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6" r:id="rId8"/>
    <p:sldId id="270" r:id="rId9"/>
    <p:sldId id="272" r:id="rId10"/>
    <p:sldId id="269" r:id="rId11"/>
    <p:sldId id="275" r:id="rId12"/>
    <p:sldId id="271" r:id="rId13"/>
    <p:sldId id="274" r:id="rId14"/>
    <p:sldId id="262" r:id="rId15"/>
  </p:sldIdLst>
  <p:sldSz cx="12192000" cy="6858000"/>
  <p:notesSz cx="6858000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CE6B6-E6E4-2054-7AA0-3D660FA5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57D3D5-55A3-1479-5DCD-E3F034106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97091B-E130-30B8-8578-4EC43F41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ECE99-4143-A563-76E4-8725D9FD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4EAFDF-7F6A-D899-5B3D-6AEE5CE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59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CC62B-83FD-AC16-9EAA-33B380B4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70252B9-E358-8398-6A0A-3CF8200D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3AF948-5B00-EC27-2A2C-E09A7EFF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422C1-0952-9562-B157-ADADD55E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D93275-6B32-C0C3-AB97-5CCC3CF7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65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1756EE-A6B3-07D6-E19E-B360540C7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82AACA-72F9-035E-8F2C-A5002D5B1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A573B4-C33D-3ADF-EE92-27C59F0F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E7124E-4381-4CD9-D614-7EF61522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D10F3E-FFCF-E908-C44F-095A810F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40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A32E7-F2FC-CBE5-A90F-678B65C8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D56753-188D-16DE-C2F2-C6E03F73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C7F940-CC16-04BE-2689-0D2506C8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7A714E-EC48-5854-F5AE-A5AEAC3F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2CA0AB-2F4B-C2D1-7F53-827DF0E4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EFC8A-D827-6F00-966B-4DD74CF4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487C8-6E81-95B9-8349-724498A26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89F90-F341-9E55-787A-2515FB3B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ADBF0C-F2F6-0136-B417-C07441B6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E52C1-F9E9-30E8-D486-A56B8CF9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3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A51A9-EC6D-ED41-0048-42D1B18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A8BB70-B52D-CCBC-0D1B-DCCB3C53A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6F761B-125B-5E0F-BEA2-67319BFF2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FFA6A2-4343-9E1A-25A1-1C20A574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430894-0EAF-A3ED-8665-17A452D8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D8F2FF-E30B-45D0-AE8E-A5D63403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4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548BB-9A60-011F-CB1B-94DC0A9A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DD1CCF-3C41-23EC-2F67-2639F58BB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135309-520F-5A02-F95F-F6394BA7C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88083A-1B09-2224-F3AC-CEE86A937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3AEBE4-0CA9-D1B6-48CD-1EE2D6C75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16A202-2044-991D-A1E5-25A29E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E87862-E9D6-3D84-6247-FCEC1A2A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46232EF-DAA9-104C-1B9D-5292ABB6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3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A368A-7EBB-0CF2-317E-5ACF046E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5AAB8-A4EC-5D3A-FAC3-A9E38178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2CA1A5-0928-6E67-C162-7EAA3F2D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C25D9C-3DAD-7E68-522C-7094304B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47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7FA9E4-0D3E-FDED-8591-0BA9D2D9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53F0AC-1DA7-C125-100C-ECFB0385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90940-E8D1-7534-03E4-DD4DFA45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7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AAD16-A39A-9892-4F5A-3F0F6A8F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73FC0-4A82-99D1-2144-3CF27503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26E27F-10AF-526C-DDB4-23D6E8C92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5C4B9-31FC-1B8D-5157-B83AC21E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BE7688-69AD-161A-F5F5-AF553526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7E38FB-74AC-9BA4-9AA3-D2797247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1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D7551-7BB6-17AF-60DE-75BF787F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5FEAE5-CB47-EF3B-3EA3-3BE50AF73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17A72B-F2D1-92AA-527F-676BB1BAF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80429C-24C1-9172-4157-F2C9F0B5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477014-6198-6587-C5F1-010C0C7F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A72237-6E07-AC49-8D0E-727CC6D6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5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0A3B2D-3402-0119-2E56-AA7B7B37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C7B3B6-6547-26DD-B3A7-9AF4DB98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74099-FC75-3CEF-99FA-9FB14903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9BB8-3968-4BD3-9995-D6511CEFA9EE}" type="datetimeFigureOut">
              <a:rPr lang="de-DE" smtClean="0"/>
              <a:t>26.08.2024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C6C8BA-2C41-4794-0E08-8D1F38AC6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70DD38-C48D-76ED-4650-549DFF7CB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A8F1-6168-4904-B9A0-8F9E36531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3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EB745-B5B5-6F76-57FC-F73AC33FB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" y="1179443"/>
            <a:ext cx="10137912" cy="3636603"/>
          </a:xfrm>
        </p:spPr>
        <p:txBody>
          <a:bodyPr>
            <a:normAutofit fontScale="90000"/>
          </a:bodyPr>
          <a:lstStyle/>
          <a:p>
            <a:br>
              <a:rPr lang="de-DE" dirty="0">
                <a:solidFill>
                  <a:srgbClr val="C00000"/>
                </a:solidFill>
                <a:latin typeface="Grundschrift" panose="00000500000000000000" pitchFamily="2" charset="0"/>
              </a:rPr>
            </a:br>
            <a:br>
              <a:rPr lang="de-DE" dirty="0">
                <a:solidFill>
                  <a:srgbClr val="C00000"/>
                </a:solidFill>
                <a:latin typeface="Grundschrift" panose="00000500000000000000" pitchFamily="2" charset="0"/>
              </a:rPr>
            </a:br>
            <a:r>
              <a:rPr lang="de-DE" dirty="0">
                <a:solidFill>
                  <a:srgbClr val="C00000"/>
                </a:solidFill>
                <a:latin typeface="Grundschrift" panose="00000500000000000000" pitchFamily="2" charset="0"/>
              </a:rPr>
              <a:t>Rucksack Schule </a:t>
            </a:r>
            <a:br>
              <a:rPr lang="de-DE" dirty="0">
                <a:solidFill>
                  <a:srgbClr val="C00000"/>
                </a:solidFill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>an der Marienschule Roxel</a:t>
            </a:r>
            <a:br>
              <a:rPr lang="de-DE" dirty="0">
                <a:latin typeface="Grundschrift" panose="00000500000000000000" pitchFamily="2" charset="0"/>
              </a:rPr>
            </a:b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>Ein Elterncafé mal anders…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829C66-6DBA-60E7-4EAA-5E75C5F45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59" y="396329"/>
            <a:ext cx="2264481" cy="28014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32D5299-E59D-8C7A-3913-9D9D8FE71863}"/>
              </a:ext>
            </a:extLst>
          </p:cNvPr>
          <p:cNvSpPr txBox="1"/>
          <p:nvPr/>
        </p:nvSpPr>
        <p:spPr>
          <a:xfrm>
            <a:off x="3829876" y="4984343"/>
            <a:ext cx="6228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  <a:latin typeface="Grundschrift" panose="00000500000000000000" pitchFamily="2" charset="0"/>
              </a:rPr>
              <a:t>Rucksack 2 und Rucksack 4</a:t>
            </a:r>
          </a:p>
          <a:p>
            <a:r>
              <a:rPr lang="de-DE" b="1" dirty="0">
                <a:latin typeface="Grundschrift" panose="00000500000000000000" pitchFamily="2" charset="0"/>
              </a:rPr>
              <a:t>Wann: Rucksack 4- freitags, 11.00 Uhr bis 12.30 Uhr</a:t>
            </a:r>
          </a:p>
          <a:p>
            <a:r>
              <a:rPr lang="de-DE" b="1" dirty="0">
                <a:latin typeface="Grundschrift" panose="00000500000000000000" pitchFamily="2" charset="0"/>
              </a:rPr>
              <a:t>             Rucksack 2- freitags, 13.30 Uhr bis 15.00 Uhr </a:t>
            </a:r>
          </a:p>
          <a:p>
            <a:r>
              <a:rPr lang="de-DE" b="1" dirty="0">
                <a:latin typeface="Grundschrift" panose="00000500000000000000" pitchFamily="2" charset="0"/>
              </a:rPr>
              <a:t>	</a:t>
            </a:r>
          </a:p>
          <a:p>
            <a:r>
              <a:rPr lang="de-DE" b="1" dirty="0">
                <a:latin typeface="Grundschrift" panose="00000500000000000000" pitchFamily="2" charset="0"/>
              </a:rPr>
              <a:t>Wo:      Auf dem Dorn 14,  1. Etage,  Küche</a:t>
            </a:r>
          </a:p>
        </p:txBody>
      </p:sp>
    </p:spTree>
    <p:extLst>
      <p:ext uri="{BB962C8B-B14F-4D97-AF65-F5344CB8AC3E}">
        <p14:creationId xmlns:p14="http://schemas.microsoft.com/office/powerpoint/2010/main" val="314333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9D590-D473-8422-6065-2A66FDE9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Sachunterrichtsthemen-mehrsprachig</a:t>
            </a:r>
            <a:br>
              <a:rPr lang="de-DE" sz="3200" b="1" dirty="0"/>
            </a:br>
            <a:r>
              <a:rPr lang="de-DE" sz="3200" dirty="0"/>
              <a:t>z.B. Der Igel - </a:t>
            </a:r>
            <a:r>
              <a:rPr lang="de-DE" sz="3200" dirty="0" err="1"/>
              <a:t>Kirpi</a:t>
            </a: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38FAA2-0B13-BC36-955C-6613F40F3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814" y="1690689"/>
            <a:ext cx="9396356" cy="814386"/>
          </a:xfrm>
        </p:spPr>
        <p:txBody>
          <a:bodyPr>
            <a:normAutofit fontScale="25000" lnSpcReduction="20000"/>
          </a:bodyPr>
          <a:lstStyle/>
          <a:p>
            <a:endParaRPr lang="de-DE" dirty="0">
              <a:latin typeface="Grundschrift" panose="00000500000000000000" pitchFamily="2" charset="0"/>
            </a:endParaRPr>
          </a:p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sz="6200" dirty="0">
                <a:latin typeface="Grundschrift" panose="00000500000000000000" pitchFamily="2" charset="0"/>
              </a:rPr>
              <a:t>Erstellung eines zweisprachigen Igel –  </a:t>
            </a:r>
            <a:r>
              <a:rPr lang="de-DE" sz="6200" dirty="0" err="1">
                <a:latin typeface="Grundschrift" panose="00000500000000000000" pitchFamily="2" charset="0"/>
              </a:rPr>
              <a:t>Lapbooks</a:t>
            </a:r>
            <a:r>
              <a:rPr lang="de-DE" sz="6200" dirty="0">
                <a:latin typeface="Grundschrift" panose="00000500000000000000" pitchFamily="2" charset="0"/>
              </a:rPr>
              <a:t> </a:t>
            </a:r>
          </a:p>
          <a:p>
            <a:r>
              <a:rPr lang="de-DE" sz="6200" dirty="0">
                <a:latin typeface="Grundschrift" panose="00000500000000000000" pitchFamily="2" charset="0"/>
              </a:rPr>
              <a:t>(deutsch, englisch, kurdisch, spanisch, türkisch, arabisch)</a:t>
            </a:r>
          </a:p>
          <a:p>
            <a:endParaRPr lang="de-DE" dirty="0">
              <a:latin typeface="Grundschrift" panose="00000500000000000000" pitchFamily="2" charset="0"/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3D4E6AD-297C-58EA-983F-A24F69854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10" y="2703857"/>
            <a:ext cx="2763441" cy="3684588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CC3C751-C005-8CC3-64D3-FF2467DDA3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6" y="2703857"/>
            <a:ext cx="4912784" cy="3684588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E36ACE8-6A33-F202-C3EE-66EA2DA6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170" y="250188"/>
            <a:ext cx="1341713" cy="16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9D590-D473-8422-6065-2A66FDE9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Sachunterrichtsthemen-migrationssensibel</a:t>
            </a:r>
            <a:br>
              <a:rPr lang="de-DE" dirty="0"/>
            </a:br>
            <a:r>
              <a:rPr lang="de-DE" dirty="0"/>
              <a:t>z.B. Vom Korn zum Brot- </a:t>
            </a:r>
            <a:r>
              <a:rPr lang="de-DE" sz="4000" dirty="0"/>
              <a:t>wir backen arabisches Brot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36ACE8-6A33-F202-C3EE-66EA2DA6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287" y="438030"/>
            <a:ext cx="1341713" cy="1659851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5058ABF5-4E7B-E9B7-E7FF-D705FB076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63045" y="2582334"/>
            <a:ext cx="3018631" cy="4024841"/>
          </a:xfrm>
          <a:prstGeom prst="rect">
            <a:avLst/>
          </a:prstGeo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95F10370-5C51-8164-C566-F3DA189E81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10325" y="2069041"/>
            <a:ext cx="2705894" cy="360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2FA4F-0F2A-E058-129E-F3DB2F5C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Grundschrift" panose="00000500000000000000" pitchFamily="2" charset="0"/>
              </a:rPr>
              <a:t>Wir sprechen miteinander!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CE8593-D3AA-6FF2-010E-AE5C01A78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755633"/>
            <a:ext cx="10693401" cy="956469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Grundschrift" panose="00000500000000000000" pitchFamily="2" charset="0"/>
              </a:rPr>
              <a:t>Vortrag mit Übersetzung von Frau Dr. Laura Guarin zum Thema: </a:t>
            </a:r>
          </a:p>
          <a:p>
            <a:pPr algn="ctr"/>
            <a:r>
              <a:rPr lang="de-DE" dirty="0">
                <a:latin typeface="Grundschrift" panose="00000500000000000000" pitchFamily="2" charset="0"/>
              </a:rPr>
              <a:t>Brustkrebs- Vorsorge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B69C4B-F930-0EF2-0229-C52A7D56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75" y="138251"/>
            <a:ext cx="1249638" cy="1545944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7C2DBFEE-FAF1-7FF7-06D4-A06E1D1039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99531" y="2956719"/>
            <a:ext cx="2877344" cy="3311058"/>
          </a:xfrm>
          <a:prstGeom prst="rect">
            <a:avLst/>
          </a:prstGeom>
        </p:spPr>
      </p:pic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F349C8E1-F482-2F9E-542C-D62D2E8CD3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00750" y="3272599"/>
            <a:ext cx="3112528" cy="26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2FA4F-0F2A-E058-129E-F3DB2F5C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latin typeface="Grundschrift" panose="00000500000000000000" pitchFamily="2" charset="0"/>
              </a:rPr>
              <a:t>Wir sprechen miteinander!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CE8593-D3AA-6FF2-010E-AE5C01A78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987" y="1548606"/>
            <a:ext cx="10693401" cy="956469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Grundschrift" panose="00000500000000000000" pitchFamily="2" charset="0"/>
              </a:rPr>
              <a:t>Gespräch mit Herrn Berkemeier zum Thema: </a:t>
            </a:r>
          </a:p>
          <a:p>
            <a:pPr algn="ctr"/>
            <a:r>
              <a:rPr lang="de-DE" dirty="0">
                <a:latin typeface="Grundschrift" panose="00000500000000000000" pitchFamily="2" charset="0"/>
              </a:rPr>
              <a:t>Gewaltfreies Lernen an der Marienschule Roxel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B69C4B-F930-0EF2-0229-C52A7D56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75" y="138251"/>
            <a:ext cx="1249638" cy="1545944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11132C18-C7AE-FEAD-FB21-530CEE6DD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0303" y="3004695"/>
            <a:ext cx="3686375" cy="2926060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72AA2C0A-6CB8-2E14-C66C-77993B5655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979314" y="3004695"/>
            <a:ext cx="3493803" cy="29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5D6A8-DFEF-BBC2-3E6C-3C09F94F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7F6DC-ED4B-27EA-B65E-34E69453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Grundschrift" panose="00000500000000000000" pitchFamily="2" charset="0"/>
              </a:rPr>
              <a:t>          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  <a:latin typeface="Grundschrift" panose="00000500000000000000" pitchFamily="2" charset="0"/>
              </a:rPr>
              <a:t>		4. Haben wir Ihr Interesse geweckt ? </a:t>
            </a:r>
            <a:br>
              <a:rPr lang="de-DE" dirty="0">
                <a:latin typeface="Grundschrift" panose="00000500000000000000" pitchFamily="2" charset="0"/>
              </a:rPr>
            </a:br>
            <a:r>
              <a:rPr lang="de-DE" dirty="0">
                <a:latin typeface="Grundschrift" panose="00000500000000000000" pitchFamily="2" charset="0"/>
              </a:rPr>
              <a:t>            </a:t>
            </a:r>
          </a:p>
          <a:p>
            <a:pPr marL="0" indent="0">
              <a:buNone/>
            </a:pPr>
            <a:r>
              <a:rPr lang="de-DE" dirty="0">
                <a:latin typeface="Grundschrift" panose="00000500000000000000" pitchFamily="2" charset="0"/>
              </a:rPr>
              <a:t>                            Dann sprechen Sie uns gerne an.</a:t>
            </a:r>
          </a:p>
          <a:p>
            <a:pPr marL="0" indent="0">
              <a:buNone/>
            </a:pPr>
            <a:r>
              <a:rPr lang="de-DE" dirty="0">
                <a:latin typeface="Grundschrift" panose="00000500000000000000" pitchFamily="2" charset="0"/>
              </a:rPr>
              <a:t>      </a:t>
            </a:r>
            <a:r>
              <a:rPr lang="de-DE" sz="2600" dirty="0" err="1">
                <a:latin typeface="Grundschrift" panose="00000500000000000000" pitchFamily="2" charset="0"/>
              </a:rPr>
              <a:t>Loubna</a:t>
            </a:r>
            <a:r>
              <a:rPr lang="de-DE" sz="2600" dirty="0">
                <a:latin typeface="Grundschrift" panose="00000500000000000000" pitchFamily="2" charset="0"/>
              </a:rPr>
              <a:t> Bali, Mehrnaz </a:t>
            </a:r>
            <a:r>
              <a:rPr lang="de-DE" sz="2600" dirty="0" err="1">
                <a:latin typeface="Grundschrift" panose="00000500000000000000" pitchFamily="2" charset="0"/>
              </a:rPr>
              <a:t>Saemi</a:t>
            </a:r>
            <a:r>
              <a:rPr lang="de-DE" sz="2600" dirty="0">
                <a:latin typeface="Grundschrift" panose="00000500000000000000" pitchFamily="2" charset="0"/>
              </a:rPr>
              <a:t>, Kerstin Ahlers, Tim Berkemeier, Gülay Lemmen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C0D669-9CEB-3BCE-4A7B-D411768F2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40" y="544997"/>
            <a:ext cx="3012177" cy="37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C92BF-900E-1AF5-0681-121EC963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Grundschrift" panose="00000500000000000000" pitchFamily="2" charset="0"/>
              </a:rPr>
              <a:t>Rucksack Schule </a:t>
            </a:r>
            <a:endParaRPr lang="de-DE" sz="2200" dirty="0">
              <a:latin typeface="Grundschrift" panose="00000500000000000000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BCFBFA-DDBA-03E2-FF18-C6ED50FD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latin typeface="Grundschrift" panose="00000500000000000000" pitchFamily="2" charset="0"/>
              </a:rPr>
              <a:t>Wir stellen uns vor:</a:t>
            </a:r>
          </a:p>
          <a:p>
            <a:r>
              <a:rPr lang="de-DE" sz="2000" dirty="0">
                <a:latin typeface="Grundschrift" panose="00000500000000000000" pitchFamily="2" charset="0"/>
              </a:rPr>
              <a:t>Tim Berkemeier (Schulsozialarbeiter), </a:t>
            </a:r>
          </a:p>
          <a:p>
            <a:r>
              <a:rPr lang="de-DE" sz="2000" dirty="0" err="1">
                <a:latin typeface="Grundschrift" panose="00000500000000000000" pitchFamily="2" charset="0"/>
              </a:rPr>
              <a:t>Loubna</a:t>
            </a:r>
            <a:r>
              <a:rPr lang="de-DE" sz="2000" dirty="0">
                <a:latin typeface="Grundschrift" panose="00000500000000000000" pitchFamily="2" charset="0"/>
              </a:rPr>
              <a:t> Bali, Mehrnaz </a:t>
            </a:r>
            <a:r>
              <a:rPr lang="de-DE" sz="2000" dirty="0" err="1">
                <a:latin typeface="Grundschrift" panose="00000500000000000000" pitchFamily="2" charset="0"/>
              </a:rPr>
              <a:t>Saemi</a:t>
            </a:r>
            <a:r>
              <a:rPr lang="de-DE" sz="2000" dirty="0">
                <a:latin typeface="Grundschrift" panose="00000500000000000000" pitchFamily="2" charset="0"/>
              </a:rPr>
              <a:t> (Elternbegleiterinnen Rucksack Schule) </a:t>
            </a:r>
          </a:p>
          <a:p>
            <a:r>
              <a:rPr lang="de-DE" sz="2000" dirty="0">
                <a:latin typeface="Grundschrift" panose="00000500000000000000" pitchFamily="2" charset="0"/>
              </a:rPr>
              <a:t>Gülay Lemmen (Fachlehrerin, Rucksack Koordinatorin) </a:t>
            </a:r>
          </a:p>
          <a:p>
            <a:r>
              <a:rPr lang="de-DE" sz="2000" dirty="0">
                <a:latin typeface="Grundschrift" panose="00000500000000000000" pitchFamily="2" charset="0"/>
              </a:rPr>
              <a:t> Kooperationspartner vor Ort- Das Kommunale Integrationszentrum Münster (KI)</a:t>
            </a:r>
          </a:p>
          <a:p>
            <a:pPr marL="0" indent="0">
              <a:buNone/>
            </a:pPr>
            <a:endParaRPr lang="de-DE" sz="2000" b="1" dirty="0">
              <a:solidFill>
                <a:srgbClr val="C0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latin typeface="Grundschrift" panose="00000500000000000000" pitchFamily="2" charset="0"/>
              </a:rPr>
              <a:t>Was Sie erwartet: </a:t>
            </a:r>
          </a:p>
          <a:p>
            <a:pPr marL="0" indent="0">
              <a:buNone/>
            </a:pPr>
            <a:r>
              <a:rPr lang="de-DE" sz="2000" dirty="0">
                <a:latin typeface="Grundschrift" panose="00000500000000000000" pitchFamily="2" charset="0"/>
              </a:rPr>
              <a:t>1.	Schule des gemeinsamen Lernens- Das ist uns an der Marienschule wichtig!</a:t>
            </a:r>
          </a:p>
          <a:p>
            <a:pPr marL="0" indent="0">
              <a:buNone/>
            </a:pPr>
            <a:r>
              <a:rPr lang="de-DE" sz="2000" dirty="0">
                <a:latin typeface="Grundschrift" panose="00000500000000000000" pitchFamily="2" charset="0"/>
              </a:rPr>
              <a:t>2.	Rucksack Elterngruppe- ein Elterncafé mal anders! </a:t>
            </a:r>
          </a:p>
          <a:p>
            <a:pPr marL="0" indent="0">
              <a:buNone/>
            </a:pPr>
            <a:r>
              <a:rPr lang="de-DE" sz="2000" dirty="0">
                <a:latin typeface="Grundschrift" panose="00000500000000000000" pitchFamily="2" charset="0"/>
              </a:rPr>
              <a:t>3.	Wie sieht ein Eltern-Treffen aus?</a:t>
            </a:r>
          </a:p>
          <a:p>
            <a:pPr marL="0" indent="0">
              <a:buNone/>
            </a:pPr>
            <a:r>
              <a:rPr lang="de-DE" sz="2000" dirty="0">
                <a:latin typeface="Grundschrift" panose="00000500000000000000" pitchFamily="2" charset="0"/>
              </a:rPr>
              <a:t>4.	Interesse geweckt ?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ADB1EE-DAF4-C5BE-7ADD-DA531A6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09" y="365125"/>
            <a:ext cx="1675897" cy="20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94F2B-BF94-7266-0860-A308090D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1. Schule des gemeinsamen Lernens- </a:t>
            </a:r>
            <a:br>
              <a:rPr lang="de-DE" dirty="0"/>
            </a:br>
            <a:r>
              <a:rPr lang="de-DE" dirty="0"/>
              <a:t>Das ist uns an der Marienschule wichtig!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CB7BBC-DEBB-0E72-5700-DDF21433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latin typeface="Grundschrift" panose="00000500000000000000" pitchFamily="2" charset="0"/>
              </a:rPr>
              <a:t> Wir sind eine Schule des gemeinsamen Lernens- </a:t>
            </a:r>
          </a:p>
          <a:p>
            <a:r>
              <a:rPr lang="de-DE" dirty="0">
                <a:latin typeface="Grundschrift" panose="00000500000000000000" pitchFamily="2" charset="0"/>
              </a:rPr>
              <a:t>In unseren Klassen lernen und leben Kinder mit und ohne Handicaps (Inklusion), Kinder aus verschiedenen Ländern (Integration), mit verschieden Hautfarben, verschiedenen Religionen, aber auch Kinder ohne Bekenntnis, miteinander. </a:t>
            </a:r>
          </a:p>
          <a:p>
            <a:r>
              <a:rPr lang="de-DE" dirty="0">
                <a:latin typeface="Grundschrift" panose="00000500000000000000" pitchFamily="2" charset="0"/>
              </a:rPr>
              <a:t>Das friedliche Miteinander, eine starke Klassen- und Schulgemeinschaft und ein gutes Gefühl des Angenommen seins ist uns sehr wichtig. </a:t>
            </a:r>
          </a:p>
          <a:p>
            <a:pPr marL="0" indent="0">
              <a:buNone/>
            </a:pPr>
            <a:r>
              <a:rPr lang="de-DE" dirty="0">
                <a:latin typeface="Grundschrift" panose="00000500000000000000" pitchFamily="2" charset="0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Grundschrift" panose="00000500000000000000" pitchFamily="2" charset="0"/>
              </a:rPr>
              <a:t>Unser Motto ist: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  <a:latin typeface="Grundschrift" panose="00000500000000000000" pitchFamily="2" charset="0"/>
              </a:rPr>
              <a:t>Vielfalt respektieren-Ausgrenzung widerstehen-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  <a:latin typeface="Grundschrift" panose="00000500000000000000" pitchFamily="2" charset="0"/>
              </a:rPr>
              <a:t>Teilhabe ermöglichen- Bildungschancen verbessern!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B4ECDD-AE33-0361-93D5-8BEAD8D8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2" y="181456"/>
            <a:ext cx="1361661" cy="16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EB126-FC57-C9B6-5B3C-EFC9F90C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	Rucksack Elterngruppe-     </a:t>
            </a:r>
            <a:br>
              <a:rPr lang="de-DE" dirty="0"/>
            </a:br>
            <a:r>
              <a:rPr lang="de-DE" dirty="0"/>
              <a:t>       ein Elterncafé mal anders!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DB80E-B73F-D6E3-6B6A-3FAF943D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22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dirty="0">
                <a:solidFill>
                  <a:srgbClr val="FF0000"/>
                </a:solidFill>
                <a:latin typeface="Grundschrift" panose="00000500000000000000" pitchFamily="2" charset="0"/>
              </a:rPr>
              <a:t>Wer darf mitmachen? </a:t>
            </a:r>
          </a:p>
          <a:p>
            <a:pPr marL="0" indent="0">
              <a:buNone/>
            </a:pPr>
            <a:r>
              <a:rPr lang="de-DE" sz="9600" dirty="0">
                <a:latin typeface="Grundschrift" panose="00000500000000000000" pitchFamily="2" charset="0"/>
              </a:rPr>
              <a:t>Alle Eltern, die Interesse haben, weil</a:t>
            </a:r>
          </a:p>
          <a:p>
            <a:pPr>
              <a:buFontTx/>
              <a:buChar char="-"/>
            </a:pPr>
            <a:r>
              <a:rPr lang="de-DE" sz="9600" dirty="0">
                <a:latin typeface="Grundschrift" panose="00000500000000000000" pitchFamily="2" charset="0"/>
              </a:rPr>
              <a:t>sie an einem internationalen Austausch interessiert sind,</a:t>
            </a:r>
          </a:p>
          <a:p>
            <a:pPr>
              <a:buFontTx/>
              <a:buChar char="-"/>
            </a:pPr>
            <a:r>
              <a:rPr lang="de-DE" sz="9600" dirty="0">
                <a:latin typeface="Grundschrift" panose="00000500000000000000" pitchFamily="2" charset="0"/>
              </a:rPr>
              <a:t>sie eine andere Herkunftssprache sprechen und Ihre Kinder unterstützen,  </a:t>
            </a:r>
          </a:p>
          <a:p>
            <a:pPr marL="0" indent="0">
              <a:buNone/>
            </a:pPr>
            <a:r>
              <a:rPr lang="de-DE" sz="9600" dirty="0">
                <a:latin typeface="Grundschrift" panose="00000500000000000000" pitchFamily="2" charset="0"/>
              </a:rPr>
              <a:t>   stärken und mehrsprachig erziehen wollen,</a:t>
            </a:r>
          </a:p>
          <a:p>
            <a:pPr marL="0" indent="0">
              <a:buNone/>
            </a:pPr>
            <a:r>
              <a:rPr lang="de-DE" sz="9600" dirty="0">
                <a:latin typeface="Grundschrift" panose="00000500000000000000" pitchFamily="2" charset="0"/>
              </a:rPr>
              <a:t>-  sie das Schulsystem und die Marienschule noch nicht kennen,</a:t>
            </a:r>
          </a:p>
          <a:p>
            <a:pPr marL="0" indent="0">
              <a:buNone/>
            </a:pPr>
            <a:r>
              <a:rPr lang="de-DE" sz="9600" dirty="0">
                <a:latin typeface="Grundschrift" panose="00000500000000000000" pitchFamily="2" charset="0"/>
              </a:rPr>
              <a:t>-  sie neu in Roxel sind und andere Eltern kennenlernen wollen.</a:t>
            </a:r>
          </a:p>
          <a:p>
            <a:pPr marL="0" indent="0">
              <a:buNone/>
            </a:pPr>
            <a:endParaRPr lang="de-DE" sz="9600" dirty="0">
              <a:solidFill>
                <a:srgbClr val="FF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9600" dirty="0">
                <a:solidFill>
                  <a:srgbClr val="FF0000"/>
                </a:solidFill>
                <a:latin typeface="Grundschrift" panose="00000500000000000000" pitchFamily="2" charset="0"/>
              </a:rPr>
              <a:t>Wann? </a:t>
            </a:r>
          </a:p>
          <a:p>
            <a:pPr marL="0" indent="0">
              <a:buNone/>
            </a:pPr>
            <a:r>
              <a:rPr lang="de-DE" sz="9600" dirty="0">
                <a:latin typeface="Grundschrift" panose="00000500000000000000" pitchFamily="2" charset="0"/>
              </a:rPr>
              <a:t>-einmal die Woche </a:t>
            </a:r>
          </a:p>
          <a:p>
            <a:pPr marL="0" indent="0">
              <a:buNone/>
            </a:pPr>
            <a:endParaRPr lang="de-DE" sz="9600" dirty="0"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9600" dirty="0">
                <a:solidFill>
                  <a:srgbClr val="FF0000"/>
                </a:solidFill>
                <a:latin typeface="Grundschrift" panose="00000500000000000000" pitchFamily="2" charset="0"/>
              </a:rPr>
              <a:t>Wo? </a:t>
            </a:r>
          </a:p>
          <a:p>
            <a:pPr marL="0" indent="0">
              <a:buNone/>
            </a:pPr>
            <a:r>
              <a:rPr lang="de-DE" sz="9600" dirty="0">
                <a:latin typeface="Grundschrift" panose="00000500000000000000" pitchFamily="2" charset="0"/>
              </a:rPr>
              <a:t>-Marienschule Roxel, Auf dem Dorn 14, 1. Etage, Küche</a:t>
            </a:r>
          </a:p>
          <a:p>
            <a:pPr marL="0" indent="0">
              <a:buNone/>
            </a:pPr>
            <a:endParaRPr lang="de-DE" dirty="0">
              <a:latin typeface="Grundschrift" panose="00000500000000000000" pitchFamily="2" charset="0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7B2C7C-7D97-CE9C-68D3-5996DFE2A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66" y="265043"/>
            <a:ext cx="1527934" cy="18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EB126-FC57-C9B6-5B3C-EFC9F90C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	Rucksack Elterngruppe-     </a:t>
            </a:r>
            <a:br>
              <a:rPr lang="de-DE" dirty="0"/>
            </a:br>
            <a:r>
              <a:rPr lang="de-DE" dirty="0"/>
              <a:t>       ein Elterncafé mal anders!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DB80E-B73F-D6E3-6B6A-3FAF943D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2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Grundschrift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Grundschrift" panose="00000500000000000000" pitchFamily="2" charset="0"/>
              </a:rPr>
              <a:t>Kennenlernnachmittag im September- mit ÜbersetzerInnen</a:t>
            </a:r>
          </a:p>
          <a:p>
            <a:pPr marL="0" indent="0">
              <a:buNone/>
            </a:pPr>
            <a:r>
              <a:rPr lang="de-DE" sz="2000" dirty="0">
                <a:latin typeface="Grundschrift" panose="00000500000000000000" pitchFamily="2" charset="0"/>
              </a:rPr>
              <a:t>Wir stellen allen interessierten Eltern unsere Arbeit vor und freuen uns, wenn Sie an der neuen Rucksack Gruppe teilnehmen.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7B2C7C-7D97-CE9C-68D3-5996DFE2A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66" y="265043"/>
            <a:ext cx="1527934" cy="18902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A757C-7570-3C40-451A-88C4E8717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3414747"/>
            <a:ext cx="2286000" cy="304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50E334-6F70-A570-9925-3230E74E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3571875"/>
            <a:ext cx="3048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2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28089-3231-DF71-4F65-85F7916A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	Wie sieht ein Eltern-Treffen aus?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3B2B2-0F94-1E4E-D4AE-B21EC124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52339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7400" dirty="0">
                <a:solidFill>
                  <a:srgbClr val="C00000"/>
                </a:solidFill>
                <a:latin typeface="Grundschrift" panose="00000500000000000000" pitchFamily="2" charset="0"/>
              </a:rPr>
              <a:t>1. Persönlicher Austausch- </a:t>
            </a:r>
            <a:r>
              <a:rPr lang="de-DE" sz="7400" dirty="0">
                <a:latin typeface="Grundschrift" panose="00000500000000000000" pitchFamily="2" charset="0"/>
              </a:rPr>
              <a:t>Wir lernen uns kennen! </a:t>
            </a:r>
            <a:r>
              <a:rPr lang="de-DE" sz="7400" b="1" dirty="0">
                <a:solidFill>
                  <a:srgbClr val="FF0000"/>
                </a:solidFill>
                <a:latin typeface="Grundschrift" panose="00000500000000000000" pitchFamily="2" charset="0"/>
              </a:rPr>
              <a:t>Eltern Stärkung!</a:t>
            </a:r>
          </a:p>
          <a:p>
            <a:pPr marL="0" indent="0">
              <a:buNone/>
            </a:pPr>
            <a:endParaRPr lang="de-DE" sz="7400" dirty="0"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7400" dirty="0">
                <a:solidFill>
                  <a:srgbClr val="C00000"/>
                </a:solidFill>
                <a:latin typeface="Grundschrift" panose="00000500000000000000" pitchFamily="2" charset="0"/>
              </a:rPr>
              <a:t>2. Aktuelles aus der Schule- </a:t>
            </a:r>
            <a:r>
              <a:rPr lang="de-DE" sz="7400" b="1" dirty="0">
                <a:solidFill>
                  <a:srgbClr val="FF0000"/>
                </a:solidFill>
                <a:latin typeface="Grundschrift" panose="00000500000000000000" pitchFamily="2" charset="0"/>
              </a:rPr>
              <a:t>Informiert bleiben! Teilhabe ermöglichen!</a:t>
            </a:r>
          </a:p>
          <a:p>
            <a:pPr marL="0" indent="0">
              <a:buNone/>
            </a:pPr>
            <a:r>
              <a:rPr lang="de-DE" sz="7400" dirty="0">
                <a:latin typeface="Grundschrift" panose="00000500000000000000" pitchFamily="2" charset="0"/>
              </a:rPr>
              <a:t>Wir helfen Ihnen Informationen aus der Schule und Elternbriefe zu verstehen. </a:t>
            </a:r>
          </a:p>
          <a:p>
            <a:pPr marL="0" indent="0">
              <a:buNone/>
            </a:pPr>
            <a:r>
              <a:rPr lang="de-DE" sz="7400" dirty="0">
                <a:latin typeface="Grundschrift" panose="00000500000000000000" pitchFamily="2" charset="0"/>
              </a:rPr>
              <a:t>Anmeldungen für die OGS, die Ferienbetreuung, Deutschsommer, persönliche Briefe etc. auszufüllen.</a:t>
            </a:r>
          </a:p>
          <a:p>
            <a:pPr marL="0" indent="0">
              <a:buNone/>
            </a:pPr>
            <a:r>
              <a:rPr lang="de-DE" sz="7400" dirty="0">
                <a:latin typeface="Grundschrift" panose="00000500000000000000" pitchFamily="2" charset="0"/>
              </a:rPr>
              <a:t>Falls besondere Aktionen, wie ein Besuch in der Bücherei, im Zoo oder ein Klassentreffen stattfindet, sprechen wir mit Ihnen darüber. </a:t>
            </a:r>
          </a:p>
          <a:p>
            <a:pPr marL="0" indent="0">
              <a:buNone/>
            </a:pPr>
            <a:endParaRPr lang="de-DE" sz="7400" dirty="0">
              <a:solidFill>
                <a:srgbClr val="C0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7400" dirty="0">
                <a:solidFill>
                  <a:srgbClr val="C00000"/>
                </a:solidFill>
                <a:latin typeface="Grundschrift" panose="00000500000000000000" pitchFamily="2" charset="0"/>
              </a:rPr>
              <a:t>3. </a:t>
            </a:r>
            <a:r>
              <a:rPr lang="de-DE" sz="7400" dirty="0">
                <a:solidFill>
                  <a:srgbClr val="FF0000"/>
                </a:solidFill>
                <a:latin typeface="Grundschrift" panose="00000500000000000000" pitchFamily="2" charset="0"/>
              </a:rPr>
              <a:t>Sachunterrichtsthema</a:t>
            </a:r>
            <a:r>
              <a:rPr lang="de-DE" sz="7400" dirty="0">
                <a:solidFill>
                  <a:srgbClr val="C00000"/>
                </a:solidFill>
                <a:latin typeface="Grundschrift" panose="00000500000000000000" pitchFamily="2" charset="0"/>
              </a:rPr>
              <a:t> </a:t>
            </a:r>
            <a:r>
              <a:rPr lang="de-DE" sz="7400" dirty="0">
                <a:solidFill>
                  <a:srgbClr val="FF0000"/>
                </a:solidFill>
                <a:latin typeface="Grundschrift" panose="00000500000000000000" pitchFamily="2" charset="0"/>
              </a:rPr>
              <a:t>der</a:t>
            </a:r>
            <a:r>
              <a:rPr lang="de-DE" sz="7400" dirty="0">
                <a:solidFill>
                  <a:srgbClr val="C00000"/>
                </a:solidFill>
                <a:latin typeface="Grundschrift" panose="00000500000000000000" pitchFamily="2" charset="0"/>
              </a:rPr>
              <a:t> </a:t>
            </a:r>
            <a:r>
              <a:rPr lang="de-DE" sz="7400" dirty="0">
                <a:solidFill>
                  <a:srgbClr val="FF0000"/>
                </a:solidFill>
                <a:latin typeface="Grundschrift" panose="00000500000000000000" pitchFamily="2" charset="0"/>
              </a:rPr>
              <a:t>Klasse- </a:t>
            </a:r>
            <a:r>
              <a:rPr lang="de-DE" sz="7400" b="1" dirty="0">
                <a:solidFill>
                  <a:srgbClr val="FF0000"/>
                </a:solidFill>
                <a:latin typeface="Grundschrift" panose="00000500000000000000" pitchFamily="2" charset="0"/>
              </a:rPr>
              <a:t>Mehrsprachigkeit fördern!</a:t>
            </a:r>
          </a:p>
          <a:p>
            <a:pPr marL="0" indent="0">
              <a:buNone/>
            </a:pPr>
            <a:r>
              <a:rPr lang="de-DE" sz="7400" dirty="0">
                <a:latin typeface="Grundschrift" panose="00000500000000000000" pitchFamily="2" charset="0"/>
              </a:rPr>
              <a:t>wie z.B. Der Igel, die Jahreszeiten, Monate, Tage. </a:t>
            </a:r>
          </a:p>
          <a:p>
            <a:pPr marL="0" indent="0">
              <a:buNone/>
            </a:pPr>
            <a:r>
              <a:rPr lang="de-DE" sz="7400" dirty="0">
                <a:latin typeface="Grundschrift" panose="00000500000000000000" pitchFamily="2" charset="0"/>
              </a:rPr>
              <a:t>wichtige Kindersuchmaschinen werden bekannt gegeben, , Monatsnamen, Wochentage zweisprachig erstellt und mit den Kindern Zuhause besprochen. </a:t>
            </a:r>
          </a:p>
          <a:p>
            <a:pPr marL="0" indent="0">
              <a:buNone/>
            </a:pPr>
            <a:endParaRPr lang="de-DE" sz="7400" dirty="0">
              <a:solidFill>
                <a:srgbClr val="C00000"/>
              </a:solidFill>
              <a:latin typeface="Grundschrift" panose="00000500000000000000" pitchFamily="2" charset="0"/>
            </a:endParaRPr>
          </a:p>
          <a:p>
            <a:pPr marL="0" indent="0">
              <a:buNone/>
            </a:pPr>
            <a:r>
              <a:rPr lang="de-DE" sz="7400" dirty="0">
                <a:solidFill>
                  <a:srgbClr val="C00000"/>
                </a:solidFill>
                <a:latin typeface="Grundschrift" panose="00000500000000000000" pitchFamily="2" charset="0"/>
              </a:rPr>
              <a:t>4. Sozialpädagogische Themen aus der Schule- </a:t>
            </a:r>
            <a:r>
              <a:rPr lang="de-DE" sz="7400" b="1" dirty="0">
                <a:solidFill>
                  <a:srgbClr val="FF0000"/>
                </a:solidFill>
                <a:latin typeface="Grundschrift" panose="00000500000000000000" pitchFamily="2" charset="0"/>
              </a:rPr>
              <a:t>Kinder stärken! </a:t>
            </a:r>
          </a:p>
          <a:p>
            <a:pPr marL="0" indent="0">
              <a:buNone/>
            </a:pPr>
            <a:r>
              <a:rPr lang="de-DE" sz="7400" dirty="0">
                <a:latin typeface="Grundschrift" panose="00000500000000000000" pitchFamily="2" charset="0"/>
              </a:rPr>
              <a:t>z.B. aktuelle pädagogische Themen wie z.B. </a:t>
            </a:r>
            <a:r>
              <a:rPr lang="de-DE" sz="7400" b="1" dirty="0">
                <a:latin typeface="Grundschrift" panose="00000500000000000000" pitchFamily="2" charset="0"/>
              </a:rPr>
              <a:t>Gewaltfreies Lernen </a:t>
            </a:r>
            <a:r>
              <a:rPr lang="de-DE" sz="7400" dirty="0">
                <a:latin typeface="Grundschrift" panose="00000500000000000000" pitchFamily="2" charset="0"/>
              </a:rPr>
              <a:t>– Konzept unserer Schule- wird vom Schulsozialarbeiter vorgestellt.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209184-F12C-DC72-3E8C-5EC6C0B4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23" y="82793"/>
            <a:ext cx="1527933" cy="18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5477E-32DB-C530-47A2-68E993E4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478156"/>
            <a:ext cx="4361209" cy="601247"/>
          </a:xfrm>
        </p:spPr>
        <p:txBody>
          <a:bodyPr>
            <a:normAutofit fontScale="90000"/>
          </a:bodyPr>
          <a:lstStyle/>
          <a:p>
            <a:b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</a:br>
            <a:b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</a:br>
            <a:b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</a:br>
            <a:b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</a:br>
            <a: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  <a:t>Worüber sprechen wir?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69FECE0-98EC-B17D-46AD-0C415AFD53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916012" y="268162"/>
            <a:ext cx="4660523" cy="3679991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DB5541-847E-73EF-B3B5-C1DFF5E13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246782"/>
            <a:ext cx="3935413" cy="2622205"/>
          </a:xfrm>
        </p:spPr>
        <p:txBody>
          <a:bodyPr>
            <a:normAutofit fontScale="70000" lnSpcReduction="20000"/>
          </a:bodyPr>
          <a:lstStyle/>
          <a:p>
            <a:endParaRPr lang="de-DE" dirty="0">
              <a:latin typeface="Grundschrift" panose="00000500000000000000" pitchFamily="2" charset="0"/>
            </a:endParaRPr>
          </a:p>
          <a:p>
            <a:r>
              <a:rPr lang="de-DE" sz="2800" dirty="0">
                <a:latin typeface="Grundschrift" panose="00000500000000000000" pitchFamily="2" charset="0"/>
              </a:rPr>
              <a:t>z.B. Anlauttabelle, </a:t>
            </a:r>
          </a:p>
          <a:p>
            <a:r>
              <a:rPr lang="de-DE" sz="2800" dirty="0">
                <a:latin typeface="Grundschrift" panose="00000500000000000000" pitchFamily="2" charset="0"/>
              </a:rPr>
              <a:t>Lautgebärden, </a:t>
            </a:r>
          </a:p>
          <a:p>
            <a:r>
              <a:rPr lang="de-DE" sz="2800" dirty="0">
                <a:latin typeface="Grundschrift" panose="00000500000000000000" pitchFamily="2" charset="0"/>
              </a:rPr>
              <a:t>Anlautrap, </a:t>
            </a:r>
          </a:p>
          <a:p>
            <a:r>
              <a:rPr lang="de-DE" sz="2800" dirty="0">
                <a:latin typeface="Grundschrift" panose="00000500000000000000" pitchFamily="2" charset="0"/>
              </a:rPr>
              <a:t>Themen aus dem Deutschunterricht, wie z.B. Verben konjugieren, Lesestrategien, </a:t>
            </a:r>
          </a:p>
          <a:p>
            <a:r>
              <a:rPr lang="de-DE" sz="2800" dirty="0">
                <a:latin typeface="Grundschrift" panose="00000500000000000000" pitchFamily="2" charset="0"/>
              </a:rPr>
              <a:t>mehrsprachiges Lesen- </a:t>
            </a:r>
            <a:r>
              <a:rPr lang="de-DE" sz="2800" dirty="0" err="1">
                <a:latin typeface="Grundschrift" panose="00000500000000000000" pitchFamily="2" charset="0"/>
              </a:rPr>
              <a:t>Mulingula</a:t>
            </a:r>
            <a:r>
              <a:rPr lang="de-DE" sz="2800" dirty="0">
                <a:latin typeface="Grundschrift" panose="00000500000000000000" pitchFamily="2" charset="0"/>
              </a:rPr>
              <a:t>, …</a:t>
            </a:r>
          </a:p>
          <a:p>
            <a:endParaRPr lang="de-DE" sz="2800" dirty="0">
              <a:latin typeface="Grundschrift" panose="000005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D04EDE-62B1-A3C7-4EE4-7770D230D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0" y="268162"/>
            <a:ext cx="1564135" cy="19350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90D0938-CBAC-7F09-866E-A09803C3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434" y="3429000"/>
            <a:ext cx="3755461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65D46-8D2A-E4E0-DCA8-1868BB55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  <a:t>Sachunterrichtsthemen</a:t>
            </a:r>
            <a:b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</a:br>
            <a: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  <a:t>Wir feiern gemeinsam!</a:t>
            </a:r>
            <a:endParaRPr lang="de-DE" sz="2800" dirty="0">
              <a:latin typeface="Grundschrift" panose="00000500000000000000" pitchFamily="2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15351-A6E5-B408-BF49-85E5515E4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Grundschrift" panose="00000500000000000000" pitchFamily="2" charset="0"/>
              </a:rPr>
              <a:t>        St. Martin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CF7922A-6FEF-AA74-3923-3E5D89D3F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6" y="2604192"/>
            <a:ext cx="2763441" cy="2072581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C63B9B-D48C-46C6-E8A9-AA61F4A1B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>
                <a:latin typeface="Grundschrift" panose="00000500000000000000" pitchFamily="2" charset="0"/>
              </a:rPr>
              <a:t>    Der heilige St. Nikolaus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499111C-4CB9-49DC-8DD4-53CCF42543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85" y="2771775"/>
            <a:ext cx="2206229" cy="2941638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F64224-C10F-36E4-99B8-818D3805B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04" y="253634"/>
            <a:ext cx="1448421" cy="179186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08AC45-0A84-3596-D900-7151C604A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199" y="434736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60E92-B2AF-23BB-0E9D-B0AB26D5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95061"/>
            <a:ext cx="3857625" cy="1258956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  <a:t>Sachunterrichtsthemen</a:t>
            </a:r>
            <a:b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</a:br>
            <a:r>
              <a:rPr lang="de-DE" sz="2800" dirty="0">
                <a:solidFill>
                  <a:srgbClr val="FF0000"/>
                </a:solidFill>
                <a:latin typeface="Grundschrift" panose="00000500000000000000" pitchFamily="2" charset="0"/>
              </a:rPr>
              <a:t>Wir feiern gemeinsam!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9F0ACB-826E-F2BE-C3A5-158F85407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0417" y="2915478"/>
            <a:ext cx="3751608" cy="2953509"/>
          </a:xfrm>
        </p:spPr>
        <p:txBody>
          <a:bodyPr>
            <a:normAutofit/>
          </a:bodyPr>
          <a:lstStyle/>
          <a:p>
            <a:endParaRPr lang="de-DE" sz="2800" dirty="0">
              <a:latin typeface="Grundschrift" panose="00000500000000000000" pitchFamily="2" charset="0"/>
            </a:endParaRPr>
          </a:p>
          <a:p>
            <a:r>
              <a:rPr lang="de-DE" sz="2800" dirty="0">
                <a:latin typeface="Grundschrift" panose="00000500000000000000" pitchFamily="2" charset="0"/>
              </a:rPr>
              <a:t>z.B. das Fastenbrechen, das Zuckerfest, </a:t>
            </a:r>
          </a:p>
          <a:p>
            <a:r>
              <a:rPr lang="de-DE" sz="2800" dirty="0">
                <a:latin typeface="Grundschrift" panose="00000500000000000000" pitchFamily="2" charset="0"/>
              </a:rPr>
              <a:t>das Opferfest, den Schuljahresabschluss, die Geburtstage, 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9D4CFB-3EB1-D671-19D4-353F3D039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39" y="384313"/>
            <a:ext cx="1361745" cy="1684633"/>
          </a:xfrm>
          <a:prstGeom prst="rect">
            <a:avLst/>
          </a:prstGeom>
        </p:spPr>
      </p:pic>
      <p:pic>
        <p:nvPicPr>
          <p:cNvPr id="9" name="Inhaltsplatzhalter 8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3C56515B-F047-4FAC-5E80-EF6E40A20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78" y="987425"/>
            <a:ext cx="3009919" cy="2803525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19C261-2E93-77B5-4365-E1BF8914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58117" y="4116387"/>
            <a:ext cx="2009759" cy="2552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A8C6A12-BA75-1FC8-072F-E5EDCBC9A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00" y="865187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Breitbild</PresentationFormat>
  <Paragraphs>93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Grundschrift</vt:lpstr>
      <vt:lpstr>Office</vt:lpstr>
      <vt:lpstr>  Rucksack Schule  an der Marienschule Roxel  Ein Elterncafé mal anders…</vt:lpstr>
      <vt:lpstr>Rucksack Schule </vt:lpstr>
      <vt:lpstr>  1. Schule des gemeinsamen Lernens-  Das ist uns an der Marienschule wichtig!  </vt:lpstr>
      <vt:lpstr>2. Rucksack Elterngruppe-             ein Elterncafé mal anders!  </vt:lpstr>
      <vt:lpstr>2. Rucksack Elterngruppe-             ein Elterncafé mal anders!  </vt:lpstr>
      <vt:lpstr>3. Wie sieht ein Eltern-Treffen aus? </vt:lpstr>
      <vt:lpstr>    Worüber sprechen wir?</vt:lpstr>
      <vt:lpstr>Sachunterrichtsthemen Wir feiern gemeinsam!</vt:lpstr>
      <vt:lpstr>Sachunterrichtsthemen Wir feiern gemeinsam!</vt:lpstr>
      <vt:lpstr>Sachunterrichtsthemen-mehrsprachig z.B. Der Igel - Kirpi</vt:lpstr>
      <vt:lpstr>Sachunterrichtsthemen-migrationssensibel z.B. Vom Korn zum Brot- wir backen arabisches Brot </vt:lpstr>
      <vt:lpstr>Wir sprechen miteinander!</vt:lpstr>
      <vt:lpstr>Wir sprechen miteinander!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Rucksack Schule  an der Marienschule Roxel</dc:title>
  <dc:creator>lemmen_g@hotmail.com</dc:creator>
  <cp:lastModifiedBy>Kai Angelbeck</cp:lastModifiedBy>
  <cp:revision>77</cp:revision>
  <cp:lastPrinted>2023-09-18T09:29:27Z</cp:lastPrinted>
  <dcterms:created xsi:type="dcterms:W3CDTF">2022-08-10T13:40:06Z</dcterms:created>
  <dcterms:modified xsi:type="dcterms:W3CDTF">2024-08-26T19:28:24Z</dcterms:modified>
</cp:coreProperties>
</file>