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0" r:id="rId4"/>
    <p:sldId id="283" r:id="rId5"/>
    <p:sldId id="282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76" r:id="rId14"/>
    <p:sldId id="264" r:id="rId15"/>
    <p:sldId id="266" r:id="rId16"/>
    <p:sldId id="267" r:id="rId17"/>
    <p:sldId id="268" r:id="rId18"/>
    <p:sldId id="265" r:id="rId19"/>
    <p:sldId id="269" r:id="rId20"/>
    <p:sldId id="270" r:id="rId21"/>
    <p:sldId id="271" r:id="rId22"/>
    <p:sldId id="272" r:id="rId23"/>
    <p:sldId id="275" r:id="rId24"/>
    <p:sldId id="273" r:id="rId25"/>
    <p:sldId id="274" r:id="rId26"/>
    <p:sldId id="281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84" y="15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ACD94-1DA1-483C-8450-1FF04F52F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228D19-E209-4C1E-9C27-0D1B0D10B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54D187-B1B1-41CF-A7F9-3870D8E5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8A8E2A-FCD0-4078-846E-A3914BBD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D25438-6DFC-4DD6-A288-5C0E0694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901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2AC2E-7734-4CDC-8FF7-C13CBA58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00AE18-64E1-4D8C-ACC3-965E1698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D9F3E9-E7BF-456F-9A4D-0DBC5388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5C6CF-620B-43B9-8ADE-3D70FA4F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AC6A59-54BE-4473-8964-D6A54370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457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E2F90A6-647F-4B0E-8316-B097F6D31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1CDD5EE-F7B7-4F07-8D28-1707988D1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55A47A-FD3C-4FB5-AEF8-9F641517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7A14A1-CDE8-4F05-86A9-5C562286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2BE83-B228-42D9-AD5E-3DEF5327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706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F305B-CF4B-4C85-8936-9172D175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29B2B5-B70B-4602-B445-56A81030C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5D054-DB6D-4D7A-B148-E417B400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77DE66-CC7A-4C76-BFB6-3FBEA71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F1E9D-188F-4530-B798-429E6558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24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FD6ED-D459-47B1-8E80-AD2FCB12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7F0F7D-62A1-4773-834E-242626CF1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42158D-E695-4B42-B5A5-C42F1AC8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504B19-1AB7-4FF7-A6C7-494023AE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C95049-F09D-404B-AA2A-CC0E4F5B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031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55D1D-4914-4917-973F-ACFA0AC8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02AC75-DCE2-4D90-B701-C3B65C6A5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E6DC83-AF7F-4B62-96EF-B67531E46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D612A0-CABE-44CD-90FD-98FB8D195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008F34-7F07-41EC-8257-1B5F3E3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6D9490-46E9-421B-94B1-56CE78E2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76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27792-F07C-49E6-82D9-03A21B5C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07BC6E-F510-4BE3-BFD3-8D24E1C15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8F831A-D1A1-43C7-93E9-A32F8272C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3A2706-3D93-49CC-BEA5-8206DC3BD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72857F6-7F52-41D6-B367-ACE91AAB1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6BA46DF-6929-4FF0-9678-A3A8C4E3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645789D-7225-4717-996A-951279BC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FF751CF-805E-4700-B366-915DC2F9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349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EA1DC-B210-4CE3-82D2-3F2BF86A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BC4654-4B66-4B9A-B7A4-2F4BECD2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E6D52A-2937-4FD1-A67A-EBFEF323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481597-1952-436D-AC9A-DAA6D122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705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90D9A52-51A5-4988-A4CB-321B5FC2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AC06C9-4D83-4C37-B503-876D732E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BA77E7-BD4B-487F-B1ED-1E60DB1D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78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30C27-0636-4703-9203-FD6B54D1F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B90F74-4FE9-4A60-8226-B6AA2ED2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29DFD7-EC4B-489F-BD80-38D213D67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3D0EEE-D25E-40B9-AD85-F24544A4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47A00F-8CBC-4B2C-A559-2C4F5F15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B59B63-572C-489F-8184-090AB8BD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101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FAFC4-F0E2-412E-9DF3-1ADF282E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D76024E-0684-40C6-BF44-B21285BC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796857-305D-402F-BAD9-9D0DDEC7A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2D42F5-1747-4B05-9061-8703DEF10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892B1C-9EE6-41E8-8865-8FF44BF8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D4762A-1762-4D43-877D-EBD245AA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042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F556D5E-2EFA-4A01-BA96-2E50EB1C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E15BE8-1BAE-4CF2-874F-05478F578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FF0F5D-497F-44A7-BEE9-A6BFD88E9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0F7E-9637-4C43-868F-CA92EEE03E89}" type="datetimeFigureOut">
              <a:rPr lang="de-CH" smtClean="0"/>
              <a:t>20.02.2021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91F6DE-A4FB-409F-A067-B650AA5AF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55C87E-78F5-4EE8-BDFF-A458623A4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31A78-3899-4218-861E-1907CE9F019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3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5wllWCkGyo?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wbpqnpVdZk?feature=oembed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odVmgy0ggk?feature=oembed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8.jpeg"/><Relationship Id="rId7" Type="http://schemas.openxmlformats.org/officeDocument/2006/relationships/hyperlink" Target="https://www.srf.ch/audio/ratgeber/stechpalme-baum-des-jahres-2021?id=11930476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Bienen" TargetMode="External"/><Relationship Id="rId11" Type="http://schemas.openxmlformats.org/officeDocument/2006/relationships/image" Target="../media/image61.jpeg"/><Relationship Id="rId5" Type="http://schemas.openxmlformats.org/officeDocument/2006/relationships/hyperlink" Target="https://de.wikipedia.org/wiki/Europ%C3%A4ische_Stechpalme#cite_note-FloraWeb-1" TargetMode="External"/><Relationship Id="rId10" Type="http://schemas.openxmlformats.org/officeDocument/2006/relationships/hyperlink" Target="https://www.alamy.de/nahaufnahme-der-weiblichen-bluten-die-die-stechpalme-image7914358.html?pv=1&amp;stamp=2&amp;imageid=46F423C2-F95B-4067-B7DE-93D6179614A2&amp;p=8668&amp;n=0&amp;orientation=0&amp;pn=1&amp;searchtype=0&amp;IsFromSearch=1&amp;srch=foo%3dbar%26st%3d0%26pn%3d1%26ps%3d100%26sortby%3d2%26resultview%3dsortbyPopular%26npgs%3d0%26qt%3dfemale%2520holly%26qt_raw%3dweibliche%2520stechpalme%26lic%3d3%26mr%3d0%26pr%3d0%26ot%3d0%26creative%3d%26ag%3d0%26hc%3d0%26pc%3d%26blackwhite%3d%26cutout%3d%26tbar%3d1%26et%3d0x000000000000000000000%26vp%3d0%26loc%3d0%26imgt%3d0%26dtfr%3d%26dtto%3d%26size%3d0xFF%26archive%3d1%26groupid%3d%26pseudoid%3d%26a%3d%26cdid%3d%26cdsrt%3d%26name%3d%26qn%3d%26apalib%3d%26apalic%3d%26lightbox%3d%26gname%3d%26gtype%3d%26xstx%3d0%26simid%3d%26saveQry%3d%26editorial%3d1%26nu%3d%26t%3d%26edoptin%3d%26customgeoip%3d%26cap%3d1%26cbstore%3d1%26vd%3d0%26lb%3d%26fi%3d2%26edrf%3d%26ispremium%3d1%26flip%3d0%26pl%3d" TargetMode="External"/><Relationship Id="rId4" Type="http://schemas.openxmlformats.org/officeDocument/2006/relationships/hyperlink" Target="https://de.wikipedia.org/wiki/Best%C3%A4ubung" TargetMode="External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s://www.baumschule-horstmann.de/shop/exec/product/687/27/Pfaffenhuetchen-Gemeiner-Spindelbaum.html" TargetMode="Externa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PEdxS-1FbU?feature=oembed" TargetMode="Externa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Megaherbivorenhypothese" TargetMode="External"/><Relationship Id="rId3" Type="http://schemas.openxmlformats.org/officeDocument/2006/relationships/image" Target="../media/image100.jpeg"/><Relationship Id="rId7" Type="http://schemas.openxmlformats.org/officeDocument/2006/relationships/hyperlink" Target="https://de.wikipedia.org/wiki/Wurzelbrut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Stockausschlag" TargetMode="External"/><Relationship Id="rId5" Type="http://schemas.openxmlformats.org/officeDocument/2006/relationships/hyperlink" Target="https://de.wikipedia.org/wiki/Hutewald" TargetMode="External"/><Relationship Id="rId10" Type="http://schemas.openxmlformats.org/officeDocument/2006/relationships/image" Target="../media/image101.jpeg"/><Relationship Id="rId4" Type="http://schemas.openxmlformats.org/officeDocument/2006/relationships/hyperlink" Target="https://de.wikipedia.org/wiki/Jungsteinzeit" TargetMode="External"/><Relationship Id="rId9" Type="http://schemas.openxmlformats.org/officeDocument/2006/relationships/hyperlink" Target="https://de.wikipedia.org/wiki/Potenzielle_nat%C3%BCrliche_Vegetation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hyperlink" Target="https://www.gartentipps.com/apfelbaum-schaedlinge-bekaempfen-10-schaedlinge-mittel-zur-bekaempfung-vorgestellt.html#10033-Apfelsaegewespe" TargetMode="External"/><Relationship Id="rId18" Type="http://schemas.openxmlformats.org/officeDocument/2006/relationships/hyperlink" Target="https://www.gartentipps.com/apfelbaum-schaedlinge-bekaempfen-10-schaedlinge-mittel-zur-bekaempfung-vorgestellt.html#10033-Obstbaumspinnmilbe" TargetMode="External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hyperlink" Target="https://www.gartentipps.com/apfelbaum-schaedlinge-bekaempfen-10-schaedlinge-mittel-zur-bekaempfung-vorgestellt.html#10033-Apfelbluetenstecher" TargetMode="External"/><Relationship Id="rId17" Type="http://schemas.openxmlformats.org/officeDocument/2006/relationships/hyperlink" Target="https://www.gartentipps.com/apfelbaum-schaedlinge-bekaempfen-10-schaedlinge-mittel-zur-bekaempfung-vorgestellt.html#10033-Rostmilbe" TargetMode="External"/><Relationship Id="rId2" Type="http://schemas.openxmlformats.org/officeDocument/2006/relationships/image" Target="../media/image102.jpeg"/><Relationship Id="rId16" Type="http://schemas.openxmlformats.org/officeDocument/2006/relationships/hyperlink" Target="https://www.gartentipps.com/apfelbaum-schaedlinge-bekaempfen-10-schaedlinge-mittel-zur-bekaempfung-vorgestellt.html#10033-Mehlige-Apfelblattlau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11" Type="http://schemas.openxmlformats.org/officeDocument/2006/relationships/hyperlink" Target="https://www.gartentipps.com/apfelbaum-schaedlinge-bekaempfen-10-schaedlinge-mittel-zur-bekaempfung-vorgestellt.html#10033-Apfelwickler" TargetMode="External"/><Relationship Id="rId5" Type="http://schemas.openxmlformats.org/officeDocument/2006/relationships/image" Target="../media/image105.jpeg"/><Relationship Id="rId15" Type="http://schemas.openxmlformats.org/officeDocument/2006/relationships/hyperlink" Target="https://www.gartentipps.com/apfelbaum-schaedlinge-bekaempfen-10-schaedlinge-mittel-zur-bekaempfung-vorgestellt.html#10033-Gespinstmotte" TargetMode="External"/><Relationship Id="rId10" Type="http://schemas.openxmlformats.org/officeDocument/2006/relationships/hyperlink" Target="https://www.gartentipps.com/apfelbaum-schaedlinge-bekaempfen-10-schaedlinge-mittel-zur-bekaempfung-vorgestellt.html#10033-Wuermer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s://www.gartentipps.com/apfelbaum-schaedlinge-bekaempfen-10-schaedlinge-mittel-zur-bekaempfung-vorgestellt.html#10033-Blattlaeuse" TargetMode="External"/><Relationship Id="rId14" Type="http://schemas.openxmlformats.org/officeDocument/2006/relationships/hyperlink" Target="https://www.gartentipps.com/apfelbaum-schaedlinge-bekaempfen-10-schaedlinge-mittel-zur-bekaempfung-vorgestellt.html#10033-Frostspann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lt_fkZilvQ?feature=oembed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WCtrXC3PUU?feature=oembed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ioswwzvxSQ?feature=oembed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89762DA-C290-4882-8FBC-877311A8E7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6A30F-8AAC-423F-8280-E93E2592B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CH" sz="5200" b="1">
                <a:solidFill>
                  <a:srgbClr val="FFFFFF"/>
                </a:solidFill>
              </a:rPr>
              <a:t>Mein Baum, mein Strauch = mein Oberbipp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7BE9F7-FF19-4110-B1F2-3F2BF0065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CH" sz="2200" b="1">
                <a:solidFill>
                  <a:srgbClr val="FFFFFF"/>
                </a:solidFill>
              </a:rPr>
              <a:t>Ökologisch sinnvolle Sträucher für den Hausgarten</a:t>
            </a:r>
          </a:p>
          <a:p>
            <a:endParaRPr lang="de-CH" sz="2200" b="1">
              <a:solidFill>
                <a:srgbClr val="FFFFFF"/>
              </a:solidFill>
            </a:endParaRPr>
          </a:p>
          <a:p>
            <a:r>
              <a:rPr lang="de-CH" sz="2200" b="1">
                <a:solidFill>
                  <a:srgbClr val="FFFFFF"/>
                </a:solidFill>
              </a:rPr>
              <a:t>Pflanzaktion vom 27.3.21 in Oberbipp</a:t>
            </a:r>
          </a:p>
        </p:txBody>
      </p:sp>
    </p:spTree>
    <p:extLst>
      <p:ext uri="{BB962C8B-B14F-4D97-AF65-F5344CB8AC3E}">
        <p14:creationId xmlns:p14="http://schemas.microsoft.com/office/powerpoint/2010/main" val="211789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FC2A26B-21AA-4B5F-958D-39D451C25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56" y="0"/>
            <a:ext cx="4348744" cy="68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2B17EB-3680-4751-8B46-24BA25DD666E}"/>
              </a:ext>
            </a:extLst>
          </p:cNvPr>
          <p:cNvSpPr txBox="1"/>
          <p:nvPr/>
        </p:nvSpPr>
        <p:spPr>
          <a:xfrm>
            <a:off x="379708" y="280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2800" b="1" i="0" cap="all">
                <a:solidFill>
                  <a:srgbClr val="747474"/>
                </a:solidFill>
                <a:effectLst/>
                <a:latin typeface="Antic Slab"/>
              </a:rPr>
              <a:t>Berberitze         </a:t>
            </a:r>
            <a:r>
              <a:rPr lang="de-CH" sz="2000" b="1" i="0" cap="all">
                <a:solidFill>
                  <a:srgbClr val="0081C6"/>
                </a:solidFill>
                <a:effectLst/>
                <a:latin typeface="Antic Slab"/>
              </a:rPr>
              <a:t>BERBERIS VULGARIS</a:t>
            </a:r>
            <a:endParaRPr lang="de-CH" sz="2000" b="1" i="0" cap="all" dirty="0">
              <a:solidFill>
                <a:srgbClr val="0081C6"/>
              </a:solidFill>
              <a:effectLst/>
              <a:latin typeface="Antic Slab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DE1B4D-726A-4470-8092-7423681AF3AD}"/>
              </a:ext>
            </a:extLst>
          </p:cNvPr>
          <p:cNvSpPr txBox="1"/>
          <p:nvPr/>
        </p:nvSpPr>
        <p:spPr>
          <a:xfrm>
            <a:off x="316955" y="867927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>
                <a:solidFill>
                  <a:srgbClr val="0081C6"/>
                </a:solidFill>
                <a:effectLst/>
                <a:latin typeface="Open Sans"/>
              </a:rPr>
              <a:t>Verwendungen</a:t>
            </a:r>
          </a:p>
          <a:p>
            <a:pPr algn="l"/>
            <a:r>
              <a:rPr lang="de-DE" b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Hecke, Vogelnährpflanze, Marmelade, Saft, Homöopathie</a:t>
            </a:r>
            <a:endParaRPr lang="de-DE" b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BED555F-AFA5-471F-8A25-784361EA3791}"/>
              </a:ext>
            </a:extLst>
          </p:cNvPr>
          <p:cNvSpPr txBox="1"/>
          <p:nvPr/>
        </p:nvSpPr>
        <p:spPr>
          <a:xfrm>
            <a:off x="316955" y="1625521"/>
            <a:ext cx="7043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666666"/>
                </a:solidFill>
                <a:latin typeface="Arial" panose="020B0604020202020204" pitchFamily="34" charset="0"/>
              </a:rPr>
              <a:t>Die Beberitze (Sauerdorn) ist </a:t>
            </a:r>
            <a:r>
              <a:rPr lang="de-DE" b="1" i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ein ausladender, stacheliger, dichter Strauch, der, je nach Sorte, Blüten in verschiedenen Farben hervorbringt.  An einem sonnigen bis halbschattigen Standort  eine Höhe von ca. 1 - 3 m und wird ca. 3 m breit.</a:t>
            </a:r>
            <a:endParaRPr lang="de-CH" b="1" dirty="0"/>
          </a:p>
        </p:txBody>
      </p:sp>
      <p:pic>
        <p:nvPicPr>
          <p:cNvPr id="1032" name="Picture 8" descr="Bildergebnis für berberitze hecke">
            <a:extLst>
              <a:ext uri="{FF2B5EF4-FFF2-40B4-BE49-F238E27FC236}">
                <a16:creationId xmlns:a16="http://schemas.microsoft.com/office/drawing/2014/main" id="{7597028A-900E-48FF-9A29-4955451E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4" y="4869689"/>
            <a:ext cx="2729755" cy="18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berberitze">
            <a:extLst>
              <a:ext uri="{FF2B5EF4-FFF2-40B4-BE49-F238E27FC236}">
                <a16:creationId xmlns:a16="http://schemas.microsoft.com/office/drawing/2014/main" id="{827BD4A0-6855-4114-AA7C-AF525780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58" y="3074433"/>
            <a:ext cx="2729754" cy="17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ergebnis für berberitze">
            <a:extLst>
              <a:ext uri="{FF2B5EF4-FFF2-40B4-BE49-F238E27FC236}">
                <a16:creationId xmlns:a16="http://schemas.microsoft.com/office/drawing/2014/main" id="{21AE941C-77E5-4F59-B8DD-E4169A8CF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8736"/>
            <a:ext cx="2619375" cy="19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ergebnis für berberitze">
            <a:extLst>
              <a:ext uri="{FF2B5EF4-FFF2-40B4-BE49-F238E27FC236}">
                <a16:creationId xmlns:a16="http://schemas.microsoft.com/office/drawing/2014/main" id="{E45B535B-2E1B-43A9-A060-5FDC55D5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" y="3178327"/>
            <a:ext cx="2282358" cy="14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gebnis für berberitze vulgaris">
            <a:extLst>
              <a:ext uri="{FF2B5EF4-FFF2-40B4-BE49-F238E27FC236}">
                <a16:creationId xmlns:a16="http://schemas.microsoft.com/office/drawing/2014/main" id="{2E808D68-DBCE-42E3-AB31-5BE45568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04" y="4190913"/>
            <a:ext cx="3684464" cy="25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12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in Männlein steht im Walde&quot; | Industrieverband Agrar">
            <a:extLst>
              <a:ext uri="{FF2B5EF4-FFF2-40B4-BE49-F238E27FC236}">
                <a16:creationId xmlns:a16="http://schemas.microsoft.com/office/drawing/2014/main" id="{587CBFD5-A31A-40E1-BA4F-3807D61B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1" y="2589870"/>
            <a:ext cx="455977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undsrose - Rosa canina - Baumschule Horstmann">
            <a:extLst>
              <a:ext uri="{FF2B5EF4-FFF2-40B4-BE49-F238E27FC236}">
                <a16:creationId xmlns:a16="http://schemas.microsoft.com/office/drawing/2014/main" id="{0F2388AB-5C50-4614-9FE2-C026F40D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197" y="382840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undsrose | Rosa canina">
            <a:extLst>
              <a:ext uri="{FF2B5EF4-FFF2-40B4-BE49-F238E27FC236}">
                <a16:creationId xmlns:a16="http://schemas.microsoft.com/office/drawing/2014/main" id="{708A8F45-D00F-4581-A4D6-844F3E36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931" y="3769807"/>
            <a:ext cx="209206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osa canina, Hundsrose - Baumschule Ley">
            <a:extLst>
              <a:ext uri="{FF2B5EF4-FFF2-40B4-BE49-F238E27FC236}">
                <a16:creationId xmlns:a16="http://schemas.microsoft.com/office/drawing/2014/main" id="{5E3EA003-0704-4079-B0F2-7C4F19A1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1" y="1132115"/>
            <a:ext cx="4044044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4B282EF-C662-4D5A-948A-649E9D1F5642}"/>
              </a:ext>
            </a:extLst>
          </p:cNvPr>
          <p:cNvSpPr txBox="1"/>
          <p:nvPr/>
        </p:nvSpPr>
        <p:spPr>
          <a:xfrm>
            <a:off x="174897" y="250135"/>
            <a:ext cx="68252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4400" b="1" i="0" cap="all" dirty="0">
                <a:solidFill>
                  <a:srgbClr val="747474"/>
                </a:solidFill>
                <a:effectLst/>
                <a:latin typeface="Antic Slab"/>
              </a:rPr>
              <a:t>HUNDSROSE </a:t>
            </a:r>
            <a:r>
              <a:rPr lang="de-CH" sz="4400" b="1" i="0" cap="all" dirty="0">
                <a:solidFill>
                  <a:srgbClr val="0081C6"/>
                </a:solidFill>
                <a:effectLst/>
                <a:latin typeface="Antic Slab"/>
              </a:rPr>
              <a:t>ROSA CANINA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00CD2E4-0C03-475A-A82D-AEE3DA3F73F5}"/>
              </a:ext>
            </a:extLst>
          </p:cNvPr>
          <p:cNvSpPr txBox="1"/>
          <p:nvPr/>
        </p:nvSpPr>
        <p:spPr>
          <a:xfrm>
            <a:off x="212689" y="1066059"/>
            <a:ext cx="68252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0081C6"/>
                </a:solidFill>
                <a:effectLst/>
                <a:latin typeface="Open Sans"/>
              </a:rPr>
              <a:t>Verwendungen</a:t>
            </a:r>
          </a:p>
          <a:p>
            <a:pPr algn="l"/>
            <a:r>
              <a:rPr lang="de-DE" sz="2400" b="1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Gruppenbepflanzung, Park, Bienenweide, Landschaft, Hecke, Grünstreifen, Vogelnährpflanze, Marmelade, Saft, Tee</a:t>
            </a:r>
          </a:p>
        </p:txBody>
      </p:sp>
      <p:pic>
        <p:nvPicPr>
          <p:cNvPr id="4" name="Onlinemedien 3" title="Ein Männlein steht im Walde - Kinderlieder zum Mitsingen | Sing Kinderlieder">
            <a:hlinkClick r:id="" action="ppaction://media"/>
            <a:extLst>
              <a:ext uri="{FF2B5EF4-FFF2-40B4-BE49-F238E27FC236}">
                <a16:creationId xmlns:a16="http://schemas.microsoft.com/office/drawing/2014/main" id="{DEB8FB96-AA04-4554-BDDF-5D7057527F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06185" y="4416474"/>
            <a:ext cx="4155168" cy="2252856"/>
          </a:xfrm>
          <a:prstGeom prst="rect">
            <a:avLst/>
          </a:prstGeom>
        </p:spPr>
      </p:pic>
      <p:pic>
        <p:nvPicPr>
          <p:cNvPr id="4108" name="Picture 12" descr="Hunds-Rose – Wikipedia">
            <a:extLst>
              <a:ext uri="{FF2B5EF4-FFF2-40B4-BE49-F238E27FC236}">
                <a16:creationId xmlns:a16="http://schemas.microsoft.com/office/drawing/2014/main" id="{E5FD6A4A-8769-4B0B-ABB7-9D36FA57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64" y="2589870"/>
            <a:ext cx="2095500" cy="407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123859-8620-454F-9F6E-829994DC39A9}"/>
              </a:ext>
            </a:extLst>
          </p:cNvPr>
          <p:cNvSpPr txBox="1"/>
          <p:nvPr/>
        </p:nvSpPr>
        <p:spPr>
          <a:xfrm>
            <a:off x="7641771" y="5780782"/>
            <a:ext cx="442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err="1"/>
              <a:t>Weinrose</a:t>
            </a:r>
            <a:r>
              <a:rPr lang="de-CH" sz="2000" b="1" dirty="0"/>
              <a:t>,       </a:t>
            </a:r>
            <a:r>
              <a:rPr lang="de-CH" sz="2000" b="1" dirty="0" err="1"/>
              <a:t>Feldrose</a:t>
            </a:r>
            <a:r>
              <a:rPr lang="de-CH" sz="2000" b="1" dirty="0"/>
              <a:t>             Essigrose  </a:t>
            </a:r>
          </a:p>
          <a:p>
            <a:r>
              <a:rPr lang="de-CH" sz="2000" b="1" dirty="0"/>
              <a:t>Buschrose       </a:t>
            </a:r>
            <a:r>
              <a:rPr lang="de-CH" sz="2000" b="1" dirty="0" err="1"/>
              <a:t>Bibernellrose</a:t>
            </a:r>
            <a:r>
              <a:rPr lang="de-CH" sz="2000" b="1" dirty="0"/>
              <a:t>    20 Sorten</a:t>
            </a:r>
          </a:p>
        </p:txBody>
      </p:sp>
    </p:spTree>
    <p:extLst>
      <p:ext uri="{BB962C8B-B14F-4D97-AF65-F5344CB8AC3E}">
        <p14:creationId xmlns:p14="http://schemas.microsoft.com/office/powerpoint/2010/main" val="17523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unus spinosa / Schlehe, Schwarzdorn - Gärtnerei Schwitter AG">
            <a:extLst>
              <a:ext uri="{FF2B5EF4-FFF2-40B4-BE49-F238E27FC236}">
                <a16:creationId xmlns:a16="http://schemas.microsoft.com/office/drawing/2014/main" id="{EDB81CD7-D6A3-450A-AB4C-B1124EDD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1" y="4745468"/>
            <a:ext cx="1999282" cy="19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wer Walks Pflanze">
            <a:extLst>
              <a:ext uri="{FF2B5EF4-FFF2-40B4-BE49-F238E27FC236}">
                <a16:creationId xmlns:a16="http://schemas.microsoft.com/office/drawing/2014/main" id="{DE7D3F36-9D04-4B83-9C34-6CB69909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00" y="0"/>
            <a:ext cx="470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warzdorn bzw. Schlehdorn Prunus spinosa Home | Pflanzen">
            <a:extLst>
              <a:ext uri="{FF2B5EF4-FFF2-40B4-BE49-F238E27FC236}">
                <a16:creationId xmlns:a16="http://schemas.microsoft.com/office/drawing/2014/main" id="{7F0E2049-180B-45D7-A42D-29F8AABA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83" y="4829175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warzdornholz | Harry Potter Wiki | Fandom">
            <a:extLst>
              <a:ext uri="{FF2B5EF4-FFF2-40B4-BE49-F238E27FC236}">
                <a16:creationId xmlns:a16="http://schemas.microsoft.com/office/drawing/2014/main" id="{BA3E5C85-984C-400A-939F-AB4E914F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1" y="159907"/>
            <a:ext cx="4970883" cy="22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chwarzdorn, Heilpflanzen &amp; Heilkräuter">
            <a:extLst>
              <a:ext uri="{FF2B5EF4-FFF2-40B4-BE49-F238E27FC236}">
                <a16:creationId xmlns:a16="http://schemas.microsoft.com/office/drawing/2014/main" id="{BC406272-3378-42A0-9D88-A022C6FB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64" y="4829175"/>
            <a:ext cx="212600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08EDBC-3EA2-4FA3-8E1E-8C8473D3F461}"/>
              </a:ext>
            </a:extLst>
          </p:cNvPr>
          <p:cNvSpPr txBox="1"/>
          <p:nvPr/>
        </p:nvSpPr>
        <p:spPr>
          <a:xfrm>
            <a:off x="170481" y="2554753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3200" b="1" i="0" cap="all" dirty="0">
                <a:solidFill>
                  <a:srgbClr val="747474"/>
                </a:solidFill>
                <a:effectLst/>
                <a:latin typeface="Antic Slab"/>
              </a:rPr>
              <a:t>SCHWARZDORN  </a:t>
            </a:r>
            <a:r>
              <a:rPr lang="de-CH" sz="3200" b="1" i="0" cap="all" dirty="0">
                <a:solidFill>
                  <a:srgbClr val="0081C6"/>
                </a:solidFill>
                <a:effectLst/>
                <a:latin typeface="Antic Slab"/>
              </a:rPr>
              <a:t>PRUNUS SPINOSA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5A1667-6EFA-4422-AE0E-13BB848904D2}"/>
              </a:ext>
            </a:extLst>
          </p:cNvPr>
          <p:cNvSpPr txBox="1"/>
          <p:nvPr/>
        </p:nvSpPr>
        <p:spPr>
          <a:xfrm>
            <a:off x="170480" y="3107189"/>
            <a:ext cx="73136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0081C6"/>
                </a:solidFill>
                <a:effectLst/>
                <a:latin typeface="Open Sans"/>
              </a:rPr>
              <a:t>Beschreibung</a:t>
            </a:r>
          </a:p>
          <a:p>
            <a:pPr algn="l"/>
            <a:r>
              <a:rPr lang="de-DE" b="1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Der Schwarzdorn (Prunus </a:t>
            </a:r>
            <a:r>
              <a:rPr lang="de-DE" b="1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spinosa</a:t>
            </a:r>
            <a:r>
              <a:rPr lang="de-DE" b="1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) ein dichter, verzweigter Großstrauch. Seine Rinde ist schwarz. Höhe von ca. 5 m..</a:t>
            </a:r>
          </a:p>
          <a:p>
            <a:pPr algn="l"/>
            <a:endParaRPr lang="de-DE" b="1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solidFill>
                  <a:srgbClr val="666666"/>
                </a:solidFill>
                <a:latin typeface="Arial" panose="020B0604020202020204" pitchFamily="34" charset="0"/>
              </a:rPr>
              <a:t>Bienenweide, Hecke, Vogelnährpflanze, Marmelade, Saft</a:t>
            </a:r>
            <a:br>
              <a:rPr lang="de-DE" b="1" dirty="0"/>
            </a:br>
            <a:endParaRPr lang="de-CH" b="1" dirty="0"/>
          </a:p>
        </p:txBody>
      </p:sp>
      <p:pic>
        <p:nvPicPr>
          <p:cNvPr id="2050" name="Picture 2" descr="Bildergebnis für schwarzdorn">
            <a:extLst>
              <a:ext uri="{FF2B5EF4-FFF2-40B4-BE49-F238E27FC236}">
                <a16:creationId xmlns:a16="http://schemas.microsoft.com/office/drawing/2014/main" id="{0D106917-C361-4BD1-8133-F70BE491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39" y="620691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50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355A1-F64E-44D2-A9AA-3C36F0B4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Gespinst-motte  - Spuk von Feinsten</a:t>
            </a:r>
          </a:p>
        </p:txBody>
      </p:sp>
      <p:pic>
        <p:nvPicPr>
          <p:cNvPr id="1032" name="Picture 8" descr="Bildergebnis für gespinstmotte">
            <a:extLst>
              <a:ext uri="{FF2B5EF4-FFF2-40B4-BE49-F238E27FC236}">
                <a16:creationId xmlns:a16="http://schemas.microsoft.com/office/drawing/2014/main" id="{0BC658E5-E86F-450D-8FE3-463144144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2" b="2"/>
          <a:stretch/>
        </p:blipFill>
        <p:spPr bwMode="auto">
          <a:xfrm>
            <a:off x="20" y="1"/>
            <a:ext cx="4848284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gespinstmotte">
            <a:extLst>
              <a:ext uri="{FF2B5EF4-FFF2-40B4-BE49-F238E27FC236}">
                <a16:creationId xmlns:a16="http://schemas.microsoft.com/office/drawing/2014/main" id="{8E0B191E-928E-4BF5-A7D3-719E2AA13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225"/>
          <a:stretch/>
        </p:blipFill>
        <p:spPr bwMode="auto">
          <a:xfrm>
            <a:off x="4972050" y="-1"/>
            <a:ext cx="7216902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gebnis für gespinstmotte">
            <a:extLst>
              <a:ext uri="{FF2B5EF4-FFF2-40B4-BE49-F238E27FC236}">
                <a16:creationId xmlns:a16="http://schemas.microsoft.com/office/drawing/2014/main" id="{3A2A53CD-E07A-4C91-A6A0-A396EB5DB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r="6258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4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RGE Cornus sanguinea Midwinter Fire - 80-120cm tall super bushy Dogwood -  Garden Plants">
            <a:extLst>
              <a:ext uri="{FF2B5EF4-FFF2-40B4-BE49-F238E27FC236}">
                <a16:creationId xmlns:a16="http://schemas.microsoft.com/office/drawing/2014/main" id="{836B5974-9AE9-4085-9AA6-3F69D994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47" y="393570"/>
            <a:ext cx="2704612" cy="206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nus sanguinea - Wikipedia">
            <a:extLst>
              <a:ext uri="{FF2B5EF4-FFF2-40B4-BE49-F238E27FC236}">
                <a16:creationId xmlns:a16="http://schemas.microsoft.com/office/drawing/2014/main" id="{4DEB29D3-27F1-4F9A-9195-5FA28446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gwood | Cornus sanguinea - Alba Trees">
            <a:extLst>
              <a:ext uri="{FF2B5EF4-FFF2-40B4-BE49-F238E27FC236}">
                <a16:creationId xmlns:a16="http://schemas.microsoft.com/office/drawing/2014/main" id="{F9BC7B0E-4112-4E01-9F4F-E0ACA60C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0" y="311698"/>
            <a:ext cx="3316940" cy="228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84A918B-A509-4B4B-9ED0-976AEEA1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8" y="3799727"/>
            <a:ext cx="2546225" cy="243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oter Hartriegel">
            <a:extLst>
              <a:ext uri="{FF2B5EF4-FFF2-40B4-BE49-F238E27FC236}">
                <a16:creationId xmlns:a16="http://schemas.microsoft.com/office/drawing/2014/main" id="{F2F4C460-90BE-4E80-82A3-C341AA96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53" y="690385"/>
            <a:ext cx="1714501" cy="19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7F11275-EF83-414F-BE41-474FD9882159}"/>
              </a:ext>
            </a:extLst>
          </p:cNvPr>
          <p:cNvSpPr txBox="1"/>
          <p:nvPr/>
        </p:nvSpPr>
        <p:spPr>
          <a:xfrm>
            <a:off x="527268" y="2773009"/>
            <a:ext cx="7508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3200" b="1" i="0" cap="all" dirty="0">
                <a:solidFill>
                  <a:srgbClr val="747474"/>
                </a:solidFill>
                <a:effectLst/>
                <a:latin typeface="Antic Slab"/>
              </a:rPr>
              <a:t>ROTER HARTRIEGEL </a:t>
            </a:r>
            <a:r>
              <a:rPr lang="de-CH" sz="3200" b="1" i="0" cap="all" dirty="0">
                <a:solidFill>
                  <a:srgbClr val="0081C6"/>
                </a:solidFill>
                <a:effectLst/>
                <a:latin typeface="Antic Slab"/>
              </a:rPr>
              <a:t>CORNUS SANGUINEA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0C31DB2-30DC-47B1-8B40-D3DF8743C3A7}"/>
              </a:ext>
            </a:extLst>
          </p:cNvPr>
          <p:cNvSpPr txBox="1"/>
          <p:nvPr/>
        </p:nvSpPr>
        <p:spPr>
          <a:xfrm>
            <a:off x="4341221" y="3799728"/>
            <a:ext cx="24327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Der Rote Hartriegel (Cornus sanguinea) ist ein aufrechter, breiter Großstrauch mit dekorativen, schwarzen, runden Früchten. </a:t>
            </a:r>
          </a:p>
          <a:p>
            <a:r>
              <a:rPr lang="de-DE" b="1" dirty="0">
                <a:solidFill>
                  <a:srgbClr val="666666"/>
                </a:solidFill>
                <a:latin typeface="Arial" panose="020B0604020202020204" pitchFamily="34" charset="0"/>
              </a:rPr>
              <a:t>Stockschnitt im Herbst</a:t>
            </a:r>
          </a:p>
          <a:p>
            <a:r>
              <a:rPr lang="de-DE" b="1" dirty="0">
                <a:solidFill>
                  <a:srgbClr val="666666"/>
                </a:solidFill>
                <a:latin typeface="Arial" panose="020B0604020202020204" pitchFamily="34" charset="0"/>
              </a:rPr>
              <a:t>Kommt oft alleine</a:t>
            </a:r>
            <a:endParaRPr lang="de-CH" b="1" dirty="0"/>
          </a:p>
        </p:txBody>
      </p:sp>
      <p:pic>
        <p:nvPicPr>
          <p:cNvPr id="6" name="Onlinemedien 5" title="Roter Hartriegel - Blütenknopsen - 22.04.18 (Cornus sanguinea) - Baum Blüten bestimmen">
            <a:hlinkClick r:id="" action="ppaction://media"/>
            <a:extLst>
              <a:ext uri="{FF2B5EF4-FFF2-40B4-BE49-F238E27FC236}">
                <a16:creationId xmlns:a16="http://schemas.microsoft.com/office/drawing/2014/main" id="{8EA7FAF5-B2B8-4A06-B4ED-8C7F02DB7D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84834" y="3578221"/>
            <a:ext cx="4142918" cy="32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icera xylosteum - Wikipedia">
            <a:extLst>
              <a:ext uri="{FF2B5EF4-FFF2-40B4-BE49-F238E27FC236}">
                <a16:creationId xmlns:a16="http://schemas.microsoft.com/office/drawing/2014/main" id="{13FA3A18-0D01-4A81-BC6F-C61C0355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1"/>
            <a:ext cx="3437990" cy="68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meine Heckenkirsche / Rote Heckenkirsche - Lonicera xylosteum -  Baumschule Horstmann">
            <a:extLst>
              <a:ext uri="{FF2B5EF4-FFF2-40B4-BE49-F238E27FC236}">
                <a16:creationId xmlns:a16="http://schemas.microsoft.com/office/drawing/2014/main" id="{3C90482D-E879-49DA-ADCE-053045B1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39" y="24102"/>
            <a:ext cx="3385037" cy="27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te Heckenkirsche – Wikipedia">
            <a:extLst>
              <a:ext uri="{FF2B5EF4-FFF2-40B4-BE49-F238E27FC236}">
                <a16:creationId xmlns:a16="http://schemas.microsoft.com/office/drawing/2014/main" id="{53A2A70F-391D-48D1-AF96-61D1B8C5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4" y="4496593"/>
            <a:ext cx="2793328" cy="23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te Heckenkirsche pflanzen und pflegen - Mein schöner Garten">
            <a:extLst>
              <a:ext uri="{FF2B5EF4-FFF2-40B4-BE49-F238E27FC236}">
                <a16:creationId xmlns:a16="http://schemas.microsoft.com/office/drawing/2014/main" id="{ED8A4EDE-C723-4D9A-BF91-4E873A9F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39" y="4510006"/>
            <a:ext cx="2859251" cy="23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medien 1" title="Rote Heckenkirsche - Blütenknospen - 22.04.18 (Lonicera xylosteum) - Baum Blüten bestimmen">
            <a:hlinkClick r:id="" action="ppaction://media"/>
            <a:extLst>
              <a:ext uri="{FF2B5EF4-FFF2-40B4-BE49-F238E27FC236}">
                <a16:creationId xmlns:a16="http://schemas.microsoft.com/office/drawing/2014/main" id="{9573A9F5-691F-445D-8C15-066E569F6F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431" y="170462"/>
            <a:ext cx="4467067" cy="25815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EF05BBA-E232-473B-BA63-B765ED3D26E0}"/>
              </a:ext>
            </a:extLst>
          </p:cNvPr>
          <p:cNvSpPr txBox="1"/>
          <p:nvPr/>
        </p:nvSpPr>
        <p:spPr>
          <a:xfrm>
            <a:off x="374471" y="2800195"/>
            <a:ext cx="7764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2400" b="1" i="0" cap="all" dirty="0">
                <a:solidFill>
                  <a:srgbClr val="67B346"/>
                </a:solidFill>
                <a:effectLst/>
                <a:latin typeface="PT Sans"/>
              </a:rPr>
              <a:t>LONICERA XYLOSTEUM  </a:t>
            </a:r>
            <a:r>
              <a:rPr lang="de-CH" sz="2400" b="1" i="0" cap="all" dirty="0">
                <a:solidFill>
                  <a:srgbClr val="828743"/>
                </a:solidFill>
                <a:effectLst/>
                <a:latin typeface="PT Sans"/>
              </a:rPr>
              <a:t>ROTE HECKENKIRSCHE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BD88F13-8A22-4FFC-AB3D-53E13179ABB1}"/>
              </a:ext>
            </a:extLst>
          </p:cNvPr>
          <p:cNvSpPr txBox="1"/>
          <p:nvPr/>
        </p:nvSpPr>
        <p:spPr>
          <a:xfrm>
            <a:off x="221873" y="3310063"/>
            <a:ext cx="8535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1" i="0" dirty="0">
                <a:solidFill>
                  <a:srgbClr val="5A5A5A"/>
                </a:solidFill>
                <a:effectLst/>
                <a:latin typeface="PT Sans"/>
              </a:rPr>
              <a:t>duftende Blüten gelbe Blattfärbung im Herbst. Früchte mit </a:t>
            </a:r>
            <a:r>
              <a:rPr lang="de-DE" b="1" i="0" dirty="0" err="1">
                <a:solidFill>
                  <a:srgbClr val="5A5A5A"/>
                </a:solidFill>
                <a:effectLst/>
                <a:latin typeface="PT Sans"/>
              </a:rPr>
              <a:t>Zierwert</a:t>
            </a:r>
            <a:r>
              <a:rPr lang="de-DE" b="1" i="0" dirty="0">
                <a:solidFill>
                  <a:srgbClr val="5A5A5A"/>
                </a:solidFill>
                <a:effectLst/>
                <a:latin typeface="PT Sans"/>
              </a:rPr>
              <a:t>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1" i="0" dirty="0">
                <a:solidFill>
                  <a:srgbClr val="5A5A5A"/>
                </a:solidFill>
                <a:effectLst/>
                <a:latin typeface="PT Sans"/>
              </a:rPr>
              <a:t>nicht aufwändige Pflege. Sehr beliebt bei Vögeln. Beere bitter- leicht giftig.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1" i="0" dirty="0">
                <a:solidFill>
                  <a:srgbClr val="5A5A5A"/>
                </a:solidFill>
                <a:effectLst/>
                <a:latin typeface="PT Sans"/>
              </a:rPr>
              <a:t>hitzeverträglich, trockenresistent, stadtklimafest, rauchhart, bodensalzverträglich, verträgt Schatten, </a:t>
            </a:r>
            <a:r>
              <a:rPr lang="de-DE" b="1" dirty="0" err="1">
                <a:solidFill>
                  <a:srgbClr val="5A5A5A"/>
                </a:solidFill>
                <a:latin typeface="PT Sans"/>
              </a:rPr>
              <a:t>B</a:t>
            </a:r>
            <a:r>
              <a:rPr lang="de-DE" b="1" i="0" dirty="0" err="1">
                <a:solidFill>
                  <a:srgbClr val="5A5A5A"/>
                </a:solidFill>
                <a:effectLst/>
                <a:latin typeface="PT Sans"/>
              </a:rPr>
              <a:t>odenverfestiger</a:t>
            </a:r>
            <a:r>
              <a:rPr lang="de-DE" b="1" i="0" dirty="0">
                <a:solidFill>
                  <a:srgbClr val="5A5A5A"/>
                </a:solidFill>
                <a:effectLst/>
                <a:latin typeface="PT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79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taliano) Ilex aquifolium: Sistematica, Etimologia, Habitat, Coltivazione  ...">
            <a:extLst>
              <a:ext uri="{FF2B5EF4-FFF2-40B4-BE49-F238E27FC236}">
                <a16:creationId xmlns:a16="http://schemas.microsoft.com/office/drawing/2014/main" id="{654F8761-2CEE-4043-AADA-FD4AA2169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31" y="4668715"/>
            <a:ext cx="4173269" cy="218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95C5B59-7E9F-4248-BEF4-F2AECB065FBE}"/>
              </a:ext>
            </a:extLst>
          </p:cNvPr>
          <p:cNvSpPr txBox="1"/>
          <p:nvPr/>
        </p:nvSpPr>
        <p:spPr>
          <a:xfrm>
            <a:off x="0" y="316017"/>
            <a:ext cx="7532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4000" b="1" i="0" cap="all" dirty="0">
                <a:solidFill>
                  <a:srgbClr val="747474"/>
                </a:solidFill>
                <a:effectLst/>
                <a:latin typeface="Antic Slab"/>
              </a:rPr>
              <a:t>STECHPALME   </a:t>
            </a:r>
            <a:r>
              <a:rPr lang="de-CH" sz="4000" b="1" i="0" cap="all" dirty="0">
                <a:solidFill>
                  <a:srgbClr val="0081C6"/>
                </a:solidFill>
                <a:effectLst/>
                <a:latin typeface="Antic Slab"/>
              </a:rPr>
              <a:t>ILEX AQUIFOLIUM </a:t>
            </a:r>
            <a:endParaRPr lang="de-CH" sz="4000" b="1" i="0" dirty="0">
              <a:solidFill>
                <a:srgbClr val="0081C6"/>
              </a:solidFill>
              <a:effectLst/>
              <a:latin typeface="Open Sans"/>
            </a:endParaRPr>
          </a:p>
        </p:txBody>
      </p:sp>
      <p:pic>
        <p:nvPicPr>
          <p:cNvPr id="2062" name="Picture 14" descr="Europäische Stechpalme (Ilex aquifolium), Illustration">
            <a:extLst>
              <a:ext uri="{FF2B5EF4-FFF2-40B4-BE49-F238E27FC236}">
                <a16:creationId xmlns:a16="http://schemas.microsoft.com/office/drawing/2014/main" id="{0A296255-D093-4D44-A888-CD6F54A86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" y="1023903"/>
            <a:ext cx="3237279" cy="58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9943788-4B5B-44EE-9047-E956E97200E0}"/>
              </a:ext>
            </a:extLst>
          </p:cNvPr>
          <p:cNvSpPr txBox="1"/>
          <p:nvPr/>
        </p:nvSpPr>
        <p:spPr>
          <a:xfrm>
            <a:off x="3270143" y="1457805"/>
            <a:ext cx="4850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Bei der Europäischen Stechpalme handelt </a:t>
            </a:r>
          </a:p>
          <a:p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Die </a:t>
            </a:r>
            <a:r>
              <a:rPr lang="de-DE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Bestäubung"/>
              </a:rPr>
              <a:t>Bestäubung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erfolgt durch Insekten,</a:t>
            </a:r>
            <a:r>
              <a:rPr lang="de-DE" b="1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/>
              </a:rPr>
              <a:t>[1]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vor allem </a:t>
            </a:r>
            <a:r>
              <a:rPr lang="de-DE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Bienen"/>
              </a:rPr>
              <a:t>Bienen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Beeren leicht giftig.</a:t>
            </a:r>
            <a:endParaRPr lang="de-CH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D8418F-3DFC-4811-ABC2-EA4986B10816}"/>
              </a:ext>
            </a:extLst>
          </p:cNvPr>
          <p:cNvSpPr txBox="1"/>
          <p:nvPr/>
        </p:nvSpPr>
        <p:spPr>
          <a:xfrm>
            <a:off x="8338039" y="5582736"/>
            <a:ext cx="3334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https://www.srf.ch/audio/ratgeber/stechpalme-baum-des-jahres-2021?id=11930476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Bildergebnis für stechpalme">
            <a:extLst>
              <a:ext uri="{FF2B5EF4-FFF2-40B4-BE49-F238E27FC236}">
                <a16:creationId xmlns:a16="http://schemas.microsoft.com/office/drawing/2014/main" id="{357E0914-2712-4261-9B25-DC00B0416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96" y="1457804"/>
            <a:ext cx="4038440" cy="34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ergebnis für stechpalme männliche blüte">
            <a:extLst>
              <a:ext uri="{FF2B5EF4-FFF2-40B4-BE49-F238E27FC236}">
                <a16:creationId xmlns:a16="http://schemas.microsoft.com/office/drawing/2014/main" id="{A8FE0A9D-D1D2-48EC-9037-5DC86BFC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43" y="2701811"/>
            <a:ext cx="2095500" cy="18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haufnahme der weiblichen Blüten die die Stechpalme Stockbild">
            <a:hlinkClick r:id="rId10"/>
            <a:extLst>
              <a:ext uri="{FF2B5EF4-FFF2-40B4-BE49-F238E27FC236}">
                <a16:creationId xmlns:a16="http://schemas.microsoft.com/office/drawing/2014/main" id="{5094FFB1-3310-40A6-99EE-833836DB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65" y="2633921"/>
            <a:ext cx="2222829" cy="19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1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Pfaffenhütchen / Gemeiner Spindelbaum - Euonymus europaeus - Baumschule  Horstmann">
            <a:extLst>
              <a:ext uri="{FF2B5EF4-FFF2-40B4-BE49-F238E27FC236}">
                <a16:creationId xmlns:a16="http://schemas.microsoft.com/office/drawing/2014/main" id="{1F70535C-8889-4B5A-85B3-A2DE1B604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b="1"/>
          <a:stretch/>
        </p:blipFill>
        <p:spPr bwMode="auto">
          <a:xfrm>
            <a:off x="4428722" y="1098938"/>
            <a:ext cx="3826711" cy="20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uonymus europaeus „Albus“">
            <a:extLst>
              <a:ext uri="{FF2B5EF4-FFF2-40B4-BE49-F238E27FC236}">
                <a16:creationId xmlns:a16="http://schemas.microsoft.com/office/drawing/2014/main" id="{D091D401-D4A0-4795-80F8-C57E31E96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2812" b="2"/>
          <a:stretch/>
        </p:blipFill>
        <p:spPr bwMode="auto">
          <a:xfrm>
            <a:off x="4468658" y="3277807"/>
            <a:ext cx="3826711" cy="3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FADE582-9BBC-4D47-9672-C72E6E3D3C39}"/>
              </a:ext>
            </a:extLst>
          </p:cNvPr>
          <p:cNvSpPr txBox="1"/>
          <p:nvPr/>
        </p:nvSpPr>
        <p:spPr>
          <a:xfrm>
            <a:off x="4320153" y="283402"/>
            <a:ext cx="3537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2400" b="1" i="0" cap="all" dirty="0" err="1">
                <a:solidFill>
                  <a:srgbClr val="747474"/>
                </a:solidFill>
                <a:effectLst/>
                <a:latin typeface="Antic Slab"/>
              </a:rPr>
              <a:t>PFAFFENHÜTCHEn</a:t>
            </a:r>
            <a:endParaRPr lang="de-CH" sz="2400" b="1" i="0" cap="all" dirty="0">
              <a:solidFill>
                <a:srgbClr val="747474"/>
              </a:solidFill>
              <a:effectLst/>
              <a:latin typeface="Antic Slab"/>
            </a:endParaRPr>
          </a:p>
          <a:p>
            <a:pPr algn="l"/>
            <a:r>
              <a:rPr lang="de-CH" sz="2400" b="1" i="0" cap="all" dirty="0">
                <a:solidFill>
                  <a:srgbClr val="0081C6"/>
                </a:solidFill>
                <a:effectLst/>
                <a:latin typeface="Antic Slab"/>
              </a:rPr>
              <a:t>EUONYMUS EUROPAEUS, </a:t>
            </a:r>
          </a:p>
        </p:txBody>
      </p:sp>
      <p:pic>
        <p:nvPicPr>
          <p:cNvPr id="3" name="Picture 12" descr="Birett in allen Größen Priester Kardinalskappe">
            <a:extLst>
              <a:ext uri="{FF2B5EF4-FFF2-40B4-BE49-F238E27FC236}">
                <a16:creationId xmlns:a16="http://schemas.microsoft.com/office/drawing/2014/main" id="{19FC1917-00AE-4DEA-B484-2B920805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6" y="190885"/>
            <a:ext cx="3449663" cy="22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3D24BAE-2F67-4249-9E2A-0AD063CD435F}"/>
              </a:ext>
            </a:extLst>
          </p:cNvPr>
          <p:cNvSpPr txBox="1"/>
          <p:nvPr/>
        </p:nvSpPr>
        <p:spPr>
          <a:xfrm>
            <a:off x="662730" y="6519981"/>
            <a:ext cx="5679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https://www.baumschule-horstmann.de/shop/exec/product/687/27/Pfaffenhuetchen-Gemeiner-Spindelbaum.html</a:t>
            </a:r>
            <a:br>
              <a:rPr lang="de-CH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de-CH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ADBACBC-71C0-43C2-9AAD-1B17BF28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0" y="2328260"/>
            <a:ext cx="3810000" cy="41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Gewebe enthält.&#10;&#10;Automatisch generierte Beschreibung">
            <a:extLst>
              <a:ext uri="{FF2B5EF4-FFF2-40B4-BE49-F238E27FC236}">
                <a16:creationId xmlns:a16="http://schemas.microsoft.com/office/drawing/2014/main" id="{51837785-F1C8-4B97-9ADA-1BA27BF93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701" y="190885"/>
            <a:ext cx="3600929" cy="65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wöhnlicher Schneeball Viburnum opulus - Stock Photo - #13439722 |  Bildagentur PantherMedia">
            <a:extLst>
              <a:ext uri="{FF2B5EF4-FFF2-40B4-BE49-F238E27FC236}">
                <a16:creationId xmlns:a16="http://schemas.microsoft.com/office/drawing/2014/main" id="{CC102CD6-9AF3-4A90-8814-CD8A7D629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95" y="4863193"/>
            <a:ext cx="24669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burnum Opulus Compactum. Shrubs for Sale UK. Letsgoplanting.co.uk">
            <a:extLst>
              <a:ext uri="{FF2B5EF4-FFF2-40B4-BE49-F238E27FC236}">
                <a16:creationId xmlns:a16="http://schemas.microsoft.com/office/drawing/2014/main" id="{B5C85BBD-5B61-4D89-A983-3A3859D1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6" y="1"/>
            <a:ext cx="3140989" cy="26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burnum Opulus | best4hedging">
            <a:extLst>
              <a:ext uri="{FF2B5EF4-FFF2-40B4-BE49-F238E27FC236}">
                <a16:creationId xmlns:a16="http://schemas.microsoft.com/office/drawing/2014/main" id="{29D28FE4-93D4-4112-82C4-7DDE1A0E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7" y="4577443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uelder Rose (Viburnum opulus) Bareroot: Available now | UK Delivery |  Naturescape">
            <a:extLst>
              <a:ext uri="{FF2B5EF4-FFF2-40B4-BE49-F238E27FC236}">
                <a16:creationId xmlns:a16="http://schemas.microsoft.com/office/drawing/2014/main" id="{5E40C0A5-D204-4A91-A854-650EAAE3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90" y="4927041"/>
            <a:ext cx="3810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F8C0ECA-8966-4F8E-A0D2-745A7B86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10" y="280307"/>
            <a:ext cx="3140989" cy="56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55A5A31-3A25-4092-9C2A-E8364EBE0B36}"/>
              </a:ext>
            </a:extLst>
          </p:cNvPr>
          <p:cNvSpPr txBox="1"/>
          <p:nvPr/>
        </p:nvSpPr>
        <p:spPr>
          <a:xfrm>
            <a:off x="302936" y="2777912"/>
            <a:ext cx="8919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3200" b="1" i="0" cap="all" dirty="0">
                <a:solidFill>
                  <a:srgbClr val="747474"/>
                </a:solidFill>
                <a:effectLst/>
                <a:latin typeface="Antic Slab"/>
              </a:rPr>
              <a:t>GEMEINER SCHNEEBALL </a:t>
            </a:r>
            <a:r>
              <a:rPr lang="de-CH" sz="3200" b="1" i="0" cap="all" dirty="0">
                <a:solidFill>
                  <a:srgbClr val="0081C6"/>
                </a:solidFill>
                <a:effectLst/>
                <a:latin typeface="Antic Slab"/>
              </a:rPr>
              <a:t>VIBURNUM OPULUS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9FABB4F-A269-4BAF-A921-552871E00807}"/>
              </a:ext>
            </a:extLst>
          </p:cNvPr>
          <p:cNvSpPr txBox="1"/>
          <p:nvPr/>
        </p:nvSpPr>
        <p:spPr>
          <a:xfrm>
            <a:off x="465992" y="336268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Sichtschutz, Ziergehölz, Park, Landschaft, Hecke</a:t>
            </a:r>
            <a:endParaRPr lang="de-CH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D4F786-7913-4733-93EB-FBD50BDE1272}"/>
              </a:ext>
            </a:extLst>
          </p:cNvPr>
          <p:cNvSpPr txBox="1"/>
          <p:nvPr/>
        </p:nvSpPr>
        <p:spPr>
          <a:xfrm>
            <a:off x="465992" y="3717630"/>
            <a:ext cx="8238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Der Gemeine Schneeball (Viburnum </a:t>
            </a:r>
            <a:r>
              <a:rPr lang="de-DE" b="1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opulus</a:t>
            </a:r>
            <a:r>
              <a:rPr lang="de-DE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) ist ein ausladender, lockerer Großstrauch mit dekorativen, roten Früchten, die sehr lange haften. </a:t>
            </a:r>
          </a:p>
          <a:p>
            <a:r>
              <a:rPr lang="de-DE" b="1" dirty="0">
                <a:solidFill>
                  <a:srgbClr val="666666"/>
                </a:solidFill>
                <a:latin typeface="Arial" panose="020B0604020202020204" pitchFamily="34" charset="0"/>
              </a:rPr>
              <a:t>Läuse, besonders </a:t>
            </a:r>
            <a:r>
              <a:rPr lang="de-DE" b="1">
                <a:solidFill>
                  <a:srgbClr val="666666"/>
                </a:solidFill>
                <a:latin typeface="Arial" panose="020B0604020202020204" pitchFamily="34" charset="0"/>
              </a:rPr>
              <a:t>wenn trocken</a:t>
            </a:r>
            <a:endParaRPr lang="de-CH" b="1" dirty="0"/>
          </a:p>
        </p:txBody>
      </p:sp>
      <p:pic>
        <p:nvPicPr>
          <p:cNvPr id="5" name="Onlinemedien 4" title="Gewöhnlicher Schneeball - Wuchs-Update - 02.05.18 (Viburnum opulus) - Bäume- &amp; Sträucher bestimmen">
            <a:hlinkClick r:id="" action="ppaction://media"/>
            <a:extLst>
              <a:ext uri="{FF2B5EF4-FFF2-40B4-BE49-F238E27FC236}">
                <a16:creationId xmlns:a16="http://schemas.microsoft.com/office/drawing/2014/main" id="{86F9C629-BE5B-4875-944D-F7C786F03B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593341" y="85543"/>
            <a:ext cx="4747846" cy="27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rnelkirsche (Cornus mas), Illustration">
            <a:extLst>
              <a:ext uri="{FF2B5EF4-FFF2-40B4-BE49-F238E27FC236}">
                <a16:creationId xmlns:a16="http://schemas.microsoft.com/office/drawing/2014/main" id="{6D81030D-AB9D-47B1-888D-FB105DE3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87549"/>
            <a:ext cx="2447925" cy="61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nus mas | TreeEbb | Baumsuchmaschine im Internet | Baumschule Ebben">
            <a:extLst>
              <a:ext uri="{FF2B5EF4-FFF2-40B4-BE49-F238E27FC236}">
                <a16:creationId xmlns:a16="http://schemas.microsoft.com/office/drawing/2014/main" id="{8CDB80EA-3F8E-4720-9674-848592E9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0"/>
            <a:ext cx="3468604" cy="23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NUS mas | Minier Solution Pro">
            <a:extLst>
              <a:ext uri="{FF2B5EF4-FFF2-40B4-BE49-F238E27FC236}">
                <a16:creationId xmlns:a16="http://schemas.microsoft.com/office/drawing/2014/main" id="{897F40A1-5100-43E8-A6B0-555C9407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90" y="2639235"/>
            <a:ext cx="3307138" cy="26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ornelkirsche (Cornus mas) - Ertragssorten - Baumschule Carya">
            <a:extLst>
              <a:ext uri="{FF2B5EF4-FFF2-40B4-BE49-F238E27FC236}">
                <a16:creationId xmlns:a16="http://schemas.microsoft.com/office/drawing/2014/main" id="{7E1D47D3-9EA5-401A-9045-67220753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2639235"/>
            <a:ext cx="3571195" cy="40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rnelkirsche (Cornus mas): Frühe Blüte – Späte Ernte">
            <a:extLst>
              <a:ext uri="{FF2B5EF4-FFF2-40B4-BE49-F238E27FC236}">
                <a16:creationId xmlns:a16="http://schemas.microsoft.com/office/drawing/2014/main" id="{D4359132-4EFB-4927-A88E-CD44E7F6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96" y="242283"/>
            <a:ext cx="2245988" cy="21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6DB7F29-7279-460A-92E2-4D1EE690612D}"/>
              </a:ext>
            </a:extLst>
          </p:cNvPr>
          <p:cNvSpPr txBox="1"/>
          <p:nvPr/>
        </p:nvSpPr>
        <p:spPr>
          <a:xfrm>
            <a:off x="4085058" y="5419617"/>
            <a:ext cx="5735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3200" b="1" i="0" cap="all" dirty="0">
                <a:solidFill>
                  <a:srgbClr val="747474"/>
                </a:solidFill>
                <a:effectLst/>
                <a:latin typeface="Antic Slab"/>
              </a:rPr>
              <a:t>KORNELKIRSCHE  CORNUS MAS</a:t>
            </a:r>
            <a:r>
              <a:rPr lang="de-CH" sz="3200" b="1" i="0" cap="all" dirty="0">
                <a:solidFill>
                  <a:srgbClr val="0081C6"/>
                </a:solidFill>
                <a:effectLst/>
                <a:latin typeface="Antic Slab"/>
              </a:rPr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A46410B-1054-49B1-B31C-152C0C97988B}"/>
              </a:ext>
            </a:extLst>
          </p:cNvPr>
          <p:cNvSpPr txBox="1"/>
          <p:nvPr/>
        </p:nvSpPr>
        <p:spPr>
          <a:xfrm>
            <a:off x="3929974" y="6123657"/>
            <a:ext cx="5386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Ziergehölz, Hecke (Schnitt), Bienenweide, Vogelnährpflanze, Marmelade,  Likör</a:t>
            </a:r>
            <a:endParaRPr lang="de-CH" sz="2000" b="1" dirty="0"/>
          </a:p>
        </p:txBody>
      </p:sp>
      <p:pic>
        <p:nvPicPr>
          <p:cNvPr id="1042" name="Picture 18" descr="Kornelkirsche Cornus mas Beschreibung Steckbrief Systematik">
            <a:extLst>
              <a:ext uri="{FF2B5EF4-FFF2-40B4-BE49-F238E27FC236}">
                <a16:creationId xmlns:a16="http://schemas.microsoft.com/office/drawing/2014/main" id="{CF65DBCA-5F91-44CC-9BA7-5E92FDA1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33" y="-3169570"/>
            <a:ext cx="2453160" cy="23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ergebnis für kornelkirsche">
            <a:extLst>
              <a:ext uri="{FF2B5EF4-FFF2-40B4-BE49-F238E27FC236}">
                <a16:creationId xmlns:a16="http://schemas.microsoft.com/office/drawing/2014/main" id="{4E971532-010E-495D-B262-EEC4E6F2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7" y="281049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ergebnis für kornelkirsche">
            <a:extLst>
              <a:ext uri="{FF2B5EF4-FFF2-40B4-BE49-F238E27FC236}">
                <a16:creationId xmlns:a16="http://schemas.microsoft.com/office/drawing/2014/main" id="{828F3743-A296-467A-9B76-AE682841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71" y="2626382"/>
            <a:ext cx="2201429" cy="267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66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9F21F3D-D38E-4A86-BC4E-0A73C857E836}"/>
              </a:ext>
            </a:extLst>
          </p:cNvPr>
          <p:cNvSpPr txBox="1"/>
          <p:nvPr/>
        </p:nvSpPr>
        <p:spPr>
          <a:xfrm>
            <a:off x="-17927" y="262250"/>
            <a:ext cx="489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16 Wildsträucher als Winkelried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A23A07-FAD2-4236-AD9B-FD3D9B8B0301}"/>
              </a:ext>
            </a:extLst>
          </p:cNvPr>
          <p:cNvSpPr txBox="1"/>
          <p:nvPr/>
        </p:nvSpPr>
        <p:spPr>
          <a:xfrm>
            <a:off x="5898773" y="197347"/>
            <a:ext cx="67952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Mit Dornen / Stacheln</a:t>
            </a:r>
          </a:p>
          <a:p>
            <a:pPr algn="l"/>
            <a:endParaRPr lang="de-CH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Hunds-Rose (Rosa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canina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): auch Heckenrose, Stacheln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222222"/>
                </a:solidFill>
                <a:latin typeface="Arial" panose="020B0604020202020204" pitchFamily="34" charset="0"/>
              </a:rPr>
              <a:t>Berberitze</a:t>
            </a:r>
            <a:endParaRPr lang="de-CH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Schlehe (Prunus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spinosa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): auch Schwarzdorn, Dornen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Immergrüne Stechpalme (Ilex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aquifolium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64715B-9207-4E61-8268-B42E8FB76330}"/>
              </a:ext>
            </a:extLst>
          </p:cNvPr>
          <p:cNvSpPr txBox="1"/>
          <p:nvPr/>
        </p:nvSpPr>
        <p:spPr>
          <a:xfrm>
            <a:off x="6042210" y="1951673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Mit essbaren Früchten oder Beeren</a:t>
            </a:r>
          </a:p>
          <a:p>
            <a:pPr algn="l"/>
            <a:endParaRPr lang="de-CH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Haselnuss/Gemeine Hasel (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Corylus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avellana)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  <a:latin typeface="Helvetica" panose="020B0604020202020204" pitchFamily="34" charset="0"/>
              </a:rPr>
              <a:t>Berberitze-Schlehdorn-Heckenrose-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Schwarzer Holunder (Sambucus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nigra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):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Kornelkirsche (Cornus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mas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/ Felsenbirne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Wildapfel/Holzapfel (Malus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sylvestris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7AAA7A-9599-49D2-9772-79C46EC9223D}"/>
              </a:ext>
            </a:extLst>
          </p:cNvPr>
          <p:cNvSpPr txBox="1"/>
          <p:nvPr/>
        </p:nvSpPr>
        <p:spPr>
          <a:xfrm>
            <a:off x="6042210" y="4206313"/>
            <a:ext cx="54146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Mit giftigen Inhaltsstoffen</a:t>
            </a:r>
          </a:p>
          <a:p>
            <a:pPr algn="l"/>
            <a:endParaRPr lang="de-CH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Besenginster (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Cytisus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scoparius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): gering giftig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Faulbaum (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Rhamnus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frangula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): stark giftig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Blutroter/Roter Hartriegel (Cornus sanguinea),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Gewöhnliche/Rote Heckenkirsche  schwach giftig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Pfaffenhütchen//Spindelstrauch: stark giftig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Gemeiner Schneeball  schwach giftig </a:t>
            </a:r>
            <a:r>
              <a:rPr lang="de-CH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bie</a:t>
            </a: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giftig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de-CH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Immergrüne Stechpalme ( gering giftig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16B44B3-91F6-46F4-A7C9-4152CBAACA4C}"/>
              </a:ext>
            </a:extLst>
          </p:cNvPr>
          <p:cNvSpPr txBox="1"/>
          <p:nvPr/>
        </p:nvSpPr>
        <p:spPr>
          <a:xfrm>
            <a:off x="89649" y="1371600"/>
            <a:ext cx="3562246" cy="533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Einheimische Blumen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Einheimische Stauden,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Einheimische Bäume</a:t>
            </a:r>
          </a:p>
          <a:p>
            <a:endParaRPr lang="de-CH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Mikroorganismen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Insekten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Schmetterlinge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Bienen, 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Käfer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Raupen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Vögel</a:t>
            </a: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Säugetiere</a:t>
            </a:r>
          </a:p>
          <a:p>
            <a:endParaRPr lang="de-CH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Mensch</a:t>
            </a:r>
          </a:p>
        </p:txBody>
      </p:sp>
      <p:pic>
        <p:nvPicPr>
          <p:cNvPr id="1026" name="Picture 2" descr="Bildergebnis für wildblumen">
            <a:extLst>
              <a:ext uri="{FF2B5EF4-FFF2-40B4-BE49-F238E27FC236}">
                <a16:creationId xmlns:a16="http://schemas.microsoft.com/office/drawing/2014/main" id="{E99DCCA0-B89D-4CBA-B0BA-751BC5A5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64" y="1371600"/>
            <a:ext cx="2070846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pflanzung am Strassenrand">
            <a:extLst>
              <a:ext uri="{FF2B5EF4-FFF2-40B4-BE49-F238E27FC236}">
                <a16:creationId xmlns:a16="http://schemas.microsoft.com/office/drawing/2014/main" id="{CC4DCFC1-176B-4E8F-B647-77E3DA72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13" y="3552634"/>
            <a:ext cx="3562246" cy="28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7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C355824-FF52-4C87-B649-3ABAA1CF3830}"/>
              </a:ext>
            </a:extLst>
          </p:cNvPr>
          <p:cNvSpPr txBox="1"/>
          <p:nvPr/>
        </p:nvSpPr>
        <p:spPr>
          <a:xfrm>
            <a:off x="6746242" y="915194"/>
            <a:ext cx="4960918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Haselnuss</a:t>
            </a:r>
            <a:r>
              <a:rPr lang="en-US" sz="34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Corylus avellana 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'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aselstrauch Corylus avellana | Alpenflora Kleinwalsertal">
            <a:extLst>
              <a:ext uri="{FF2B5EF4-FFF2-40B4-BE49-F238E27FC236}">
                <a16:creationId xmlns:a16="http://schemas.microsoft.com/office/drawing/2014/main" id="{D893BC27-0B27-43AD-BCDF-2E303B30A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r="13532" b="3"/>
          <a:stretch/>
        </p:blipFill>
        <p:spPr bwMode="auto">
          <a:xfrm>
            <a:off x="-2" y="10"/>
            <a:ext cx="3036232" cy="33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meine Hasel – Wikipedia">
            <a:extLst>
              <a:ext uri="{FF2B5EF4-FFF2-40B4-BE49-F238E27FC236}">
                <a16:creationId xmlns:a16="http://schemas.microsoft.com/office/drawing/2014/main" id="{B61B7FC3-10BE-4F40-95D5-14FA8F39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r="17" b="-1"/>
          <a:stretch/>
        </p:blipFill>
        <p:spPr bwMode="auto">
          <a:xfrm>
            <a:off x="3127672" y="-1"/>
            <a:ext cx="2971377" cy="5049079"/>
          </a:xfrm>
          <a:custGeom>
            <a:avLst/>
            <a:gdLst/>
            <a:ahLst/>
            <a:cxnLst/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selstrauch - Sträucher und Büsche im Wald">
            <a:extLst>
              <a:ext uri="{FF2B5EF4-FFF2-40B4-BE49-F238E27FC236}">
                <a16:creationId xmlns:a16="http://schemas.microsoft.com/office/drawing/2014/main" id="{A95DE53B-8F9F-4D12-844E-81CE91E05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7"/>
          <a:stretch/>
        </p:blipFill>
        <p:spPr bwMode="auto">
          <a:xfrm>
            <a:off x="20" y="3429000"/>
            <a:ext cx="39988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selstrauch | Wyss Shop">
            <a:extLst>
              <a:ext uri="{FF2B5EF4-FFF2-40B4-BE49-F238E27FC236}">
                <a16:creationId xmlns:a16="http://schemas.microsoft.com/office/drawing/2014/main" id="{136C400B-042C-4E71-ACF9-807BD71FA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7492"/>
          <a:stretch/>
        </p:blipFill>
        <p:spPr bwMode="auto">
          <a:xfrm>
            <a:off x="4035446" y="5003642"/>
            <a:ext cx="2027001" cy="17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362BBE5-7AD9-493D-BF14-7564EB6F940F}"/>
              </a:ext>
            </a:extLst>
          </p:cNvPr>
          <p:cNvSpPr txBox="1"/>
          <p:nvPr/>
        </p:nvSpPr>
        <p:spPr>
          <a:xfrm>
            <a:off x="6555209" y="2346578"/>
            <a:ext cx="5342984" cy="376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0" dirty="0">
                <a:effectLst/>
              </a:rPr>
              <a:t>   Die </a:t>
            </a:r>
            <a:r>
              <a:rPr lang="en-US" sz="2800" b="1" i="0" dirty="0" err="1">
                <a:effectLst/>
              </a:rPr>
              <a:t>Heckenpflege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ausführen</a:t>
            </a:r>
            <a:r>
              <a:rPr lang="en-US" sz="2800" b="1" i="0" dirty="0">
                <a:effectLst/>
              </a:rPr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0" dirty="0" err="1">
                <a:effectLst/>
              </a:rPr>
              <a:t>langsam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wachsende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Gehölze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wie</a:t>
            </a:r>
            <a:r>
              <a:rPr lang="en-US" sz="2800" b="1" i="0" dirty="0">
                <a:effectLst/>
              </a:rPr>
              <a:t>  </a:t>
            </a:r>
            <a:r>
              <a:rPr lang="en-US" sz="2800" b="1" i="0" dirty="0" err="1">
                <a:effectLst/>
              </a:rPr>
              <a:t>Faulbaum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nur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zurückschneiden</a:t>
            </a:r>
            <a:r>
              <a:rPr lang="en-US" sz="2800" b="1" i="0" dirty="0">
                <a:effectLst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</a:rPr>
              <a:t>schnell </a:t>
            </a:r>
            <a:r>
              <a:rPr lang="en-US" sz="2800" b="1" i="0" dirty="0" err="1">
                <a:effectLst/>
              </a:rPr>
              <a:t>wachsende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Arten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wie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Haselstrauch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oder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Roter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Hartriegel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bei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Bedarf</a:t>
            </a:r>
            <a:r>
              <a:rPr lang="en-US" sz="2800" b="1" i="0" dirty="0">
                <a:effectLst/>
              </a:rPr>
              <a:t> auf den Stock </a:t>
            </a:r>
            <a:r>
              <a:rPr lang="en-US" sz="2800" b="1" i="0" dirty="0" err="1">
                <a:effectLst/>
              </a:rPr>
              <a:t>setzen</a:t>
            </a:r>
            <a:r>
              <a:rPr lang="en-US" sz="2800" b="1" i="0" dirty="0">
                <a:effectLst/>
              </a:rPr>
              <a:t>. </a:t>
            </a:r>
            <a:endParaRPr lang="en-US" sz="2800" b="1" i="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5755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80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2F224FB-1915-4BA3-9D1A-3E594750E054}"/>
              </a:ext>
            </a:extLst>
          </p:cNvPr>
          <p:cNvSpPr txBox="1"/>
          <p:nvPr/>
        </p:nvSpPr>
        <p:spPr>
          <a:xfrm>
            <a:off x="7214190" y="713232"/>
            <a:ext cx="4413749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SCHWARZER HOLUNDER  SAMBUCUS NIGRA</a:t>
            </a:r>
          </a:p>
        </p:txBody>
      </p:sp>
      <p:pic>
        <p:nvPicPr>
          <p:cNvPr id="1028" name="Picture 4" descr="Schwarzer Holunder | Steckbrief">
            <a:extLst>
              <a:ext uri="{FF2B5EF4-FFF2-40B4-BE49-F238E27FC236}">
                <a16:creationId xmlns:a16="http://schemas.microsoft.com/office/drawing/2014/main" id="{869E15BC-DE48-4988-9CAD-FC2E3C680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r="3" b="3"/>
          <a:stretch/>
        </p:blipFill>
        <p:spPr bwMode="auto">
          <a:xfrm>
            <a:off x="361466" y="365124"/>
            <a:ext cx="2834938" cy="35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warzer Holunder, die &quot;lebendige Hausapotheke&quot;">
            <a:extLst>
              <a:ext uri="{FF2B5EF4-FFF2-40B4-BE49-F238E27FC236}">
                <a16:creationId xmlns:a16="http://schemas.microsoft.com/office/drawing/2014/main" id="{BCE239BE-66E8-4B2D-B049-EF995701C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7023" b="5"/>
          <a:stretch/>
        </p:blipFill>
        <p:spPr bwMode="auto">
          <a:xfrm>
            <a:off x="3382833" y="365124"/>
            <a:ext cx="28349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82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chwarzer Holunder (Sambucus nigra) « Wir sind im Garten">
            <a:extLst>
              <a:ext uri="{FF2B5EF4-FFF2-40B4-BE49-F238E27FC236}">
                <a16:creationId xmlns:a16="http://schemas.microsoft.com/office/drawing/2014/main" id="{DFAA00AC-1D8F-4F40-8630-FA29DE333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7" b="-3"/>
          <a:stretch/>
        </p:blipFill>
        <p:spPr bwMode="auto">
          <a:xfrm>
            <a:off x="361466" y="4119239"/>
            <a:ext cx="2834938" cy="20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lunderbeeren ernten: wann und wie? | Erntezeit - Selbstversorger.de">
            <a:extLst>
              <a:ext uri="{FF2B5EF4-FFF2-40B4-BE49-F238E27FC236}">
                <a16:creationId xmlns:a16="http://schemas.microsoft.com/office/drawing/2014/main" id="{E3907B39-C9FB-4E3F-934E-C42CE6377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r="26697" b="1"/>
          <a:stretch/>
        </p:blipFill>
        <p:spPr bwMode="auto">
          <a:xfrm>
            <a:off x="3382834" y="2601911"/>
            <a:ext cx="2834937" cy="35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67E5D9D-49F0-4F1D-9707-40F4B49E59CE}"/>
              </a:ext>
            </a:extLst>
          </p:cNvPr>
          <p:cNvSpPr txBox="1"/>
          <p:nvPr/>
        </p:nvSpPr>
        <p:spPr>
          <a:xfrm>
            <a:off x="7140254" y="1930160"/>
            <a:ext cx="5048698" cy="107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Verwendungen</a:t>
            </a:r>
            <a:endParaRPr lang="en-US" sz="2000" b="1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 err="1">
                <a:effectLst/>
              </a:rPr>
              <a:t>Solitär</a:t>
            </a:r>
            <a:r>
              <a:rPr lang="en-US" sz="2000" b="0" dirty="0">
                <a:effectLst/>
              </a:rPr>
              <a:t>, </a:t>
            </a:r>
            <a:r>
              <a:rPr lang="en-US" sz="2000" b="0" dirty="0" err="1">
                <a:effectLst/>
              </a:rPr>
              <a:t>Bienenweide</a:t>
            </a:r>
            <a:r>
              <a:rPr lang="en-US" sz="2000" b="0" dirty="0">
                <a:effectLst/>
              </a:rPr>
              <a:t>, Hecke, </a:t>
            </a:r>
            <a:r>
              <a:rPr lang="en-US" sz="2000" b="0" dirty="0" err="1">
                <a:effectLst/>
              </a:rPr>
              <a:t>Vogelnährpflanze</a:t>
            </a:r>
            <a:r>
              <a:rPr lang="en-US" sz="2000" b="0" dirty="0">
                <a:effectLst/>
              </a:rPr>
              <a:t>, </a:t>
            </a:r>
            <a:r>
              <a:rPr lang="en-US" sz="2000" b="0" dirty="0" err="1">
                <a:effectLst/>
              </a:rPr>
              <a:t>Marmelade</a:t>
            </a:r>
            <a:endParaRPr lang="en-US" sz="2000" b="0" dirty="0">
              <a:effectLst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F77414-6F9A-4BD7-8989-20167FE53ED1}"/>
              </a:ext>
            </a:extLst>
          </p:cNvPr>
          <p:cNvSpPr txBox="1"/>
          <p:nvPr/>
        </p:nvSpPr>
        <p:spPr>
          <a:xfrm>
            <a:off x="6659960" y="3286750"/>
            <a:ext cx="51705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b="1" i="0" dirty="0">
                <a:solidFill>
                  <a:srgbClr val="0081C6"/>
                </a:solidFill>
                <a:effectLst/>
                <a:highlight>
                  <a:srgbClr val="FFFF00"/>
                </a:highlight>
                <a:latin typeface="Open Sans"/>
              </a:rPr>
              <a:t>Wichtige Merkmale</a:t>
            </a:r>
          </a:p>
          <a:p>
            <a:pPr algn="l"/>
            <a:endParaRPr lang="de-CH" b="1" i="0" dirty="0">
              <a:solidFill>
                <a:srgbClr val="0081C6"/>
              </a:solidFill>
              <a:effectLst/>
              <a:highlight>
                <a:srgbClr val="FFFF00"/>
              </a:highlight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für Blütenhecken geeignet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die Blüten werden stark von Bienen, Hummeln und Schwebfliegen angeflogen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duftende Blüten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attraktive gelbe Herbstfärbung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schnittverträglich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pflegeleicht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b="0" i="0" dirty="0">
                <a:effectLst/>
                <a:latin typeface="Arial" panose="020B0604020202020204" pitchFamily="34" charset="0"/>
              </a:rPr>
              <a:t>stadtklimafest, salzlufttolerant</a:t>
            </a:r>
          </a:p>
        </p:txBody>
      </p:sp>
    </p:spTree>
    <p:extLst>
      <p:ext uri="{BB962C8B-B14F-4D97-AF65-F5344CB8AC3E}">
        <p14:creationId xmlns:p14="http://schemas.microsoft.com/office/powerpoint/2010/main" val="2530395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aulbaum - Rhamnus frangula günstig online kaufen">
            <a:extLst>
              <a:ext uri="{FF2B5EF4-FFF2-40B4-BE49-F238E27FC236}">
                <a16:creationId xmlns:a16="http://schemas.microsoft.com/office/drawing/2014/main" id="{386EB062-5BB2-4BE7-88F0-CE3CF3FC6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0" b="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aulbaum giftig für Hunde, Katzen oder Menschen?">
            <a:extLst>
              <a:ext uri="{FF2B5EF4-FFF2-40B4-BE49-F238E27FC236}">
                <a16:creationId xmlns:a16="http://schemas.microsoft.com/office/drawing/2014/main" id="{65E550B0-6DF6-4599-B59C-80459EE3F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r="21" b="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aulbaum-Blüte » Wissenswertes zu Blütezeit und Aussehen">
            <a:extLst>
              <a:ext uri="{FF2B5EF4-FFF2-40B4-BE49-F238E27FC236}">
                <a16:creationId xmlns:a16="http://schemas.microsoft.com/office/drawing/2014/main" id="{1D993914-9120-4062-98C9-86696E135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r="1" b="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9" name="Freeform: Shape 8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3F8C9F-7E56-45FF-879A-A198134A50C2}"/>
              </a:ext>
            </a:extLst>
          </p:cNvPr>
          <p:cNvSpPr txBox="1"/>
          <p:nvPr/>
        </p:nvSpPr>
        <p:spPr>
          <a:xfrm>
            <a:off x="329181" y="239201"/>
            <a:ext cx="2807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Faulbaum</a:t>
            </a:r>
            <a:r>
              <a:rPr lang="en-US" sz="26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Rhamnus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frangulla</a:t>
            </a:r>
            <a:r>
              <a:rPr lang="en-US" sz="26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Var. </a:t>
            </a:r>
            <a:r>
              <a:rPr lang="en-US" sz="2600" b="1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Kreuzdorn</a:t>
            </a:r>
            <a:endParaRPr lang="en-US" sz="2600" b="1" i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BB5BA9D-2126-4CF8-9865-FA097F64C71D}"/>
              </a:ext>
            </a:extLst>
          </p:cNvPr>
          <p:cNvSpPr txBox="1"/>
          <p:nvPr/>
        </p:nvSpPr>
        <p:spPr>
          <a:xfrm>
            <a:off x="237226" y="1803955"/>
            <a:ext cx="3131195" cy="466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Kratzt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man die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Rinde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dieses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sommergrünen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Strauchs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an,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fauliger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Geruch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freigesetzt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Die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Blüte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eher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unscheinbar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Früchte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Herbst sind rot bis schwarz.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Dieses bis 5 m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hohe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heimische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Gehölz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anspruchslos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windfest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Die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Blätter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dienen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Raupen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Zitronenfalters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Nahrung</a:t>
            </a:r>
            <a:r>
              <a:rPr lang="en-US" sz="1700" b="0" i="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0" i="0" dirty="0">
              <a:effectLst/>
            </a:endParaRPr>
          </a:p>
        </p:txBody>
      </p:sp>
      <p:pic>
        <p:nvPicPr>
          <p:cNvPr id="2056" name="Picture 8" descr="Faulbaum pflanzen und pflegen - Mein schöner Garten">
            <a:extLst>
              <a:ext uri="{FF2B5EF4-FFF2-40B4-BE49-F238E27FC236}">
                <a16:creationId xmlns:a16="http://schemas.microsoft.com/office/drawing/2014/main" id="{6CB5C1FF-BF51-4C83-B62C-19EACD15A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r="11028" b="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02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6DAEFD-3C77-4CF0-99AA-30C2C472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Zitronenfalter</a:t>
            </a:r>
            <a:r>
              <a:rPr lang="en-US" sz="1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en-US" sz="1300" b="0" i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Gonepteryx rhamni</a:t>
            </a:r>
            <a:r>
              <a:rPr lang="en-US" sz="13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sz="1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8" name="Picture 14" descr="Rüssel rollen ... Foto &amp; Bild | tiere, wildlife, schmetterlinge Bilder auf  fotocommunity">
            <a:extLst>
              <a:ext uri="{FF2B5EF4-FFF2-40B4-BE49-F238E27FC236}">
                <a16:creationId xmlns:a16="http://schemas.microsoft.com/office/drawing/2014/main" id="{F40251B9-FC21-4C49-8403-8CF4CFC98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1" b="1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ldergebnis für zitronenfalter">
            <a:extLst>
              <a:ext uri="{FF2B5EF4-FFF2-40B4-BE49-F238E27FC236}">
                <a16:creationId xmlns:a16="http://schemas.microsoft.com/office/drawing/2014/main" id="{F7100274-E100-4EAB-B125-6B0657110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22089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ldergebnis für zitronenfalter">
            <a:extLst>
              <a:ext uri="{FF2B5EF4-FFF2-40B4-BE49-F238E27FC236}">
                <a16:creationId xmlns:a16="http://schemas.microsoft.com/office/drawing/2014/main" id="{97EBE7ED-02E4-4562-A95B-99F9DAD3B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1" r="1" b="4090"/>
          <a:stretch/>
        </p:blipFill>
        <p:spPr bwMode="auto">
          <a:xfrm>
            <a:off x="8086176" y="321733"/>
            <a:ext cx="3797984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stimmungshilfe des Lepiforums: Gonepteryx Rhamni">
            <a:extLst>
              <a:ext uri="{FF2B5EF4-FFF2-40B4-BE49-F238E27FC236}">
                <a16:creationId xmlns:a16="http://schemas.microsoft.com/office/drawing/2014/main" id="{D2E56ED8-91CE-461B-ABC1-A37ABF0F1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252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itronenfalter-Raupe | Naturfoto Frank Hecker">
            <a:extLst>
              <a:ext uri="{FF2B5EF4-FFF2-40B4-BE49-F238E27FC236}">
                <a16:creationId xmlns:a16="http://schemas.microsoft.com/office/drawing/2014/main" id="{8BAADBA3-DF3C-4928-958F-2288A337B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r="1" b="5412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ter Schwarz – Zitronenfalter (Gonepteryx rhamni) Common Brimstone">
            <a:extLst>
              <a:ext uri="{FF2B5EF4-FFF2-40B4-BE49-F238E27FC236}">
                <a16:creationId xmlns:a16="http://schemas.microsoft.com/office/drawing/2014/main" id="{462273B7-D00F-4018-A8A6-8619FF5EE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381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448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lzapfel, Wildapfel pflanzen und pflegen - Mein schöner Garten">
            <a:extLst>
              <a:ext uri="{FF2B5EF4-FFF2-40B4-BE49-F238E27FC236}">
                <a16:creationId xmlns:a16="http://schemas.microsoft.com/office/drawing/2014/main" id="{2F7234DC-65A7-4093-A8E0-A53A444B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5" y="558364"/>
            <a:ext cx="4757656" cy="31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25F3CB7-E438-4BBB-B631-95BBA812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81" y="4736071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B0F7ED9-B784-4240-9465-A7BCB74D6C39}"/>
              </a:ext>
            </a:extLst>
          </p:cNvPr>
          <p:cNvSpPr txBox="1"/>
          <p:nvPr/>
        </p:nvSpPr>
        <p:spPr>
          <a:xfrm>
            <a:off x="1140175" y="3989047"/>
            <a:ext cx="3399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CH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Holzapfel</a:t>
            </a:r>
            <a:r>
              <a:rPr lang="de-CH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de-CH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Malus </a:t>
            </a:r>
            <a:r>
              <a:rPr lang="de-CH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sylvestris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013539-0939-4882-83A5-061A3D462DD4}"/>
              </a:ext>
            </a:extLst>
          </p:cNvPr>
          <p:cNvSpPr txBox="1"/>
          <p:nvPr/>
        </p:nvSpPr>
        <p:spPr>
          <a:xfrm>
            <a:off x="5262370" y="120245"/>
            <a:ext cx="690726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Mit der Auflichtung der Wälder durch die Viehwirtschaft seit der </a:t>
            </a:r>
            <a:r>
              <a:rPr lang="de-DE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Jungsteinzeit"/>
              </a:rPr>
              <a:t>Jungsteinzeit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nahm der Holzapfel zu, da die Landschaft großflächig  einem </a:t>
            </a:r>
            <a:r>
              <a:rPr lang="de-DE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Hutewald"/>
              </a:rPr>
              <a:t>Hutewald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glich. Wegen seiner hohen Regenerationskraft, der Fähigkeit zur Bildung von </a:t>
            </a:r>
            <a:r>
              <a:rPr lang="de-DE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Stockausschlag"/>
              </a:rPr>
              <a:t>Stockausschlägen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aus der Stammbasis, der Neigung, sich aus </a:t>
            </a:r>
            <a:r>
              <a:rPr lang="de-DE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Wurzelbrut"/>
              </a:rPr>
              <a:t>Wurzelschösslingen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zu verjüngen, etablieren. </a:t>
            </a:r>
          </a:p>
          <a:p>
            <a:pPr algn="l"/>
            <a:endParaRPr lang="de-DE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 könnte also im Sinne der </a:t>
            </a:r>
            <a:r>
              <a:rPr lang="de-DE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Megaherbivorenhypothese"/>
              </a:rPr>
              <a:t>Mega-herbivoren-hypothese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eine Art darstellen, deren Präsenz in Mitteleuropa nicht nur als Relikt der </a:t>
            </a:r>
            <a:r>
              <a:rPr lang="de-DE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Hudewaldwirtschaft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vergangener Jahrhunderte, sondern sogar als Hinweis auf eine offene Waldweide als </a:t>
            </a:r>
            <a:r>
              <a:rPr lang="de-DE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Potenzielle natürliche Vegetation"/>
              </a:rPr>
              <a:t>natürlicher Vegetation</a:t>
            </a:r>
            <a:r>
              <a:rPr lang="de-DE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Teilen Mitteleuropas auch vor dem Beginn des menschlichen Einflusses interpretiert werden könnte</a:t>
            </a:r>
          </a:p>
        </p:txBody>
      </p:sp>
      <p:pic>
        <p:nvPicPr>
          <p:cNvPr id="3080" name="Picture 8" descr="Wildapfel - Holzapfel (Malus sylvestris) - Gärtnerei Gartenrot">
            <a:extLst>
              <a:ext uri="{FF2B5EF4-FFF2-40B4-BE49-F238E27FC236}">
                <a16:creationId xmlns:a16="http://schemas.microsoft.com/office/drawing/2014/main" id="{092EA69E-9C64-4E58-B10C-6EB3EB26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4" y="4664634"/>
            <a:ext cx="24003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13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9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 descr="Bildergebnis für obstbaum im garten">
            <a:extLst>
              <a:ext uri="{FF2B5EF4-FFF2-40B4-BE49-F238E27FC236}">
                <a16:creationId xmlns:a16="http://schemas.microsoft.com/office/drawing/2014/main" id="{2A98C8F0-7B15-4C21-B481-2D558241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879" y="321735"/>
            <a:ext cx="2839197" cy="18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ldergebnis für obstbaum im garten">
            <a:extLst>
              <a:ext uri="{FF2B5EF4-FFF2-40B4-BE49-F238E27FC236}">
                <a16:creationId xmlns:a16="http://schemas.microsoft.com/office/drawing/2014/main" id="{18075BAA-7E22-4386-9110-C57098B3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3499" y="321733"/>
            <a:ext cx="2877512" cy="189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ildergebnis für obstbaum im garten">
            <a:extLst>
              <a:ext uri="{FF2B5EF4-FFF2-40B4-BE49-F238E27FC236}">
                <a16:creationId xmlns:a16="http://schemas.microsoft.com/office/drawing/2014/main" id="{3DEAA04B-CC6C-4B98-9BDB-205BF5A4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337" y="540697"/>
            <a:ext cx="3560281" cy="35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gebnis für apfelbäume zwergbaum">
            <a:extLst>
              <a:ext uri="{FF2B5EF4-FFF2-40B4-BE49-F238E27FC236}">
                <a16:creationId xmlns:a16="http://schemas.microsoft.com/office/drawing/2014/main" id="{A4CA7BFE-6E03-4B79-8FC1-B1D0CA28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9626" y="2532825"/>
            <a:ext cx="3398811" cy="17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1" name="Straight Connector 9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8" descr="Bildergebnis für apfelbäume im garten">
            <a:extLst>
              <a:ext uri="{FF2B5EF4-FFF2-40B4-BE49-F238E27FC236}">
                <a16:creationId xmlns:a16="http://schemas.microsoft.com/office/drawing/2014/main" id="{28E27C91-9EA8-4C12-BC38-AB5B5D405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5444" y="3186953"/>
            <a:ext cx="23717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DD41BA9-77D7-43BD-A982-C6665F03B2B0}"/>
              </a:ext>
            </a:extLst>
          </p:cNvPr>
          <p:cNvSpPr txBox="1"/>
          <p:nvPr/>
        </p:nvSpPr>
        <p:spPr>
          <a:xfrm>
            <a:off x="1428423" y="1810558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Niederstamm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7EAE1C-D60E-4F75-B21C-0F59B7FD6E18}"/>
              </a:ext>
            </a:extLst>
          </p:cNvPr>
          <p:cNvSpPr txBox="1"/>
          <p:nvPr/>
        </p:nvSpPr>
        <p:spPr>
          <a:xfrm>
            <a:off x="8669237" y="3868125"/>
            <a:ext cx="28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Spalier – wenig Platz in Tiefe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62CBBD-C56A-4538-B941-6A11DC2E36E5}"/>
              </a:ext>
            </a:extLst>
          </p:cNvPr>
          <p:cNvSpPr txBox="1"/>
          <p:nvPr/>
        </p:nvSpPr>
        <p:spPr>
          <a:xfrm>
            <a:off x="8533301" y="1849811"/>
            <a:ext cx="311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Früchte – jedem Kind ein Baum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F93FF1E-6DE0-42FF-9FDA-6F0A5C99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79" y="-2989739"/>
            <a:ext cx="10515600" cy="1325563"/>
          </a:xfrm>
        </p:spPr>
        <p:txBody>
          <a:bodyPr/>
          <a:lstStyle/>
          <a:p>
            <a:r>
              <a:rPr lang="de-CH" dirty="0"/>
              <a:t> </a:t>
            </a:r>
          </a:p>
        </p:txBody>
      </p:sp>
      <p:pic>
        <p:nvPicPr>
          <p:cNvPr id="13" name="Picture 2" descr="Bildergebnis für apfelwickler">
            <a:extLst>
              <a:ext uri="{FF2B5EF4-FFF2-40B4-BE49-F238E27FC236}">
                <a16:creationId xmlns:a16="http://schemas.microsoft.com/office/drawing/2014/main" id="{57C54688-417B-4D70-B287-B40FBB8C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24" y="462777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apfelwickler">
            <a:extLst>
              <a:ext uri="{FF2B5EF4-FFF2-40B4-BE49-F238E27FC236}">
                <a16:creationId xmlns:a16="http://schemas.microsoft.com/office/drawing/2014/main" id="{C34CD804-4A83-41B8-A44A-73961982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81" y="4688007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0FA9F3E-AC2B-47E7-85E7-4E3783F9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37" y="4729319"/>
            <a:ext cx="2024829" cy="15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B9083DE-B5E8-40EF-866C-25FB67D2A46C}"/>
              </a:ext>
            </a:extLst>
          </p:cNvPr>
          <p:cNvSpPr txBox="1"/>
          <p:nvPr/>
        </p:nvSpPr>
        <p:spPr>
          <a:xfrm>
            <a:off x="-255359" y="2652930"/>
            <a:ext cx="4430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rgbClr val="222222"/>
                </a:solidFill>
                <a:latin typeface="Verdana" panose="020B0604030504040204" pitchFamily="34" charset="0"/>
              </a:rPr>
              <a:t>Schädling Apfelbaum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9"/>
              </a:rPr>
              <a:t>2.1 ✱ Blattläuse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0"/>
              </a:rPr>
              <a:t>2.2 ✱ Würmer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1"/>
              </a:rPr>
              <a:t>2.3 ✱ Apfelwickler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2"/>
              </a:rPr>
              <a:t>2.4 ✱ Apfelblütenstecher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3"/>
              </a:rPr>
              <a:t>2.5 ✱ Apfelsägewespe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4"/>
              </a:rPr>
              <a:t>2.6 ✱ Frostspanner: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5"/>
              </a:rPr>
              <a:t>2.7 ✱ Gespinstmotte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6"/>
              </a:rPr>
              <a:t>2.8 ✱ Mehlige Apfelblattlaus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7"/>
              </a:rPr>
              <a:t>2.9 ✱ Rostmilbe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60AA17"/>
                </a:solidFill>
                <a:latin typeface="Verdana" panose="020B0604030504040204" pitchFamily="34" charset="0"/>
                <a:hlinkClick r:id="rId18"/>
              </a:rPr>
              <a:t>2.10 ✱ Obstbaumspinnmilbe</a:t>
            </a:r>
            <a:endParaRPr lang="de-CH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r>
              <a:rPr lang="de-CH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2125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95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Bildergebnis für danke bild">
            <a:extLst>
              <a:ext uri="{FF2B5EF4-FFF2-40B4-BE49-F238E27FC236}">
                <a16:creationId xmlns:a16="http://schemas.microsoft.com/office/drawing/2014/main" id="{B876A28F-5E21-4993-9435-610841C9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3381" y="1176793"/>
            <a:ext cx="4548146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7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466F02B-8855-4098-B1C5-FF777ED9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29" y="914400"/>
            <a:ext cx="10327341" cy="585346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18077F3-78E4-422C-8C25-186E0F57EA0F}"/>
              </a:ext>
            </a:extLst>
          </p:cNvPr>
          <p:cNvSpPr txBox="1"/>
          <p:nvPr/>
        </p:nvSpPr>
        <p:spPr>
          <a:xfrm>
            <a:off x="695130" y="203886"/>
            <a:ext cx="1032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Auswertung  Bio - Gemeinschaft der Bäume in Luzern     Natur wie Stadt</a:t>
            </a:r>
            <a:r>
              <a:rPr lang="de-CH" b="1"/>
              <a:t>: Harmonie </a:t>
            </a:r>
            <a:r>
              <a:rPr lang="de-CH" b="1" dirty="0"/>
              <a:t>im Multikulti</a:t>
            </a:r>
          </a:p>
        </p:txBody>
      </p:sp>
    </p:spTree>
    <p:extLst>
      <p:ext uri="{BB962C8B-B14F-4D97-AF65-F5344CB8AC3E}">
        <p14:creationId xmlns:p14="http://schemas.microsoft.com/office/powerpoint/2010/main" val="94357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2537B-6200-440A-A06A-F5DFAAAD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365125"/>
            <a:ext cx="1122829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CH" b="1" dirty="0"/>
              <a:t>Einheimische Wildpflanzen in der Schweiz</a:t>
            </a:r>
            <a:br>
              <a:rPr lang="de-CH" dirty="0"/>
            </a:br>
            <a:r>
              <a:rPr lang="de-CH" dirty="0"/>
              <a:t>über 3`000 – einige Hundert für Hausgarten (Arbon)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F895BD-BD74-4362-9EA9-4C6038B28FA3}"/>
              </a:ext>
            </a:extLst>
          </p:cNvPr>
          <p:cNvSpPr txBox="1"/>
          <p:nvPr/>
        </p:nvSpPr>
        <p:spPr>
          <a:xfrm>
            <a:off x="4334608" y="25849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       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126EAF22-7CBE-433B-8904-866455F57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938846"/>
              </p:ext>
            </p:extLst>
          </p:nvPr>
        </p:nvGraphicFramePr>
        <p:xfrm>
          <a:off x="2664069" y="3644900"/>
          <a:ext cx="413238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2" imgW="803160" imgH="482400" progId="Package">
                  <p:embed/>
                </p:oleObj>
              </mc:Choice>
              <mc:Fallback>
                <p:oleObj name="Objekt-Manager-Shellobjekt" showAsIcon="1" r:id="rId2" imgW="803160" imgH="482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64069" y="3644900"/>
                        <a:ext cx="4132385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4024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43D4FCD-8482-4403-AC77-75C544D1626F}"/>
              </a:ext>
            </a:extLst>
          </p:cNvPr>
          <p:cNvSpPr txBox="1"/>
          <p:nvPr/>
        </p:nvSpPr>
        <p:spPr>
          <a:xfrm>
            <a:off x="896815" y="211015"/>
            <a:ext cx="10163907" cy="691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Niedrig Sträucher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Felsenbirne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Amelachier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ovale      Fr. 10.-                               </a:t>
            </a: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auch Balkon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Alpenbeere Ribes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alpinum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Fr. 10.-                                      auch Balkon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 bis 3 Meter Sträucher: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Besenginster  /</a:t>
            </a:r>
            <a:r>
              <a:rPr lang="de-CH" sz="1800" dirty="0" err="1">
                <a:solidFill>
                  <a:srgbClr val="4D51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Cytisus</a:t>
            </a:r>
            <a:r>
              <a:rPr lang="de-CH" sz="1800" dirty="0">
                <a:solidFill>
                  <a:srgbClr val="4D51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solidFill>
                  <a:srgbClr val="4D51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scoparius</a:t>
            </a:r>
            <a:r>
              <a:rPr lang="de-CH" sz="1800" dirty="0">
                <a:solidFill>
                  <a:srgbClr val="4D51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trocken, Sonne     Fr. 10.-         auch Balkon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Berberitze 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Berberis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vulgaris/ trocken/ Dornen         Fr. 10.-           auch Balkon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Hundsrose  Rosa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canina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/ Dornen                           Fr. 10.-           auch Balkon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Schwarzdorn  Schlehe   Prunus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spinosa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/ Dornen  Fr. 10.-           auch Balkon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Hartriegel   Cornus sanguinea                                   Fr. 10.-                 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Rote Heckenkirsche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Lonicera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xylosteum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**              Fr.   5.-                 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Stechpalme  Ilex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Aquifolium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immergrün, giftig          </a:t>
            </a:r>
            <a:r>
              <a:rPr lang="de-CH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Fr. 40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.-          auch Balkon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Grosse Sträucher bis 5 Meter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Pfaffenhütchen 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Euonymus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euopaeus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** giftig,        Fr.  5.-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Gewöhnlicher   Schneeball Viburnum 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opulus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Fr. 10.-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Kornelkirsche  Cornus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   Fr. 10.-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Haselstrauch 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Corylus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avellana                                   Fr. 10.-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Schwarzer Holunder   Sambucus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nigra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Fr. 10.-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Faulbaum </a:t>
            </a:r>
            <a:r>
              <a:rPr lang="de-CH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Rhamnus</a:t>
            </a:r>
            <a:r>
              <a:rPr lang="de-CH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frangula</a:t>
            </a:r>
            <a:r>
              <a:rPr lang="de-CH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Zitronenfalterbaum **     </a:t>
            </a:r>
            <a:r>
              <a:rPr lang="de-CH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Fr.  5.-</a:t>
            </a:r>
            <a:r>
              <a:rPr lang="de-CH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Wildapfel, Holzapfel     Malus </a:t>
            </a:r>
            <a:r>
              <a:rPr lang="de-CH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sylvestris</a:t>
            </a: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**                    Fr.  5.-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CH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sämtliche einheimische Obstbäume sind super für Biodiversität 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097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chte Felsenbirne / Gemeine Felsenbirne - Amelanchier rotundifolia / ovalis  - Baumschule Horstmann">
            <a:extLst>
              <a:ext uri="{FF2B5EF4-FFF2-40B4-BE49-F238E27FC236}">
                <a16:creationId xmlns:a16="http://schemas.microsoft.com/office/drawing/2014/main" id="{3F9EA791-4B92-4C34-86B9-F8DA5E4C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4569"/>
            <a:ext cx="2737123" cy="278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068D1A7-7BB1-44CA-9DA3-5299043F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14" y="138863"/>
            <a:ext cx="3200448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wöhnliche Felsenbirne pflanzen und pflegen - Mein schöner Garten">
            <a:extLst>
              <a:ext uri="{FF2B5EF4-FFF2-40B4-BE49-F238E27FC236}">
                <a16:creationId xmlns:a16="http://schemas.microsoft.com/office/drawing/2014/main" id="{F6A2850B-034C-486D-ADC3-90D18846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28" y="4074569"/>
            <a:ext cx="3845820" cy="26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4E2739-5D4E-4D08-B244-9E33E5770EA2}"/>
              </a:ext>
            </a:extLst>
          </p:cNvPr>
          <p:cNvSpPr txBox="1"/>
          <p:nvPr/>
        </p:nvSpPr>
        <p:spPr>
          <a:xfrm>
            <a:off x="7015572" y="3503211"/>
            <a:ext cx="4832931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b="1" i="0" cap="all" dirty="0">
                <a:solidFill>
                  <a:srgbClr val="747474"/>
                </a:solidFill>
                <a:effectLst/>
                <a:latin typeface="Antic Slab"/>
              </a:rPr>
              <a:t>FELSENBIRNE </a:t>
            </a:r>
            <a:r>
              <a:rPr lang="de-DE" sz="2400" b="1" i="0" cap="all" dirty="0">
                <a:solidFill>
                  <a:srgbClr val="0081C6"/>
                </a:solidFill>
                <a:effectLst/>
                <a:latin typeface="Antic Slab"/>
              </a:rPr>
              <a:t>AMELANCHIER OVALIS </a:t>
            </a:r>
          </a:p>
          <a:p>
            <a:pPr algn="l"/>
            <a:r>
              <a:rPr lang="de-DE" b="1" i="0" dirty="0">
                <a:solidFill>
                  <a:srgbClr val="0081C6"/>
                </a:solidFill>
                <a:effectLst/>
                <a:latin typeface="Open Sans"/>
              </a:rPr>
              <a:t>Verwendungen</a:t>
            </a:r>
          </a:p>
          <a:p>
            <a:pPr algn="l"/>
            <a:r>
              <a:rPr lang="de-DE" b="1" i="0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Solitär, Ziergehölz,  Marmelade</a:t>
            </a:r>
          </a:p>
          <a:p>
            <a:pPr algn="l"/>
            <a:r>
              <a:rPr lang="de-DE" b="1" i="0" dirty="0">
                <a:solidFill>
                  <a:srgbClr val="0081C6"/>
                </a:solidFill>
                <a:effectLst/>
                <a:latin typeface="Open Sans"/>
              </a:rPr>
              <a:t>Blüte</a:t>
            </a:r>
          </a:p>
          <a:p>
            <a:pPr algn="l"/>
            <a:r>
              <a:rPr lang="de-DE" b="1" i="0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Die weißen Blüten erscheinen von April bis Mai. Kernobstgewächs!</a:t>
            </a:r>
          </a:p>
          <a:p>
            <a:pPr algn="l"/>
            <a:endParaRPr lang="de-DE" b="1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b="1" i="0" dirty="0">
                <a:solidFill>
                  <a:srgbClr val="0081C6"/>
                </a:solidFill>
                <a:effectLst/>
                <a:latin typeface="Open Sans"/>
              </a:rPr>
              <a:t>Beschreibung</a:t>
            </a:r>
          </a:p>
          <a:p>
            <a:pPr algn="l"/>
            <a:r>
              <a:rPr lang="de-DE" b="1" i="0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Die </a:t>
            </a:r>
            <a:r>
              <a:rPr lang="de-DE" b="1" dirty="0">
                <a:solidFill>
                  <a:srgbClr val="747474"/>
                </a:solidFill>
                <a:latin typeface="Arial" panose="020B0604020202020204" pitchFamily="34" charset="0"/>
              </a:rPr>
              <a:t>F</a:t>
            </a:r>
            <a:r>
              <a:rPr lang="de-DE" b="1" i="0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elsenbirne (</a:t>
            </a:r>
            <a:r>
              <a:rPr lang="de-DE" b="1" i="0" dirty="0" err="1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Amelanchier</a:t>
            </a:r>
            <a:r>
              <a:rPr lang="de-DE" b="1" i="0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 ovalis) ist ein locker wachsender, verzweigter, Strauch, der weiße Blüten hervorbringt</a:t>
            </a:r>
          </a:p>
          <a:p>
            <a:pPr algn="l"/>
            <a:r>
              <a:rPr lang="de-DE" b="1" i="0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Onlinemedien 1" title="Die Felsenbirne im VOL.AT-Gartentipp">
            <a:hlinkClick r:id="" action="ppaction://media"/>
            <a:extLst>
              <a:ext uri="{FF2B5EF4-FFF2-40B4-BE49-F238E27FC236}">
                <a16:creationId xmlns:a16="http://schemas.microsoft.com/office/drawing/2014/main" id="{E2EC6550-DE88-46DB-8573-49B5B01251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-13138" y="283448"/>
            <a:ext cx="5189567" cy="3704149"/>
          </a:xfrm>
          <a:prstGeom prst="rect">
            <a:avLst/>
          </a:prstGeom>
        </p:spPr>
      </p:pic>
      <p:pic>
        <p:nvPicPr>
          <p:cNvPr id="3" name="Picture 2" descr="Bildergebnis für felsenbirne">
            <a:extLst>
              <a:ext uri="{FF2B5EF4-FFF2-40B4-BE49-F238E27FC236}">
                <a16:creationId xmlns:a16="http://schemas.microsoft.com/office/drawing/2014/main" id="{8D460D75-504D-4AF5-9F20-2F2BDD1D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196" y="283448"/>
            <a:ext cx="3200448" cy="285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F405936-045D-43C8-88D4-A20FEDD74A0E}"/>
              </a:ext>
            </a:extLst>
          </p:cNvPr>
          <p:cNvSpPr txBox="1"/>
          <p:nvPr/>
        </p:nvSpPr>
        <p:spPr>
          <a:xfrm>
            <a:off x="838200" y="4435052"/>
            <a:ext cx="309372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Alpen-Johannisbeere       Ribes alpinum               </a:t>
            </a:r>
          </a:p>
        </p:txBody>
      </p:sp>
      <p:pic>
        <p:nvPicPr>
          <p:cNvPr id="1035" name="Picture 11" descr="Foto Ribes alpinum, Alpenjohannisbeere, alpin currant Bild #1004714">
            <a:extLst>
              <a:ext uri="{FF2B5EF4-FFF2-40B4-BE49-F238E27FC236}">
                <a16:creationId xmlns:a16="http://schemas.microsoft.com/office/drawing/2014/main" id="{6444D582-D1C3-442C-973D-26AE2AB2C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r="8750" b="1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Alpenjohannisbeere Majorenhof - Ribes alpinum Majorenhof günstig online  kaufen">
            <a:extLst>
              <a:ext uri="{FF2B5EF4-FFF2-40B4-BE49-F238E27FC236}">
                <a16:creationId xmlns:a16="http://schemas.microsoft.com/office/drawing/2014/main" id="{95F5AFD1-50EC-47D1-8B72-7FEA37FDE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70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270CD982-E305-4C1C-8FE0-6DD087653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1367" b="3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B1D1806-8F13-489F-8E96-434BEF2A5CA4}"/>
              </a:ext>
            </a:extLst>
          </p:cNvPr>
          <p:cNvSpPr txBox="1"/>
          <p:nvPr/>
        </p:nvSpPr>
        <p:spPr>
          <a:xfrm>
            <a:off x="4380266" y="4435052"/>
            <a:ext cx="7104188" cy="187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Hervorragend</a:t>
            </a:r>
            <a:r>
              <a:rPr lang="en-US" sz="1400" b="1" i="0" dirty="0">
                <a:effectLst/>
              </a:rPr>
              <a:t> für </a:t>
            </a:r>
            <a:r>
              <a:rPr lang="en-US" sz="1400" b="1" i="0" dirty="0" err="1">
                <a:effectLst/>
              </a:rPr>
              <a:t>Wildobsthecken</a:t>
            </a:r>
            <a:endParaRPr lang="en-US" sz="1400" b="1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/>
              <a:t>Abgashart</a:t>
            </a:r>
            <a:r>
              <a:rPr lang="en-US" sz="1400" b="1" dirty="0"/>
              <a:t>!</a:t>
            </a:r>
            <a:endParaRPr lang="en-US" sz="1400" b="1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Süss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wie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Johannisbeeren</a:t>
            </a:r>
            <a:r>
              <a:rPr lang="en-US" sz="1400" b="1" i="0" dirty="0">
                <a:effectLst/>
              </a:rPr>
              <a:t>, </a:t>
            </a:r>
            <a:r>
              <a:rPr lang="en-US" sz="1400" b="1" i="0" dirty="0" err="1">
                <a:effectLst/>
              </a:rPr>
              <a:t>wenig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Geschmack</a:t>
            </a:r>
            <a:endParaRPr lang="en-US" sz="1400" b="1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blüht</a:t>
            </a:r>
            <a:r>
              <a:rPr lang="en-US" sz="1400" b="1" i="0" dirty="0">
                <a:effectLst/>
              </a:rPr>
              <a:t> von April bis Mai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pflegeleicht</a:t>
            </a:r>
            <a:r>
              <a:rPr lang="en-US" sz="1400" b="1" i="0" dirty="0">
                <a:effectLst/>
              </a:rPr>
              <a:t>, für fast </a:t>
            </a:r>
            <a:r>
              <a:rPr lang="en-US" sz="1400" b="1" i="0" dirty="0" err="1">
                <a:effectLst/>
              </a:rPr>
              <a:t>jeden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Standort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geeignet</a:t>
            </a:r>
            <a:r>
              <a:rPr lang="en-US" sz="1400" b="1" i="0" dirty="0">
                <a:effectLst/>
              </a:rPr>
              <a:t>.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0" dirty="0" err="1">
                <a:effectLst/>
              </a:rPr>
              <a:t>Anbauwürdige</a:t>
            </a:r>
            <a:r>
              <a:rPr lang="en-US" sz="1400" b="1" i="0" dirty="0">
                <a:effectLst/>
              </a:rPr>
              <a:t> </a:t>
            </a:r>
            <a:r>
              <a:rPr lang="en-US" sz="1400" b="1" i="0" dirty="0" err="1">
                <a:effectLst/>
              </a:rPr>
              <a:t>auslese</a:t>
            </a:r>
            <a:r>
              <a:rPr lang="en-US" sz="1400" b="1" i="0" dirty="0">
                <a:effectLst/>
              </a:rPr>
              <a:t> der </a:t>
            </a:r>
            <a:r>
              <a:rPr lang="en-US" sz="1400" b="1" i="0" dirty="0" err="1">
                <a:effectLst/>
              </a:rPr>
              <a:t>Alpenjohannisbeere</a:t>
            </a:r>
            <a:r>
              <a:rPr lang="en-US" sz="1400" b="1" i="0" dirty="0">
                <a:effectLst/>
              </a:rPr>
              <a:t> – </a:t>
            </a:r>
            <a:r>
              <a:rPr lang="en-US" sz="1400" b="1" i="0" dirty="0" err="1">
                <a:effectLst/>
              </a:rPr>
              <a:t>Achten</a:t>
            </a:r>
            <a:r>
              <a:rPr lang="en-US" sz="1400" b="1" i="0" dirty="0">
                <a:effectLst/>
              </a:rPr>
              <a:t> auf das </a:t>
            </a:r>
            <a:r>
              <a:rPr lang="en-US" sz="1400" b="1" i="0" dirty="0" err="1">
                <a:effectLst/>
              </a:rPr>
              <a:t>Geschlecht</a:t>
            </a:r>
            <a:r>
              <a:rPr lang="en-US" sz="1400" b="1" i="0">
                <a:effectLst/>
              </a:rPr>
              <a:t>!!!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138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2D4CF3-109B-49C9-A306-03103DFF7284}"/>
              </a:ext>
            </a:extLst>
          </p:cNvPr>
          <p:cNvSpPr txBox="1"/>
          <p:nvPr/>
        </p:nvSpPr>
        <p:spPr>
          <a:xfrm>
            <a:off x="7003709" y="25005"/>
            <a:ext cx="470419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800" b="1" i="0" cap="all">
                <a:solidFill>
                  <a:srgbClr val="747474"/>
                </a:solidFill>
                <a:effectLst/>
                <a:latin typeface="Antic Slab"/>
              </a:rPr>
              <a:t>BESENGINSTER </a:t>
            </a:r>
            <a:r>
              <a:rPr lang="de-DE" sz="2000" b="1" i="0" cap="all">
                <a:solidFill>
                  <a:srgbClr val="747474"/>
                </a:solidFill>
                <a:effectLst/>
                <a:latin typeface="Antic Slab"/>
              </a:rPr>
              <a:t>(kein Ginster)</a:t>
            </a:r>
          </a:p>
          <a:p>
            <a:pPr algn="l"/>
            <a:r>
              <a:rPr lang="de-DE" sz="2800" b="1" i="0" cap="all">
                <a:solidFill>
                  <a:srgbClr val="0081C6"/>
                </a:solidFill>
                <a:effectLst/>
                <a:latin typeface="Antic Slab"/>
              </a:rPr>
              <a:t>CYTISUS SCOPARIUS</a:t>
            </a:r>
          </a:p>
          <a:p>
            <a:pPr algn="l"/>
            <a:r>
              <a:rPr lang="de-DE" b="1" i="0">
                <a:solidFill>
                  <a:srgbClr val="0081C6"/>
                </a:solidFill>
                <a:effectLst/>
                <a:latin typeface="Open Sans"/>
              </a:rPr>
              <a:t>Verwendungen</a:t>
            </a:r>
          </a:p>
          <a:p>
            <a:pPr algn="l"/>
            <a:r>
              <a:rPr lang="de-DE" b="1" i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Kübel, Solitär, Ziergehölz, Steingarten,</a:t>
            </a:r>
          </a:p>
          <a:p>
            <a:pPr algn="l"/>
            <a:r>
              <a:rPr lang="de-DE" b="1">
                <a:solidFill>
                  <a:srgbClr val="747474"/>
                </a:solidFill>
                <a:latin typeface="Arial" panose="020B0604020202020204" pitchFamily="34" charset="0"/>
              </a:rPr>
              <a:t>Gut für Böschungen. Besenreisig.</a:t>
            </a:r>
            <a:endParaRPr lang="de-DE" b="1" i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r>
              <a:rPr lang="de-DE" b="1">
                <a:solidFill>
                  <a:srgbClr val="0081C6"/>
                </a:solidFill>
                <a:latin typeface="Open Sans"/>
              </a:rPr>
              <a:t>Beschreibung</a:t>
            </a:r>
          </a:p>
          <a:p>
            <a:r>
              <a:rPr lang="de-DE" sz="1400" b="1">
                <a:solidFill>
                  <a:srgbClr val="747474"/>
                </a:solidFill>
                <a:latin typeface="Arial" panose="020B0604020202020204" pitchFamily="34" charset="0"/>
              </a:rPr>
              <a:t>Der Besenginster (Cytisus scoparius) ein aufrechter, verzweigter Strauch. Giftig</a:t>
            </a:r>
            <a:r>
              <a:rPr lang="de-DE" b="1">
                <a:solidFill>
                  <a:srgbClr val="747474"/>
                </a:solidFill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de-DE" sz="1400" b="1" i="0">
                <a:solidFill>
                  <a:srgbClr val="0081C6"/>
                </a:solidFill>
                <a:effectLst/>
                <a:latin typeface="Open Sans"/>
              </a:rPr>
              <a:t>Blüte</a:t>
            </a:r>
          </a:p>
          <a:p>
            <a:pPr algn="l"/>
            <a:r>
              <a:rPr lang="de-DE" sz="1400" b="1" i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Die gelben, schmetterlingsförmigen Blüten erscheinen von Mai bis Juni. Diese sind duftend</a:t>
            </a:r>
          </a:p>
          <a:p>
            <a:pPr algn="l"/>
            <a:endParaRPr lang="de-DE" sz="1400" b="1" i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400" b="1">
                <a:solidFill>
                  <a:srgbClr val="747474"/>
                </a:solidFill>
                <a:latin typeface="Arial" panose="020B0604020202020204" pitchFamily="34" charset="0"/>
              </a:rPr>
              <a:t>Vermehren durch Steckling im Frühjahr.</a:t>
            </a:r>
            <a:endParaRPr lang="de-DE" sz="1400" b="1" i="0" dirty="0">
              <a:solidFill>
                <a:srgbClr val="74747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Picture 4" descr="Cytisus Scoparius: Bilder, Stockfotos und Vektorgrafiken | Shutterstock">
            <a:extLst>
              <a:ext uri="{FF2B5EF4-FFF2-40B4-BE49-F238E27FC236}">
                <a16:creationId xmlns:a16="http://schemas.microsoft.com/office/drawing/2014/main" id="{2321AE8A-D904-4E06-8302-8AAEDA2D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973" y="3712645"/>
            <a:ext cx="3959118" cy="33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metterlingsblütler mit 3 Unterfamilien">
            <a:extLst>
              <a:ext uri="{FF2B5EF4-FFF2-40B4-BE49-F238E27FC236}">
                <a16:creationId xmlns:a16="http://schemas.microsoft.com/office/drawing/2014/main" id="{D773BAFD-7E10-4770-833A-A6042D0E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34" y="3598514"/>
            <a:ext cx="2663495" cy="32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nöllchenbakterien – Wikipedia">
            <a:extLst>
              <a:ext uri="{FF2B5EF4-FFF2-40B4-BE49-F238E27FC236}">
                <a16:creationId xmlns:a16="http://schemas.microsoft.com/office/drawing/2014/main" id="{8A600FB4-854C-446E-A0B8-46082253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36" y="3739694"/>
            <a:ext cx="2530866" cy="30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medien 3" title="Besenginster">
            <a:hlinkClick r:id="" action="ppaction://media"/>
            <a:extLst>
              <a:ext uri="{FF2B5EF4-FFF2-40B4-BE49-F238E27FC236}">
                <a16:creationId xmlns:a16="http://schemas.microsoft.com/office/drawing/2014/main" id="{5F1E11C0-E3E3-4C92-8054-EB44052FAB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2909" y="283645"/>
            <a:ext cx="6468372" cy="3429000"/>
          </a:xfrm>
          <a:prstGeom prst="rect">
            <a:avLst/>
          </a:prstGeom>
        </p:spPr>
      </p:pic>
      <p:pic>
        <p:nvPicPr>
          <p:cNvPr id="5" name="Picture 2" descr="Bildergebnis für besenginster">
            <a:extLst>
              <a:ext uri="{FF2B5EF4-FFF2-40B4-BE49-F238E27FC236}">
                <a16:creationId xmlns:a16="http://schemas.microsoft.com/office/drawing/2014/main" id="{7A2EA01C-4146-46C2-A9C4-0EEE6542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30" y="3739694"/>
            <a:ext cx="2783204" cy="30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s Periodensystem der Elemente">
            <a:extLst>
              <a:ext uri="{FF2B5EF4-FFF2-40B4-BE49-F238E27FC236}">
                <a16:creationId xmlns:a16="http://schemas.microsoft.com/office/drawing/2014/main" id="{4BF57E11-2525-4A3A-9BF5-04EE9DFD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0"/>
            <a:ext cx="3598545" cy="26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AGRAM] Lewis Diagram N2 FULL Version HD Quality Diagram N2 -  MEIOSISDIAGRAM.ORDOEQUESTRISTEMPLIARCADIA.IT">
            <a:extLst>
              <a:ext uri="{FF2B5EF4-FFF2-40B4-BE49-F238E27FC236}">
                <a16:creationId xmlns:a16="http://schemas.microsoft.com/office/drawing/2014/main" id="{AA965A1D-51B7-4797-B645-51DC91D0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3" y="3825810"/>
            <a:ext cx="3137989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ickstoffkreislauf – Wikipedia">
            <a:extLst>
              <a:ext uri="{FF2B5EF4-FFF2-40B4-BE49-F238E27FC236}">
                <a16:creationId xmlns:a16="http://schemas.microsoft.com/office/drawing/2014/main" id="{20D0D30C-9CD4-4C67-9FE4-D10E6018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53" y="0"/>
            <a:ext cx="8011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9B8EB57-08BC-42AA-B3D1-A7013C94A02A}"/>
              </a:ext>
            </a:extLst>
          </p:cNvPr>
          <p:cNvSpPr txBox="1"/>
          <p:nvPr/>
        </p:nvSpPr>
        <p:spPr>
          <a:xfrm>
            <a:off x="286325" y="0"/>
            <a:ext cx="3016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b="1" dirty="0"/>
              <a:t>Stickstof</a:t>
            </a:r>
            <a:r>
              <a:rPr lang="de-CH" sz="4000" dirty="0"/>
              <a:t>f</a:t>
            </a:r>
          </a:p>
        </p:txBody>
      </p:sp>
      <p:pic>
        <p:nvPicPr>
          <p:cNvPr id="3" name="Onlinemedien 2" title="Was sind Knöllchenbakterien?">
            <a:hlinkClick r:id="" action="ppaction://media"/>
            <a:extLst>
              <a:ext uri="{FF2B5EF4-FFF2-40B4-BE49-F238E27FC236}">
                <a16:creationId xmlns:a16="http://schemas.microsoft.com/office/drawing/2014/main" id="{D9178F31-311C-4D1E-9982-7A1A997A4F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6325" y="2177686"/>
            <a:ext cx="3155011" cy="1775270"/>
          </a:xfrm>
          <a:prstGeom prst="rect">
            <a:avLst/>
          </a:prstGeom>
        </p:spPr>
      </p:pic>
      <p:pic>
        <p:nvPicPr>
          <p:cNvPr id="1026" name="Picture 2" descr="Bildergebnis für adenin guanin">
            <a:extLst>
              <a:ext uri="{FF2B5EF4-FFF2-40B4-BE49-F238E27FC236}">
                <a16:creationId xmlns:a16="http://schemas.microsoft.com/office/drawing/2014/main" id="{D0D76242-C0DA-4D17-BC0D-E66D876F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1" y="5111685"/>
            <a:ext cx="1619595" cy="16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ildergebnis für dna">
            <a:extLst>
              <a:ext uri="{FF2B5EF4-FFF2-40B4-BE49-F238E27FC236}">
                <a16:creationId xmlns:a16="http://schemas.microsoft.com/office/drawing/2014/main" id="{7A91AB32-36F5-4985-94A4-6F072B4F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77" y="4946008"/>
            <a:ext cx="1266825" cy="177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1130</Words>
  <Application>Microsoft Office PowerPoint</Application>
  <PresentationFormat>Breitbild</PresentationFormat>
  <Paragraphs>174</Paragraphs>
  <Slides>26</Slides>
  <Notes>0</Notes>
  <HiddenSlides>0</HiddenSlides>
  <MMClips>8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8" baseType="lpstr">
      <vt:lpstr>Antic Slab</vt:lpstr>
      <vt:lpstr>Arial</vt:lpstr>
      <vt:lpstr>Calibri</vt:lpstr>
      <vt:lpstr>Calibri Light</vt:lpstr>
      <vt:lpstr>Helvetica</vt:lpstr>
      <vt:lpstr>MV Boli</vt:lpstr>
      <vt:lpstr>Open Sans</vt:lpstr>
      <vt:lpstr>PT Sans</vt:lpstr>
      <vt:lpstr>Symbol</vt:lpstr>
      <vt:lpstr>Verdana</vt:lpstr>
      <vt:lpstr>Office</vt:lpstr>
      <vt:lpstr>Objekt-Manager-Shellobjekt</vt:lpstr>
      <vt:lpstr>Mein Baum, mein Strauch = mein Oberbipp</vt:lpstr>
      <vt:lpstr>PowerPoint-Präsentation</vt:lpstr>
      <vt:lpstr>PowerPoint-Präsentation</vt:lpstr>
      <vt:lpstr>Einheimische Wildpflanzen in der Schweiz über 3`000 – einige Hundert für Hausgarten (Arbon)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Gespinst-motte  - Spuk von Feinsten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Zitronenfalter (Gonepteryx rhamni)</vt:lpstr>
      <vt:lpstr>PowerPoint-Präsentation</vt:lpstr>
      <vt:lpstr>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Baum, mein Strauch = mein Oberbipp</dc:title>
  <dc:creator>Arzt Aschwanden</dc:creator>
  <cp:lastModifiedBy>Arzt Aschwanden</cp:lastModifiedBy>
  <cp:revision>76</cp:revision>
  <dcterms:created xsi:type="dcterms:W3CDTF">2021-01-26T09:55:55Z</dcterms:created>
  <dcterms:modified xsi:type="dcterms:W3CDTF">2021-02-20T05:33:58Z</dcterms:modified>
</cp:coreProperties>
</file>