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ebp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0"/>
  </p:notesMasterIdLst>
  <p:handoutMasterIdLst>
    <p:handoutMasterId r:id="rId21"/>
  </p:handoutMasterIdLst>
  <p:sldIdLst>
    <p:sldId id="265" r:id="rId5"/>
    <p:sldId id="266" r:id="rId6"/>
    <p:sldId id="270" r:id="rId7"/>
    <p:sldId id="287" r:id="rId8"/>
    <p:sldId id="268" r:id="rId9"/>
    <p:sldId id="291" r:id="rId10"/>
    <p:sldId id="290" r:id="rId11"/>
    <p:sldId id="288" r:id="rId12"/>
    <p:sldId id="278" r:id="rId13"/>
    <p:sldId id="283" r:id="rId14"/>
    <p:sldId id="292" r:id="rId15"/>
    <p:sldId id="286" r:id="rId16"/>
    <p:sldId id="274" r:id="rId17"/>
    <p:sldId id="276" r:id="rId18"/>
    <p:sldId id="277" r:id="rId19"/>
  </p:sldIdLst>
  <p:sldSz cx="12192000" cy="6858000"/>
  <p:notesSz cx="6797675" cy="9929813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6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8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20D63E-85BD-4628-8116-59850ADCE870}" type="datetime1">
              <a:rPr lang="de-DE" smtClean="0"/>
              <a:t>01.04.2022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A4E6D0-966C-4C26-9043-23AF855A223A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3553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365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1769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99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930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47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2240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9593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801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0011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1699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03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smtClean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C5CC4E-1E74-4FB3-ACA8-3FDE1252E2DC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EA44A7-B179-46E7-B98D-4FA926B90C71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8C8BAB-8404-40B8-A500-B2857E267335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252460-4D30-46B5-9537-39C1F8B2CF5D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CEAC0A-62A2-4F6B-8BC9-207FF59EE7B0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AC1534-FDB9-42AF-BF9A-B07DB9232656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93FA3B-ECAF-4B96-B151-37923AD40DFC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lnSpc>
                <a:spcPct val="80000"/>
              </a:lnSpc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lnSpc>
                <a:spcPct val="80000"/>
              </a:lnSpc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0D477B-A175-487B-8BD6-EAFD85D4E9CF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089F93-BF3E-4FB3-A002-0C1606B534DC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3B1EE-1B14-4730-A262-95B68D4EE2D9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  <a:p>
            <a:pPr lvl="1" rtl="0"/>
            <a:r>
              <a:rPr lang="de-DE" noProof="0" smtClean="0"/>
              <a:t>Zweite Ebene</a:t>
            </a:r>
          </a:p>
          <a:p>
            <a:pPr lvl="2" rtl="0"/>
            <a:r>
              <a:rPr lang="de-DE" noProof="0" smtClean="0"/>
              <a:t>Dritte Ebene</a:t>
            </a:r>
          </a:p>
          <a:p>
            <a:pPr lvl="3" rtl="0"/>
            <a:r>
              <a:rPr lang="de-DE" noProof="0" smtClean="0"/>
              <a:t>Vierte Ebene</a:t>
            </a:r>
          </a:p>
          <a:p>
            <a:pPr lvl="4" rtl="0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5F94DF-2B44-4E1F-BFD5-6EE226EC4BA7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DA10B6-B42B-4B01-9C9C-BBF7C730888B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 smtClean="0"/>
              <a:t>Textmasterformat durch Klicken bearbeiten</a:t>
            </a:r>
          </a:p>
          <a:p>
            <a:pPr lvl="1" rtl="0"/>
            <a:r>
              <a:rPr lang="de-DE" noProof="0" dirty="0" smtClean="0"/>
              <a:t>Zweite Ebene</a:t>
            </a:r>
          </a:p>
          <a:p>
            <a:pPr lvl="2" rtl="0"/>
            <a:r>
              <a:rPr lang="de-DE" noProof="0" dirty="0" smtClean="0"/>
              <a:t>Dritte Ebene</a:t>
            </a:r>
          </a:p>
          <a:p>
            <a:pPr lvl="3" rtl="0"/>
            <a:r>
              <a:rPr lang="de-DE" noProof="0" dirty="0" smtClean="0"/>
              <a:t>Vierte Ebene</a:t>
            </a:r>
          </a:p>
          <a:p>
            <a:pPr lvl="4" rtl="0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6C28649D-5E86-46D6-AB08-FA7DBEC9A96F}" type="datetime1">
              <a:rPr lang="de-DE" noProof="0" smtClean="0"/>
              <a:t>01.04.2022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de-DE" noProof="0" dirty="0" smtClean="0"/>
              <a:t>Fußzeile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eb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10" Type="http://schemas.openxmlformats.org/officeDocument/2006/relationships/image" Target="../media/image9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5" y="7951"/>
            <a:ext cx="11778532" cy="883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0189" y="-393400"/>
            <a:ext cx="9144000" cy="2387600"/>
          </a:xfrm>
        </p:spPr>
        <p:txBody>
          <a:bodyPr rtlCol="0">
            <a:normAutofit/>
          </a:bodyPr>
          <a:lstStyle/>
          <a:p>
            <a:pPr rtl="0"/>
            <a:r>
              <a:rPr lang="de-DE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Herzlich Willkommen </a:t>
            </a:r>
            <a:br>
              <a:rPr lang="de-DE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de-DE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 der </a:t>
            </a:r>
            <a:br>
              <a:rPr lang="de-DE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de-DE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Aueschule</a:t>
            </a:r>
            <a:endParaRPr lang="de-DE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87611" y="3633843"/>
            <a:ext cx="9144000" cy="1655762"/>
          </a:xfrm>
        </p:spPr>
        <p:txBody>
          <a:bodyPr rtlCol="0"/>
          <a:lstStyle/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17271" y="614506"/>
            <a:ext cx="9029700" cy="132556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de-DE" sz="3600" b="1" dirty="0" smtClean="0">
                <a:solidFill>
                  <a:srgbClr val="0070C0"/>
                </a:solidFill>
                <a:latin typeface="Comic Sans MS" pitchFamily="66" charset="0"/>
              </a:rPr>
              <a:t>Schulsozialarbeit und </a:t>
            </a:r>
            <a:r>
              <a:rPr lang="de-DE" sz="3600" b="1" dirty="0">
                <a:solidFill>
                  <a:srgbClr val="0070C0"/>
                </a:solidFill>
                <a:latin typeface="Comic Sans MS" pitchFamily="66" charset="0"/>
              </a:rPr>
              <a:t>unterrichtsbegleitende Unterstützung durch sozialpädagogische Fachkräfte (UBUS) </a:t>
            </a:r>
            <a:r>
              <a:rPr lang="de-DE" sz="3600" dirty="0">
                <a:latin typeface="Comic Sans MS" pitchFamily="66" charset="0"/>
              </a:rPr>
              <a:t/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1537162" y="2066694"/>
            <a:ext cx="9791700" cy="4351338"/>
          </a:xfrm>
        </p:spPr>
        <p:txBody>
          <a:bodyPr rtlCol="0">
            <a:normAutofit fontScale="92500" lnSpcReduction="10000"/>
          </a:bodyPr>
          <a:lstStyle/>
          <a:p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Schwerpunkte sind Demokratielernen, soziales Lernen und Gewaltprävention</a:t>
            </a:r>
          </a:p>
          <a:p>
            <a:endParaRPr lang="de-DE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Unterstützung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der Kinder/Eltern bei schulischen und persönlichen Problemen</a:t>
            </a:r>
          </a:p>
          <a:p>
            <a:pPr marL="0" indent="0">
              <a:buNone/>
            </a:pP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Kleingruppenförderung: Konzentrations- und Sozialkompetenztraining</a:t>
            </a:r>
          </a:p>
          <a:p>
            <a:pPr marL="0" indent="0">
              <a:buNone/>
            </a:pP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Interaktionsstunden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in den Jahrgängen 1 </a:t>
            </a: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– 3</a:t>
            </a:r>
          </a:p>
          <a:p>
            <a:endParaRPr lang="de-DE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Mediation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bei Konflikten</a:t>
            </a:r>
          </a:p>
          <a:p>
            <a:pPr marL="0" indent="0">
              <a:buNone/>
            </a:pP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Streit-Schlichter-Woche im 4. </a:t>
            </a: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Schuljahr</a:t>
            </a:r>
          </a:p>
          <a:p>
            <a:pPr marL="0" indent="0">
              <a:buNone/>
            </a:pP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Mitarbeit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in Projekten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57" y="3681903"/>
            <a:ext cx="3817005" cy="286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18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62" y="1825625"/>
            <a:ext cx="3977380" cy="368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 smtClean="0">
                <a:solidFill>
                  <a:srgbClr val="0070C0"/>
                </a:solidFill>
                <a:latin typeface="Comic Sans MS" pitchFamily="66" charset="0"/>
              </a:rPr>
              <a:t>ASB - Betreuung</a:t>
            </a:r>
            <a:r>
              <a:rPr lang="de-DE" sz="3600" dirty="0">
                <a:latin typeface="Comic Sans MS" pitchFamily="66" charset="0"/>
              </a:rPr>
              <a:t/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endParaRPr lang="de-DE" sz="20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Betreuung von </a:t>
            </a:r>
          </a:p>
          <a:p>
            <a:pPr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	11.00 – 17.00 Uhr </a:t>
            </a:r>
            <a:endParaRPr lang="de-DE" sz="20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  (verschiedene Betreuungsmodule)</a:t>
            </a:r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buNone/>
            </a:pPr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Mittagstisch</a:t>
            </a:r>
          </a:p>
          <a:p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Ferienspiele </a:t>
            </a:r>
          </a:p>
          <a:p>
            <a:pPr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 </a:t>
            </a:r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(</a:t>
            </a: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bei genügend Anmeldungen)</a:t>
            </a:r>
          </a:p>
          <a:p>
            <a:pPr>
              <a:buNone/>
            </a:pPr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Anmeldeformulare im Sekretariat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52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>
                <a:latin typeface="Comic Sans MS" pitchFamily="66" charset="0"/>
              </a:rPr>
              <a:t>Der Schulelternbeirat</a:t>
            </a:r>
            <a:r>
              <a:rPr lang="de-DE" sz="3600" dirty="0">
                <a:latin typeface="Comic Sans MS" pitchFamily="66" charset="0"/>
              </a:rPr>
              <a:t/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endParaRPr lang="de-DE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321723" y="1504572"/>
            <a:ext cx="94848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Der SEB fungiert zwischen Eltern und Schule </a:t>
            </a:r>
            <a:endParaRPr lang="de-DE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und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kümmert sich um die Interessen, die </a:t>
            </a:r>
            <a:endParaRPr lang="de-DE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die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gesamte Schule betreffen. </a:t>
            </a:r>
            <a:endParaRPr lang="de-DE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Er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nimmt an regelmäßigen Sitzungen </a:t>
            </a:r>
            <a:endParaRPr lang="de-DE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mit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der Schulleitung zu aktuellen Themen, </a:t>
            </a:r>
            <a:endParaRPr lang="de-DE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schulischen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Angelegenheiten und zum </a:t>
            </a:r>
            <a:endParaRPr lang="de-DE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allgemeinen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Informationsaustausch teil</a:t>
            </a: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Vorsitzender des Elternbeirates : Herr Dirk </a:t>
            </a:r>
            <a:r>
              <a:rPr lang="de-DE" sz="2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Göckes</a:t>
            </a: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31" y="1690688"/>
            <a:ext cx="4267869" cy="286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8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 smtClean="0">
                <a:latin typeface="Comic Sans MS" panose="030F0702030302020204" pitchFamily="66" charset="0"/>
                <a:cs typeface="Arial" charset="0"/>
              </a:rPr>
              <a:t>Förderverein der Aueschule</a:t>
            </a:r>
            <a:r>
              <a:rPr lang="de-DE" sz="3600" dirty="0">
                <a:latin typeface="Comic Sans MS" pitchFamily="66" charset="0"/>
              </a:rPr>
              <a:t/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Durch Ihren Eintritt unterstützen Sie </a:t>
            </a:r>
            <a:endParaRPr lang="de-DE" sz="20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   die </a:t>
            </a: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Arbeit des Fördervereines. </a:t>
            </a:r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endParaRPr lang="de-DE" sz="20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Einmalige </a:t>
            </a: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Spenden sind ebenfalls </a:t>
            </a:r>
            <a:endParaRPr lang="de-DE" sz="20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  sehr </a:t>
            </a: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willkommen.             </a:t>
            </a:r>
            <a:endParaRPr lang="de-DE" sz="20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endParaRPr lang="de-DE" sz="20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Eintrittsformulare </a:t>
            </a: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gibt es </a:t>
            </a:r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auf unserer</a:t>
            </a:r>
          </a:p>
          <a:p>
            <a:pPr marL="0" indent="0">
              <a:buNone/>
            </a:pP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Homepage oder im Sekretariat</a:t>
            </a:r>
            <a:r>
              <a:rPr lang="de-DE" sz="2000" dirty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de-DE" sz="2000" b="1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de-DE" sz="2000" b="1" i="1" dirty="0" smtClean="0">
                <a:solidFill>
                  <a:srgbClr val="0070C0"/>
                </a:solidFill>
                <a:latin typeface="Comic Sans MS" pitchFamily="66" charset="0"/>
              </a:rPr>
              <a:t>Der </a:t>
            </a:r>
            <a:r>
              <a:rPr lang="de-DE" sz="2000" b="1" i="1" dirty="0">
                <a:solidFill>
                  <a:srgbClr val="0070C0"/>
                </a:solidFill>
                <a:latin typeface="Comic Sans MS" pitchFamily="66" charset="0"/>
              </a:rPr>
              <a:t>Mitgliedsbeitrag beträgt </a:t>
            </a:r>
          </a:p>
          <a:p>
            <a:pPr algn="ctr">
              <a:spcBef>
                <a:spcPct val="50000"/>
              </a:spcBef>
            </a:pPr>
            <a:r>
              <a:rPr lang="de-DE" sz="2000" b="1" i="1" dirty="0">
                <a:solidFill>
                  <a:srgbClr val="0070C0"/>
                </a:solidFill>
                <a:latin typeface="Comic Sans MS" pitchFamily="66" charset="0"/>
              </a:rPr>
              <a:t>15 € pro Jahr</a:t>
            </a:r>
          </a:p>
          <a:p>
            <a:endParaRPr lang="de-DE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4531" y="1520914"/>
            <a:ext cx="2770726" cy="2600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3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 smtClean="0">
                <a:latin typeface="Comic Sans MS" panose="030F0702030302020204" pitchFamily="66" charset="0"/>
                <a:cs typeface="Arial" charset="0"/>
              </a:rPr>
              <a:t>Förderverein der Aueschule</a:t>
            </a:r>
            <a:r>
              <a:rPr lang="de-DE" sz="3600" dirty="0">
                <a:latin typeface="Comic Sans MS" pitchFamily="66" charset="0"/>
              </a:rPr>
              <a:t/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1148741" y="1562578"/>
            <a:ext cx="9791700" cy="4351338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de-DE" sz="2000" dirty="0" smtClean="0">
                <a:solidFill>
                  <a:srgbClr val="0070C0"/>
                </a:solidFill>
                <a:latin typeface="Comic Sans MS" pitchFamily="66" charset="0"/>
              </a:rPr>
              <a:t>Beispiele für Anschaffungen durch den Förderverein: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de-DE" sz="2000" dirty="0">
              <a:solidFill>
                <a:srgbClr val="0070C0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de-DE" sz="2000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Spielgeräte </a:t>
            </a:r>
            <a:r>
              <a:rPr lang="de-DE" sz="2000" kern="0" dirty="0">
                <a:solidFill>
                  <a:srgbClr val="0070C0"/>
                </a:solidFill>
                <a:latin typeface="Comic Sans MS" pitchFamily="66" charset="0"/>
              </a:rPr>
              <a:t>für die Pausenkisten </a:t>
            </a:r>
            <a:endParaRPr lang="de-DE" sz="2000" kern="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de-DE" sz="2000" kern="0" dirty="0" smtClean="0">
                <a:solidFill>
                  <a:srgbClr val="0070C0"/>
                </a:solidFill>
                <a:latin typeface="Comic Sans MS" pitchFamily="66" charset="0"/>
              </a:rPr>
              <a:t>Ausstattung des PC-Raumes</a:t>
            </a:r>
            <a:endParaRPr lang="de-DE" sz="2000" kern="0" dirty="0">
              <a:solidFill>
                <a:srgbClr val="0070C0"/>
              </a:solidFill>
              <a:latin typeface="Comic Sans MS" pitchFamily="66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de-DE" sz="2000" kern="0" dirty="0">
                <a:solidFill>
                  <a:srgbClr val="0070C0"/>
                </a:solidFill>
                <a:latin typeface="Comic Sans MS" pitchFamily="66" charset="0"/>
              </a:rPr>
              <a:t>Neue Theatervorhänge</a:t>
            </a: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de-DE" sz="2000" kern="0" dirty="0" smtClean="0">
                <a:solidFill>
                  <a:srgbClr val="0070C0"/>
                </a:solidFill>
                <a:latin typeface="Comic Sans MS" pitchFamily="66" charset="0"/>
              </a:rPr>
              <a:t>Unterstützung bei Projekttagen</a:t>
            </a:r>
            <a:endParaRPr lang="de-DE" sz="2000" kern="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Das </a:t>
            </a:r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Spielgerätehaus</a:t>
            </a:r>
          </a:p>
          <a:p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Neue Spielgeräte</a:t>
            </a:r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Das 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Klettergerüst</a:t>
            </a:r>
          </a:p>
          <a:p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Jährliche finanzielle Unterstützung der Abschlussfahrten in Klasse 3/4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93" y="1930080"/>
            <a:ext cx="3825048" cy="2868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54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824" y="1245144"/>
            <a:ext cx="2698251" cy="143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/>
            <a:r>
              <a:rPr lang="de-DE" sz="3600" dirty="0" smtClean="0">
                <a:latin typeface="Arial Unicode MS" pitchFamily="34" charset="-128"/>
              </a:rPr>
              <a:t/>
            </a:r>
            <a:br>
              <a:rPr lang="de-DE" sz="3600" dirty="0" smtClean="0">
                <a:latin typeface="Arial Unicode MS" pitchFamily="34" charset="-128"/>
              </a:rPr>
            </a:br>
            <a:r>
              <a:rPr lang="de-DE" sz="4000" b="1" dirty="0" smtClean="0">
                <a:latin typeface="Comic Sans MS" panose="030F0702030302020204" pitchFamily="66" charset="0"/>
              </a:rPr>
              <a:t>Fragen</a:t>
            </a:r>
            <a:r>
              <a:rPr lang="de-DE" sz="2000" dirty="0">
                <a:latin typeface="Arial Unicode MS" pitchFamily="34" charset="-128"/>
              </a:rPr>
              <a:t/>
            </a:r>
            <a:br>
              <a:rPr lang="de-DE" sz="2000" dirty="0">
                <a:latin typeface="Arial Unicode MS" pitchFamily="34" charset="-128"/>
              </a:rPr>
            </a:br>
            <a:r>
              <a:rPr lang="de-DE" sz="3600" dirty="0">
                <a:latin typeface="Comic Sans MS" pitchFamily="66" charset="0"/>
              </a:rPr>
              <a:t/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ctr"/>
            <a:endParaRPr lang="de-DE" sz="24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de-DE" sz="2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de-DE" sz="2400" b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de-DE" sz="2400" b="1" dirty="0" smtClean="0">
                <a:solidFill>
                  <a:srgbClr val="0070C0"/>
                </a:solidFill>
                <a:latin typeface="Comic Sans MS" pitchFamily="66" charset="0"/>
              </a:rPr>
              <a:t>Bei Fragen können Sie sich jederzeit an uns wenden!</a:t>
            </a:r>
          </a:p>
          <a:p>
            <a:pPr marL="0" indent="0" algn="ctr">
              <a:buNone/>
            </a:pPr>
            <a:endParaRPr lang="fr-FR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Tel.: 06074 </a:t>
            </a:r>
            <a:r>
              <a:rPr lang="fr-FR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– 27848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Fax.: 06074 </a:t>
            </a:r>
            <a:r>
              <a:rPr lang="fr-FR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– 492223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fr-F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Email: verwaltung@aueschule-dietzenbach.de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63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de-DE" sz="3600" b="1" dirty="0" smtClean="0">
                <a:latin typeface="Comic Sans MS" panose="030F0702030302020204" pitchFamily="66" charset="0"/>
              </a:rPr>
              <a:t>Unser Kollegium</a:t>
            </a: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25 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Kolleginnen und 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Kollegen</a:t>
            </a:r>
            <a:endParaRPr lang="de-DE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Frau Wunderlin, Schulleitung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Herr Köhler, stv. Schulleitung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Frau Eck, stv. Schulleitung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Herr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Calcali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Sozialarbeiter in der Aueschule</a:t>
            </a:r>
            <a:endParaRPr lang="de-DE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Frau Lieberth, 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Sekretärin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Herr Kaut, 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Hausmeister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Frau Bicherl-Katzenberger, 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Leiterin der ASB- 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Betreuung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lvl="0" rtl="0"/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16" y="1416368"/>
            <a:ext cx="4704848" cy="323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4934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de-DE" sz="3600" b="1" dirty="0" smtClean="0">
                <a:latin typeface="Comic Sans MS" panose="030F0702030302020204" pitchFamily="66" charset="0"/>
              </a:rPr>
              <a:t>Unsere Klassen</a:t>
            </a: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 neue erste Klassen</a:t>
            </a:r>
            <a:endParaRPr lang="de-DE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 zweite Klassen</a:t>
            </a:r>
          </a:p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 dritte Klassen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vierte Klassen</a:t>
            </a:r>
          </a:p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eine Intensivklasse</a:t>
            </a:r>
            <a:endParaRPr lang="de-DE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Vorlaufkurs(e) 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und 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Vorklasse</a:t>
            </a:r>
          </a:p>
          <a:p>
            <a:endParaRPr lang="de-DE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~400 Schülerinnen und Schüler</a:t>
            </a:r>
          </a:p>
          <a:p>
            <a:endParaRPr lang="de-DE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781" y="1027906"/>
            <a:ext cx="5457494" cy="5324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82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2324100" y="581256"/>
            <a:ext cx="9029700" cy="1325563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3600" b="1" dirty="0" smtClean="0">
                <a:latin typeface="Comic Sans MS" panose="030F0702030302020204" pitchFamily="66" charset="0"/>
              </a:rPr>
              <a:t>Lehrerinnen der Vorklasse &amp; </a:t>
            </a:r>
            <a:br>
              <a:rPr lang="de-DE" sz="3600" b="1" dirty="0" smtClean="0">
                <a:latin typeface="Comic Sans MS" panose="030F0702030302020204" pitchFamily="66" charset="0"/>
              </a:rPr>
            </a:br>
            <a:r>
              <a:rPr lang="de-DE" sz="3600" b="1" dirty="0" smtClean="0">
                <a:latin typeface="Comic Sans MS" panose="030F0702030302020204" pitchFamily="66" charset="0"/>
              </a:rPr>
              <a:t>des neuen 1.Schuljahres</a:t>
            </a: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>
              <a:buNone/>
            </a:pPr>
            <a:endParaRPr lang="de-DE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041080"/>
              </p:ext>
            </p:extLst>
          </p:nvPr>
        </p:nvGraphicFramePr>
        <p:xfrm>
          <a:off x="5851546" y="2312766"/>
          <a:ext cx="1478876" cy="205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Acrobat Document" r:id="rId4" imgW="6095769" imgH="8467661" progId="AcroExch.Document.DC">
                  <p:embed/>
                </p:oleObj>
              </mc:Choice>
              <mc:Fallback>
                <p:oleObj name="Acrobat Document" r:id="rId4" imgW="6095769" imgH="8467661" progId="AcroExch.Document.DC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51546" y="2312766"/>
                        <a:ext cx="1478876" cy="205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989067"/>
              </p:ext>
            </p:extLst>
          </p:nvPr>
        </p:nvGraphicFramePr>
        <p:xfrm>
          <a:off x="7749614" y="2312887"/>
          <a:ext cx="1390565" cy="2065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Acrobat Document" r:id="rId6" imgW="5848343" imgH="8686607" progId="AcroExch.Document.DC">
                  <p:embed/>
                </p:oleObj>
              </mc:Choice>
              <mc:Fallback>
                <p:oleObj name="Acrobat Document" r:id="rId6" imgW="5848343" imgH="8686607" progId="AcroExch.Document.DC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49614" y="2312887"/>
                        <a:ext cx="1390565" cy="2065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27" y="2317974"/>
            <a:ext cx="1438764" cy="20490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9896" y="2312766"/>
            <a:ext cx="1393940" cy="201035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55" y="2317974"/>
            <a:ext cx="1449080" cy="20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de-DE" sz="3600" b="1" dirty="0" smtClean="0">
                <a:latin typeface="Comic Sans MS" panose="030F0702030302020204" pitchFamily="66" charset="0"/>
              </a:rPr>
              <a:t>Unser Zeitmodell</a:t>
            </a:r>
            <a:endParaRPr lang="de-DE" sz="3600" b="1" dirty="0">
              <a:latin typeface="Comic Sans MS" panose="030F0702030302020204" pitchFamily="66" charset="0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52510" y="1426613"/>
            <a:ext cx="5529150" cy="525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Stundenplan </a:t>
            </a:r>
            <a:r>
              <a:rPr lang="de-DE" altLang="de-DE" dirty="0" err="1" smtClean="0"/>
              <a:t>Stundenplan</a:t>
            </a:r>
            <a:r>
              <a:rPr lang="de-DE" altLang="de-DE" dirty="0" smtClean="0"/>
              <a:t> </a:t>
            </a:r>
            <a:r>
              <a:rPr lang="de-DE" altLang="de-DE" dirty="0"/>
              <a:t>für die </a:t>
            </a:r>
            <a:br>
              <a:rPr lang="de-DE" altLang="de-DE" dirty="0"/>
            </a:br>
            <a:r>
              <a:rPr lang="de-DE" altLang="de-DE" dirty="0"/>
              <a:t>1. </a:t>
            </a:r>
            <a:r>
              <a:rPr lang="de-DE" altLang="de-DE" dirty="0"/>
              <a:t>Schulwoche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995174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de-DE" altLang="de-DE" b="1" dirty="0">
                <a:solidFill>
                  <a:srgbClr val="0070C0"/>
                </a:solidFill>
                <a:latin typeface="Druckschrift normal" pitchFamily="2" charset="0"/>
              </a:rPr>
              <a:t>Dienstag, 06.09.2022:</a:t>
            </a:r>
          </a:p>
          <a:p>
            <a:pPr marL="0" indent="0" algn="ctr">
              <a:buNone/>
            </a:pPr>
            <a:r>
              <a:rPr lang="de-DE" altLang="de-DE" dirty="0">
                <a:solidFill>
                  <a:srgbClr val="0070C0"/>
                </a:solidFill>
                <a:latin typeface="Druckschrift normal" pitchFamily="2" charset="0"/>
              </a:rPr>
              <a:t>Einschulung</a:t>
            </a:r>
            <a:endParaRPr lang="de-DE" altLang="de-DE" sz="1600" dirty="0">
              <a:solidFill>
                <a:srgbClr val="0070C0"/>
              </a:solidFill>
              <a:latin typeface="Druckschrift normal" pitchFamily="2" charset="0"/>
            </a:endParaRPr>
          </a:p>
          <a:p>
            <a:pPr marL="609600" indent="-609600" algn="ctr"/>
            <a:endParaRPr lang="de-DE" altLang="de-DE" sz="1600" dirty="0">
              <a:solidFill>
                <a:srgbClr val="0070C0"/>
              </a:solidFill>
              <a:latin typeface="Druckschrift normal" pitchFamily="2" charset="0"/>
            </a:endParaRPr>
          </a:p>
          <a:p>
            <a:pPr marL="0" indent="0" algn="ctr">
              <a:buNone/>
            </a:pPr>
            <a:r>
              <a:rPr lang="de-DE" altLang="de-DE" b="1" dirty="0">
                <a:solidFill>
                  <a:srgbClr val="0070C0"/>
                </a:solidFill>
                <a:latin typeface="Druckschrift normal" pitchFamily="2" charset="0"/>
              </a:rPr>
              <a:t>Mittwoch, 07.09. – Freitag, 09.09.2022:</a:t>
            </a:r>
          </a:p>
          <a:p>
            <a:pPr marL="0" indent="0" algn="ctr">
              <a:buNone/>
            </a:pPr>
            <a:r>
              <a:rPr lang="de-DE" altLang="de-DE" dirty="0">
                <a:solidFill>
                  <a:srgbClr val="0070C0"/>
                </a:solidFill>
                <a:latin typeface="Druckschrift normal" pitchFamily="2" charset="0"/>
              </a:rPr>
              <a:t>Unterricht von 8.00 – 10.00 Uhr</a:t>
            </a:r>
          </a:p>
          <a:p>
            <a:pPr marL="609600" indent="-609600" algn="ctr"/>
            <a:endParaRPr lang="de-DE" altLang="de-DE" sz="1600" dirty="0">
              <a:solidFill>
                <a:srgbClr val="0070C0"/>
              </a:solidFill>
              <a:latin typeface="Druckschrift normal" pitchFamily="2" charset="0"/>
            </a:endParaRPr>
          </a:p>
          <a:p>
            <a:pPr marL="609600" indent="-609600" algn="ctr"/>
            <a:endParaRPr lang="de-DE" altLang="de-DE" sz="1600" dirty="0">
              <a:solidFill>
                <a:srgbClr val="0070C0"/>
              </a:solidFill>
              <a:latin typeface="Druckschrift normal" pitchFamily="2" charset="0"/>
            </a:endParaRPr>
          </a:p>
          <a:p>
            <a:pPr marL="0" indent="0" algn="ctr">
              <a:buNone/>
            </a:pPr>
            <a:r>
              <a:rPr lang="de-DE" altLang="de-DE" b="1" dirty="0">
                <a:solidFill>
                  <a:srgbClr val="0070C0"/>
                </a:solidFill>
                <a:latin typeface="Druckschrift normal" pitchFamily="2" charset="0"/>
              </a:rPr>
              <a:t>Ab Montag, 12.09.2022:</a:t>
            </a:r>
          </a:p>
          <a:p>
            <a:pPr marL="0" indent="0" algn="ctr">
              <a:buNone/>
            </a:pPr>
            <a:r>
              <a:rPr lang="de-DE" altLang="de-DE" dirty="0">
                <a:solidFill>
                  <a:srgbClr val="0070C0"/>
                </a:solidFill>
                <a:latin typeface="Druckschrift normal" pitchFamily="2" charset="0"/>
              </a:rPr>
              <a:t>Unterricht nach Stundenplan</a:t>
            </a:r>
          </a:p>
          <a:p>
            <a:pPr marL="609600" indent="-609600" algn="ctr"/>
            <a:endParaRPr lang="de-DE" altLang="de-DE" b="1" dirty="0" smtClean="0">
              <a:solidFill>
                <a:srgbClr val="0070C0"/>
              </a:solidFill>
              <a:latin typeface="Druckschrift normal" pitchFamily="2" charset="0"/>
            </a:endParaRPr>
          </a:p>
          <a:p>
            <a:pPr marL="0" indent="0" algn="ctr">
              <a:buNone/>
            </a:pPr>
            <a:r>
              <a:rPr lang="de-DE" altLang="de-DE" b="1" dirty="0" smtClean="0">
                <a:solidFill>
                  <a:srgbClr val="0070C0"/>
                </a:solidFill>
                <a:latin typeface="Druckschrift normal" pitchFamily="2" charset="0"/>
              </a:rPr>
              <a:t>Der </a:t>
            </a:r>
            <a:r>
              <a:rPr lang="de-DE" altLang="de-DE" b="1" dirty="0">
                <a:solidFill>
                  <a:srgbClr val="0070C0"/>
                </a:solidFill>
                <a:latin typeface="Druckschrift normal" pitchFamily="2" charset="0"/>
              </a:rPr>
              <a:t>1. Elternabend findet am Donnerstag, 15.09.2022</a:t>
            </a:r>
          </a:p>
          <a:p>
            <a:pPr marL="0" indent="0" algn="ctr">
              <a:buNone/>
            </a:pPr>
            <a:r>
              <a:rPr lang="de-DE" altLang="de-DE" b="1" dirty="0">
                <a:solidFill>
                  <a:srgbClr val="0070C0"/>
                </a:solidFill>
                <a:latin typeface="Druckschrift normal" pitchFamily="2" charset="0"/>
              </a:rPr>
              <a:t>um 18.30 Uhr in der Mulde der Aueschule statt!</a:t>
            </a:r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5" name="Picture 6" descr="MCj0336092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1001">
            <a:off x="1492105" y="1055658"/>
            <a:ext cx="1949363" cy="263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2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6584" y="172619"/>
            <a:ext cx="9029700" cy="1325563"/>
          </a:xfrm>
        </p:spPr>
        <p:txBody>
          <a:bodyPr/>
          <a:lstStyle/>
          <a:p>
            <a:pPr algn="ctr"/>
            <a:r>
              <a:rPr lang="de-DE" dirty="0" smtClean="0"/>
              <a:t>Sprachförderung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746584" y="1789530"/>
            <a:ext cx="9029700" cy="3973596"/>
          </a:xfrm>
        </p:spPr>
        <p:txBody>
          <a:bodyPr/>
          <a:lstStyle/>
          <a:p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Teilnahme der Aueschule am Programm Deutsch &amp; </a:t>
            </a:r>
            <a:r>
              <a:rPr lang="de-DE" sz="2400" dirty="0" smtClean="0">
                <a:solidFill>
                  <a:srgbClr val="0070C0"/>
                </a:solidFill>
                <a:latin typeface="Comic Sans MS" pitchFamily="66" charset="0"/>
              </a:rPr>
              <a:t>PC</a:t>
            </a:r>
          </a:p>
          <a:p>
            <a:pPr marL="0" indent="0">
              <a:buNone/>
            </a:pPr>
            <a:endParaRPr lang="de-DE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Förderung der Kinder, </a:t>
            </a:r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deren Deutschkenntnisse noch n</a:t>
            </a:r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icht ausreichen</a:t>
            </a:r>
            <a:r>
              <a:rPr lang="de-DE" sz="24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 marL="0" indent="0">
              <a:buNone/>
            </a:pPr>
            <a:endParaRPr lang="de-DE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I</a:t>
            </a:r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m </a:t>
            </a:r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ersten Schuljahr parallel zum Unterricht im Klassenverband </a:t>
            </a:r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in </a:t>
            </a:r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Deutsch und </a:t>
            </a:r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Mathematik</a:t>
            </a:r>
            <a:r>
              <a:rPr lang="de-DE" sz="24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 marL="0" indent="0">
              <a:buNone/>
            </a:pPr>
            <a:endParaRPr lang="de-DE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400" dirty="0">
                <a:solidFill>
                  <a:srgbClr val="0070C0"/>
                </a:solidFill>
                <a:latin typeface="Comic Sans MS" pitchFamily="66" charset="0"/>
              </a:rPr>
              <a:t>Fortführung in weiteren Schuljahren</a:t>
            </a:r>
            <a:endParaRPr lang="de-DE" sz="2400" dirty="0">
              <a:solidFill>
                <a:srgbClr val="0070C0"/>
              </a:solidFill>
              <a:latin typeface="Comic Sans MS" pitchFamily="66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33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Ganztätig arbeitende Schule mit Profil 1</a:t>
            </a:r>
            <a:br>
              <a:rPr lang="de-DE" dirty="0" smtClean="0"/>
            </a:br>
            <a:r>
              <a:rPr lang="de-DE" dirty="0" smtClean="0"/>
              <a:t>	Pädagogische Mittagsbetreuung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b="1" dirty="0" smtClean="0">
                <a:solidFill>
                  <a:srgbClr val="0070C0"/>
                </a:solidFill>
              </a:rPr>
              <a:t>Verlässliche Schulzeiten</a:t>
            </a:r>
          </a:p>
          <a:p>
            <a:pPr lvl="1"/>
            <a:r>
              <a:rPr lang="de-DE" dirty="0" smtClean="0">
                <a:solidFill>
                  <a:srgbClr val="0070C0"/>
                </a:solidFill>
              </a:rPr>
              <a:t>1./2. Schuljahr 8.00 Uhr bis 11.55 Uhr</a:t>
            </a:r>
          </a:p>
          <a:p>
            <a:pPr lvl="1"/>
            <a:r>
              <a:rPr lang="de-DE" dirty="0" smtClean="0">
                <a:solidFill>
                  <a:srgbClr val="0070C0"/>
                </a:solidFill>
              </a:rPr>
              <a:t>3./4. Schuljahr 8.00 Uhr bis 13.00 Uhr</a:t>
            </a:r>
          </a:p>
          <a:p>
            <a:pPr marL="457200" lvl="1" indent="0">
              <a:buNone/>
            </a:pPr>
            <a:endParaRPr lang="de-DE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de-DE" dirty="0" smtClean="0">
                <a:solidFill>
                  <a:srgbClr val="0070C0"/>
                </a:solidFill>
              </a:rPr>
              <a:t>Weitere Betreuungsangebote stehen durch die Schulbetreuung des ASB zur Verfügung. </a:t>
            </a:r>
          </a:p>
          <a:p>
            <a:pPr marL="457200" lvl="1" indent="0">
              <a:buNone/>
            </a:pPr>
            <a:r>
              <a:rPr lang="de-DE" dirty="0" smtClean="0">
                <a:solidFill>
                  <a:srgbClr val="0070C0"/>
                </a:solidFill>
              </a:rPr>
              <a:t>Folgende Module stehen nach Unterrichtsschluss zur Verfügung: </a:t>
            </a:r>
          </a:p>
          <a:p>
            <a:pPr lvl="1"/>
            <a:r>
              <a:rPr lang="de-DE" dirty="0" smtClean="0">
                <a:solidFill>
                  <a:srgbClr val="0070C0"/>
                </a:solidFill>
              </a:rPr>
              <a:t>13.30 Uhr, 15.30 Uhr, 17.00 Uhr </a:t>
            </a:r>
          </a:p>
          <a:p>
            <a:pPr marL="457200" lvl="1" indent="0">
              <a:buNone/>
            </a:pPr>
            <a:r>
              <a:rPr lang="de-DE" dirty="0" smtClean="0">
                <a:solidFill>
                  <a:srgbClr val="0070C0"/>
                </a:solidFill>
              </a:rPr>
              <a:t>Anmeldungen erhalten Sie im Sekretariat, beim ASB oder auf der Homepage.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29" y="1590935"/>
            <a:ext cx="2673080" cy="200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4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de-DE" sz="3600" b="1" dirty="0" smtClean="0">
                <a:latin typeface="Comic Sans MS" pitchFamily="66" charset="0"/>
              </a:rPr>
              <a:t>Digitales Lernen</a:t>
            </a:r>
            <a:r>
              <a:rPr lang="de-DE" sz="3600" dirty="0">
                <a:latin typeface="Comic Sans MS" pitchFamily="66" charset="0"/>
              </a:rPr>
              <a:t/>
            </a:r>
            <a:br>
              <a:rPr lang="de-DE" sz="3600" dirty="0">
                <a:latin typeface="Comic Sans MS" pitchFamily="66" charset="0"/>
              </a:rPr>
            </a:br>
            <a:endParaRPr lang="de-DE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endParaRPr lang="de-DE" sz="24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de-DE" sz="2400" b="1" dirty="0" smtClean="0">
                <a:solidFill>
                  <a:srgbClr val="0070C0"/>
                </a:solidFill>
                <a:latin typeface="Comic Sans MS" pitchFamily="66" charset="0"/>
              </a:rPr>
              <a:t>Ausstattung der Schule: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Comic Sans MS" pitchFamily="66" charset="0"/>
              </a:rPr>
              <a:t>1 Computerraum mit 24 Plätzen 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Comic Sans MS" pitchFamily="66" charset="0"/>
              </a:rPr>
              <a:t>Tablets zur Arbeit mit Lernprogrammen in den Klassen</a:t>
            </a:r>
          </a:p>
          <a:p>
            <a:r>
              <a:rPr lang="de-DE" sz="2400" dirty="0" smtClean="0">
                <a:solidFill>
                  <a:srgbClr val="0070C0"/>
                </a:solidFill>
                <a:latin typeface="Comic Sans MS" pitchFamily="66" charset="0"/>
              </a:rPr>
              <a:t>Ausleihlaptops für Schüler*innen zur Unterstützung des häuslichen Lernens</a:t>
            </a:r>
            <a:endParaRPr lang="de-DE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400" u="sng" dirty="0" smtClean="0">
                <a:solidFill>
                  <a:srgbClr val="0070C0"/>
                </a:solidFill>
                <a:latin typeface="Comic Sans MS" pitchFamily="66" charset="0"/>
              </a:rPr>
              <a:t>Noch keine Ausstattung mit digitalen Tafeln</a:t>
            </a:r>
            <a:endParaRPr lang="de-DE" sz="2400" u="sng" dirty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de-DE" sz="24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Inhalte entsprechen dem Medienkonzept der Aueschule</a:t>
            </a:r>
            <a:endParaRPr lang="de-DE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30" y="1027906"/>
            <a:ext cx="2968336" cy="222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85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lkenschiffer-Entwurfsvorl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666289_TF03460508.potx" id="{671BFB8E-0BC0-45AC-920F-8C03707FE9A1}" vid="{260A9B24-F5C5-49F2-82EF-FA1365BA3888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DD01B8-816B-49B7-8C81-03AB51D87C54}">
  <ds:schemaRefs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a4f35948-e619-41b3-aa29-22878b09cfd2"/>
    <ds:schemaRef ds:uri="40262f94-9f35-4ac3-9a90-690165a166b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Wolkenschiffer-Entwurfsfolien</Template>
  <TotalTime>0</TotalTime>
  <Words>538</Words>
  <Application>Microsoft Office PowerPoint</Application>
  <PresentationFormat>Breitbild</PresentationFormat>
  <Paragraphs>141</Paragraphs>
  <Slides>15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Arial</vt:lpstr>
      <vt:lpstr>Arial Unicode MS</vt:lpstr>
      <vt:lpstr>Calibri</vt:lpstr>
      <vt:lpstr>Cambria</vt:lpstr>
      <vt:lpstr>Comic Sans MS</vt:lpstr>
      <vt:lpstr>Druckschrift normal</vt:lpstr>
      <vt:lpstr>Wolkenschiffer-Entwurfsvorlage</vt:lpstr>
      <vt:lpstr>Acrobat Document</vt:lpstr>
      <vt:lpstr>Herzlich Willkommen  an der  Aueschule</vt:lpstr>
      <vt:lpstr>Unser Kollegium</vt:lpstr>
      <vt:lpstr>Unsere Klassen</vt:lpstr>
      <vt:lpstr>Lehrerinnen der Vorklasse &amp;  des neuen 1.Schuljahres</vt:lpstr>
      <vt:lpstr>Unser Zeitmodell</vt:lpstr>
      <vt:lpstr>Stundenplan Stundenplan für die  1. Schulwoche</vt:lpstr>
      <vt:lpstr>Sprachförderung</vt:lpstr>
      <vt:lpstr>Ganztätig arbeitende Schule mit Profil 1  Pädagogische Mittagsbetreuung</vt:lpstr>
      <vt:lpstr>Digitales Lernen </vt:lpstr>
      <vt:lpstr>Schulsozialarbeit und unterrichtsbegleitende Unterstützung durch sozialpädagogische Fachkräfte (UBUS)  </vt:lpstr>
      <vt:lpstr>ASB - Betreuung </vt:lpstr>
      <vt:lpstr>Der Schulelternbeirat </vt:lpstr>
      <vt:lpstr>Förderverein der Aueschule </vt:lpstr>
      <vt:lpstr>Förderverein der Aueschule </vt:lpstr>
      <vt:lpstr> Fragen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 an der  Aueschule</dc:title>
  <dc:creator>Stvschulleitung2</dc:creator>
  <cp:lastModifiedBy>Stvschulleitung2</cp:lastModifiedBy>
  <cp:revision>70</cp:revision>
  <cp:lastPrinted>2022-04-01T10:38:52Z</cp:lastPrinted>
  <dcterms:created xsi:type="dcterms:W3CDTF">2021-02-25T10:16:08Z</dcterms:created>
  <dcterms:modified xsi:type="dcterms:W3CDTF">2022-04-01T10:43:26Z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