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13"/>
  </p:notesMasterIdLst>
  <p:sldIdLst>
    <p:sldId id="302" r:id="rId3"/>
    <p:sldId id="274" r:id="rId4"/>
    <p:sldId id="309" r:id="rId5"/>
    <p:sldId id="278" r:id="rId6"/>
    <p:sldId id="312" r:id="rId7"/>
    <p:sldId id="313" r:id="rId8"/>
    <p:sldId id="310" r:id="rId9"/>
    <p:sldId id="314" r:id="rId10"/>
    <p:sldId id="317" r:id="rId11"/>
    <p:sldId id="318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42644-569D-410C-9F12-5384633CAF9D}" type="datetimeFigureOut">
              <a:rPr lang="nl-NL" smtClean="0"/>
              <a:t>4-5-2021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62F43-122D-477F-A523-5C1BFEE36C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3249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62F43-122D-477F-A523-5C1BFEE36CD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0942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62F43-122D-477F-A523-5C1BFEE36CD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0531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62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6954" y="432721"/>
            <a:ext cx="7331670" cy="660889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86952" y="1037162"/>
            <a:ext cx="9999445" cy="747889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B0DC-5D9F-4F53-A3BC-F350D375CA0E}" type="datetime1">
              <a:rPr lang="nl-NL" smtClean="0"/>
              <a:t>4-5-2021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Erasmus+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A85F-9E36-2340-9D00-B6BD95056A0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8065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11969686" y="0"/>
            <a:ext cx="289361" cy="6858000"/>
          </a:xfrm>
          <a:prstGeom prst="rect">
            <a:avLst/>
          </a:prstGeom>
          <a:solidFill>
            <a:srgbClr val="2F9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>
            <a:off x="1" y="6799092"/>
            <a:ext cx="12259047" cy="187325"/>
          </a:xfrm>
          <a:prstGeom prst="rect">
            <a:avLst/>
          </a:prstGeom>
          <a:solidFill>
            <a:srgbClr val="2F9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l-NL" sz="1800">
              <a:solidFill>
                <a:prstClr val="white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76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6953" y="467999"/>
            <a:ext cx="11086314" cy="20931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90DC-30F0-4B61-A4DA-4F7CC49DDA27}" type="datetime1">
              <a:rPr lang="nl-NL" smtClean="0"/>
              <a:t>4-5-2021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Erasmus+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A85F-9E36-2340-9D00-B6BD95056A0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439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11969686" y="0"/>
            <a:ext cx="289361" cy="6858000"/>
          </a:xfrm>
          <a:prstGeom prst="rect">
            <a:avLst/>
          </a:prstGeom>
          <a:solidFill>
            <a:srgbClr val="7D61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" y="6799092"/>
            <a:ext cx="12259047" cy="187325"/>
          </a:xfrm>
          <a:prstGeom prst="rect">
            <a:avLst/>
          </a:prstGeom>
          <a:solidFill>
            <a:srgbClr val="7D61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l-NL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62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6953" y="467999"/>
            <a:ext cx="11086314" cy="20931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B425-1A17-4EC3-8349-306E511A60A2}" type="datetime1">
              <a:rPr lang="nl-NL" smtClean="0"/>
              <a:t>4-5-2021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Erasmus+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A85F-9E36-2340-9D00-B6BD95056A0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091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D86E-037B-45C7-8FC9-24F9E3335280}" type="datetime1">
              <a:rPr lang="nl-NL" smtClean="0"/>
              <a:t>4-5-2021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Erasmus+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A85F-9E36-2340-9D00-B6BD95056A0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895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1" y="1"/>
            <a:ext cx="12192000" cy="4487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10" name="Rechthoek 9"/>
          <p:cNvSpPr/>
          <p:nvPr userDrawn="1"/>
        </p:nvSpPr>
        <p:spPr>
          <a:xfrm>
            <a:off x="1" y="2370668"/>
            <a:ext cx="9901809" cy="4487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94A8-3E94-458A-AF12-E73E29D2F35D}" type="datetime1">
              <a:rPr lang="nl-NL" smtClean="0"/>
              <a:t>4-5-2021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Erasmus+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A85F-9E36-2340-9D00-B6BD95056A0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1835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11969686" y="0"/>
            <a:ext cx="289361" cy="6858000"/>
          </a:xfrm>
          <a:prstGeom prst="rect">
            <a:avLst/>
          </a:prstGeom>
          <a:solidFill>
            <a:srgbClr val="2F9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>
            <a:off x="1" y="6799092"/>
            <a:ext cx="12259047" cy="187325"/>
          </a:xfrm>
          <a:prstGeom prst="rect">
            <a:avLst/>
          </a:prstGeom>
          <a:solidFill>
            <a:srgbClr val="2F9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l-NL" sz="1800">
              <a:solidFill>
                <a:prstClr val="white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76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6953" y="467999"/>
            <a:ext cx="11086314" cy="20931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8E00-C38B-4425-9A9B-16328387F058}" type="datetime1">
              <a:rPr lang="nl-NL" smtClean="0"/>
              <a:t>4-5-2021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Erasmus+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A85F-9E36-2340-9D00-B6BD95056A0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86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11969686" y="0"/>
            <a:ext cx="289361" cy="6858000"/>
          </a:xfrm>
          <a:prstGeom prst="rect">
            <a:avLst/>
          </a:prstGeom>
          <a:solidFill>
            <a:srgbClr val="7D61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" y="6799092"/>
            <a:ext cx="12259047" cy="187325"/>
          </a:xfrm>
          <a:prstGeom prst="rect">
            <a:avLst/>
          </a:prstGeom>
          <a:solidFill>
            <a:srgbClr val="7D61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l-NL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62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6953" y="467999"/>
            <a:ext cx="11086314" cy="20931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77B0-1586-4E1D-9A26-255EAAEF9F14}" type="datetime1">
              <a:rPr lang="nl-NL" smtClean="0"/>
              <a:t>4-5-2021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Erasmus+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A85F-9E36-2340-9D00-B6BD95056A0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1574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22341-FBF0-4E24-A51F-FE70CD5C75AF}" type="datetime1">
              <a:rPr lang="nl-NL" smtClean="0"/>
              <a:t>4-5-2021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Erasmus+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F126B-4463-417E-98AF-1F363A1047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1103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62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6954" y="432721"/>
            <a:ext cx="7331670" cy="660889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86952" y="1037162"/>
            <a:ext cx="9999445" cy="747889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18AD1-45F4-4168-9465-3F14E1BF4066}" type="datetime1">
              <a:rPr lang="nl-NL" smtClean="0"/>
              <a:t>4-5-2021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Erasmus+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A85F-9E36-2340-9D00-B6BD95056A0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8377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24D3-61D5-4EAB-91FC-22BEDCCB38D0}" type="datetime1">
              <a:rPr lang="nl-NL" smtClean="0"/>
              <a:t>4-5-2021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Erasmus+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A85F-9E36-2340-9D00-B6BD95056A0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3243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1" y="1"/>
            <a:ext cx="12192000" cy="4487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10" name="Rechthoek 9"/>
          <p:cNvSpPr/>
          <p:nvPr userDrawn="1"/>
        </p:nvSpPr>
        <p:spPr>
          <a:xfrm>
            <a:off x="1" y="2370668"/>
            <a:ext cx="9901809" cy="4487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52B84-F5D6-45D8-AE5C-6E89B5DF191E}" type="datetime1">
              <a:rPr lang="nl-NL" smtClean="0"/>
              <a:t>4-5-2021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Erasmus+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A85F-9E36-2340-9D00-B6BD95056A0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7542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6214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86954" y="468000"/>
            <a:ext cx="9194877" cy="44922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82542" y="917222"/>
            <a:ext cx="9199289" cy="52197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86954" y="6433968"/>
            <a:ext cx="775164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pPr defTabSz="457200"/>
            <a:fld id="{57D88C6E-05AF-44E5-A583-E9621F0CD6CC}" type="datetime1">
              <a:rPr lang="nl-NL" smtClean="0"/>
              <a:t>4-5-2021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489156" y="6433968"/>
            <a:ext cx="3860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pPr defTabSz="457200"/>
            <a:r>
              <a:rPr lang="nl-NL"/>
              <a:t>Erasmus+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094544" y="6433968"/>
            <a:ext cx="578724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 defTabSz="457200"/>
            <a:fld id="{04E5A85F-9E36-2340-9D00-B6BD95056A04}" type="slidenum">
              <a:rPr lang="nl-NL" smtClean="0"/>
              <a:pPr defTabSz="45720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21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88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588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88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8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588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6214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86954" y="468000"/>
            <a:ext cx="9194877" cy="44922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82542" y="917222"/>
            <a:ext cx="9199289" cy="52197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86954" y="6433968"/>
            <a:ext cx="775164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pPr defTabSz="457200"/>
            <a:fld id="{B67431DF-C72C-4D69-B18C-A61BA4432A35}" type="datetime1">
              <a:rPr lang="nl-NL" smtClean="0"/>
              <a:t>4-5-2021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489156" y="6433968"/>
            <a:ext cx="3860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pPr defTabSz="457200"/>
            <a:r>
              <a:rPr lang="nl-NL"/>
              <a:t>Erasmus+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094544" y="6433968"/>
            <a:ext cx="578724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 defTabSz="457200"/>
            <a:fld id="{04E5A85F-9E36-2340-9D00-B6BD95056A04}" type="slidenum">
              <a:rPr lang="nl-NL" smtClean="0"/>
              <a:pPr defTabSz="45720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710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88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588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88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8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588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623" y="5365486"/>
            <a:ext cx="720000" cy="720000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586954" y="148281"/>
            <a:ext cx="9467896" cy="678322"/>
          </a:xfrm>
        </p:spPr>
        <p:txBody>
          <a:bodyPr>
            <a:noAutofit/>
          </a:bodyPr>
          <a:lstStyle/>
          <a:p>
            <a:pPr algn="ctr"/>
            <a:r>
              <a:rPr lang="nl-NL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Sports</a:t>
            </a:r>
            <a:r>
              <a:rPr lang="nl-N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nl-NL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with</a:t>
            </a:r>
            <a:r>
              <a:rPr lang="nl-N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no borders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0C4D-D356-4C08-AFC4-A3C202BA7F2F}" type="datetime1">
              <a:rPr lang="nl-NL" smtClean="0"/>
              <a:t>4-5-2021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Erasmus+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DB3E1111-0107-4D34-BD4E-FBFAADAA7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542" y="917222"/>
            <a:ext cx="10474148" cy="5219741"/>
          </a:xfrm>
        </p:spPr>
        <p:txBody>
          <a:bodyPr/>
          <a:lstStyle/>
          <a:p>
            <a:endParaRPr lang="nl-NL" dirty="0"/>
          </a:p>
          <a:p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Participating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schools:</a:t>
            </a:r>
          </a:p>
          <a:p>
            <a:pPr marL="344488" indent="-342900">
              <a:buFont typeface="Wingdings" panose="05000000000000000000" pitchFamily="2" charset="2"/>
              <a:buChar char="Ø"/>
            </a:pP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Charlemagne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College Eijkhagen, Landgraaf (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coordinator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4488" indent="-342900">
              <a:buFont typeface="Wingdings" panose="05000000000000000000" pitchFamily="2" charset="2"/>
              <a:buChar char="Ø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I.E.S. Santa Maria la Real,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Aguilar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Campoo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88" indent="-342900">
              <a:buFont typeface="Wingdings" panose="05000000000000000000" pitchFamily="2" charset="2"/>
              <a:buChar char="Ø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Carolus-Magnus-Gymnasium,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Übach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Palenberg</a:t>
            </a:r>
          </a:p>
          <a:p>
            <a:pPr marL="344488" indent="-342900">
              <a:buFont typeface="Wingdings" panose="05000000000000000000" pitchFamily="2" charset="2"/>
              <a:buChar char="Ø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Joyce Frankland Academy, Newport</a:t>
            </a:r>
          </a:p>
        </p:txBody>
      </p:sp>
      <p:pic>
        <p:nvPicPr>
          <p:cNvPr id="1026" name="Picture 2" descr="Afbeeldingsresultaat voor erasmus+">
            <a:extLst>
              <a:ext uri="{FF2B5EF4-FFF2-40B4-BE49-F238E27FC236}">
                <a16:creationId xmlns:a16="http://schemas.microsoft.com/office/drawing/2014/main" id="{E6EB1251-126C-45F8-BDE0-AE161B35F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821" y="148282"/>
            <a:ext cx="1886046" cy="57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A820552-58A8-42B6-BE54-96903FEB1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815" y="4259003"/>
            <a:ext cx="2195333" cy="146355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19E919B8-F714-4EF3-A058-A52BC427CA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5533" y="4259003"/>
            <a:ext cx="2195334" cy="1466483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70BB752-2BB9-4FA2-BE3A-266172BD4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0092" y="4259003"/>
            <a:ext cx="2253606" cy="146355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EB27CF4-3E55-44BE-A941-BE9DB594A0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8631" y="4256075"/>
            <a:ext cx="2221695" cy="146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10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7743" y="476238"/>
            <a:ext cx="9194877" cy="449222"/>
          </a:xfrm>
        </p:spPr>
        <p:txBody>
          <a:bodyPr>
            <a:noAutofit/>
          </a:bodyPr>
          <a:lstStyle/>
          <a:p>
            <a:pPr algn="ctr"/>
            <a:endParaRPr lang="nl-NL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063" y="5325616"/>
            <a:ext cx="719390" cy="719390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541EA-67E5-496F-866E-0DB9BB968D92}" type="datetime1">
              <a:rPr lang="nl-NL" smtClean="0"/>
              <a:t>4-5-2021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Erasmus+</a:t>
            </a:r>
          </a:p>
        </p:txBody>
      </p:sp>
    </p:spTree>
    <p:extLst>
      <p:ext uri="{BB962C8B-B14F-4D97-AF65-F5344CB8AC3E}">
        <p14:creationId xmlns:p14="http://schemas.microsoft.com/office/powerpoint/2010/main" val="4274977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623" y="5365486"/>
            <a:ext cx="720000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NL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Main</a:t>
            </a:r>
            <a:r>
              <a:rPr lang="nl-N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goals of </a:t>
            </a:r>
            <a:r>
              <a:rPr lang="nl-NL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</a:t>
            </a:r>
            <a:r>
              <a:rPr lang="nl-N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project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582542" y="1325461"/>
            <a:ext cx="11021910" cy="4811502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pPr marL="1270"/>
            <a:r>
              <a:rPr lang="nl-NL" dirty="0"/>
              <a:t> 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170" indent="-342900">
              <a:buFont typeface="Arial" panose="020B0604020202020204" pitchFamily="34" charset="0"/>
              <a:buChar char="•"/>
            </a:pP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inclusion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170" indent="-3429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gender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equality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170" indent="-342900">
              <a:buFont typeface="Arial" panose="020B0604020202020204" pitchFamily="34" charset="0"/>
              <a:buChar char="•"/>
            </a:pP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getting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involved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practising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(mens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sana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corpore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sano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4170" indent="-342900">
              <a:buFont typeface="Arial" panose="020B0604020202020204" pitchFamily="34" charset="0"/>
              <a:buChar char="•"/>
            </a:pP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acquaintance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country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brings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sport)</a:t>
            </a:r>
          </a:p>
          <a:p>
            <a:pPr marL="344170" indent="-342900">
              <a:buFont typeface="Arial" panose="020B0604020202020204" pitchFamily="34" charset="0"/>
              <a:buChar char="•"/>
            </a:pP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acquaintance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minority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170" indent="-342900">
              <a:buFont typeface="Arial" panose="020B0604020202020204" pitchFamily="34" charset="0"/>
              <a:buChar char="•"/>
            </a:pP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studying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adapting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environment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make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170" indent="-342900">
              <a:buFont typeface="Arial" panose="020B0604020202020204" pitchFamily="34" charset="0"/>
              <a:buChar char="•"/>
            </a:pP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broadening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"/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"/>
            <a:r>
              <a:rPr lang="nl-NL" i="1" dirty="0" err="1">
                <a:latin typeface="Arial" panose="020B0604020202020204" pitchFamily="34" charset="0"/>
                <a:cs typeface="Arial" panose="020B0604020202020204" pitchFamily="34" charset="0"/>
              </a:rPr>
              <a:t>Supported</a:t>
            </a: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i="1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nl-NL" i="1" dirty="0" err="1">
                <a:latin typeface="Arial" panose="020B0604020202020204" pitchFamily="34" charset="0"/>
                <a:cs typeface="Arial" panose="020B0604020202020204" pitchFamily="34" charset="0"/>
              </a:rPr>
              <a:t>inclusion</a:t>
            </a: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 of English </a:t>
            </a:r>
            <a:r>
              <a:rPr lang="nl-NL" i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 PE</a:t>
            </a:r>
          </a:p>
          <a:p>
            <a:pPr marL="1270"/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Cross </a:t>
            </a:r>
            <a:r>
              <a:rPr lang="nl-NL" i="1" dirty="0" err="1">
                <a:latin typeface="Arial" panose="020B0604020202020204" pitchFamily="34" charset="0"/>
                <a:cs typeface="Arial" panose="020B0604020202020204" pitchFamily="34" charset="0"/>
              </a:rPr>
              <a:t>curricular</a:t>
            </a: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i="1" dirty="0" err="1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nl-NL" i="1" dirty="0" err="1">
                <a:latin typeface="Arial" panose="020B0604020202020204" pitchFamily="34" charset="0"/>
                <a:cs typeface="Arial" panose="020B0604020202020204" pitchFamily="34" charset="0"/>
              </a:rPr>
              <a:t>orienteering</a:t>
            </a: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i="1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i="1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i="1" dirty="0" err="1">
                <a:latin typeface="Arial" panose="020B0604020202020204" pitchFamily="34" charset="0"/>
                <a:cs typeface="Arial" panose="020B0604020202020204" pitchFamily="34" charset="0"/>
              </a:rPr>
              <a:t>geography</a:t>
            </a: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i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i="1" dirty="0" err="1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1270"/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F1B0-BC95-4C94-84DD-8FD8A1205D01}" type="datetime1">
              <a:rPr lang="nl-NL" smtClean="0"/>
              <a:t>4-5-2021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Erasmus+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621E640-5E54-41AC-8EDE-3F337EC86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588" y="198138"/>
            <a:ext cx="1781942" cy="53972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2BE022E-4C75-4347-B35A-F6C60065D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8134" y="4224993"/>
            <a:ext cx="2773865" cy="263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08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607256" y="965440"/>
            <a:ext cx="9199289" cy="5219741"/>
          </a:xfrm>
        </p:spPr>
        <p:txBody>
          <a:bodyPr/>
          <a:lstStyle/>
          <a:p>
            <a:endParaRPr lang="nl-NL" dirty="0"/>
          </a:p>
          <a:p>
            <a:pPr marL="344488" indent="-342900">
              <a:buFont typeface="Courier New" panose="02070309020205020404" pitchFamily="49" charset="0"/>
              <a:buChar char="o"/>
            </a:pPr>
            <a:r>
              <a:rPr lang="nl-NL" dirty="0" err="1"/>
              <a:t>Charlemagne</a:t>
            </a:r>
            <a:r>
              <a:rPr lang="nl-NL" dirty="0"/>
              <a:t> College Eijkhagen:</a:t>
            </a:r>
            <a:r>
              <a:rPr lang="nl-NL" dirty="0">
                <a:sym typeface="Wingdings" panose="05000000000000000000" pitchFamily="2" charset="2"/>
              </a:rPr>
              <a:t> KORFBALL         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  <a:p>
            <a:pPr marL="344488" indent="-342900">
              <a:buFont typeface="Courier New" panose="02070309020205020404" pitchFamily="49" charset="0"/>
              <a:buChar char="o"/>
            </a:pPr>
            <a:r>
              <a:rPr lang="nl-NL" dirty="0">
                <a:sym typeface="Wingdings" panose="05000000000000000000" pitchFamily="2" charset="2"/>
              </a:rPr>
              <a:t>I.E.S. Santa Maria la Real: PADDLE TENNIS                   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  <a:p>
            <a:pPr marL="344488" indent="-342900">
              <a:buFont typeface="Courier New" panose="02070309020205020404" pitchFamily="49" charset="0"/>
              <a:buChar char="o"/>
            </a:pPr>
            <a:r>
              <a:rPr lang="nl-NL" dirty="0">
                <a:sym typeface="Wingdings" panose="05000000000000000000" pitchFamily="2" charset="2"/>
              </a:rPr>
              <a:t>Carolus-Magnus-Gymnasium: ULTIMATE FRISBEE   </a:t>
            </a:r>
          </a:p>
          <a:p>
            <a:pPr marL="344488" indent="-342900">
              <a:buFont typeface="Courier New" panose="02070309020205020404" pitchFamily="49" charset="0"/>
              <a:buChar char="o"/>
            </a:pPr>
            <a:endParaRPr lang="nl-NL" dirty="0">
              <a:sym typeface="Wingdings" panose="05000000000000000000" pitchFamily="2" charset="2"/>
            </a:endParaRPr>
          </a:p>
          <a:p>
            <a:pPr marL="344488" indent="-342900">
              <a:buFont typeface="Courier New" panose="02070309020205020404" pitchFamily="49" charset="0"/>
              <a:buChar char="o"/>
            </a:pPr>
            <a:endParaRPr lang="nl-NL" dirty="0">
              <a:sym typeface="Wingdings" panose="05000000000000000000" pitchFamily="2" charset="2"/>
            </a:endParaRPr>
          </a:p>
          <a:p>
            <a:pPr marL="344488" indent="-342900">
              <a:buFont typeface="Courier New" panose="02070309020205020404" pitchFamily="49" charset="0"/>
              <a:buChar char="o"/>
            </a:pPr>
            <a:r>
              <a:rPr lang="nl-NL" dirty="0">
                <a:sym typeface="Wingdings" panose="05000000000000000000" pitchFamily="2" charset="2"/>
              </a:rPr>
              <a:t>Joyce Frankland Academy Newport: CRICKET              </a:t>
            </a:r>
            <a:endParaRPr lang="nl-NL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56294" y="468000"/>
            <a:ext cx="9194877" cy="449222"/>
          </a:xfrm>
        </p:spPr>
        <p:txBody>
          <a:bodyPr>
            <a:noAutofit/>
          </a:bodyPr>
          <a:lstStyle/>
          <a:p>
            <a:pPr algn="ctr"/>
            <a:r>
              <a:rPr lang="nl-N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nl-NL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Sports</a:t>
            </a:r>
            <a:r>
              <a:rPr lang="nl-N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nl-NL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</a:t>
            </a:r>
            <a:r>
              <a:rPr lang="nl-N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nl-NL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bring</a:t>
            </a:r>
            <a:r>
              <a:rPr lang="nl-N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in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8F2C-1AB4-4EFD-B21B-81D48FF24BCA}" type="datetime1">
              <a:rPr lang="nl-NL" smtClean="0"/>
              <a:t>4-5-2021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Erasmus+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64E1031-43CF-4D7D-A7E1-75504C926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9401" y="240520"/>
            <a:ext cx="1802177" cy="54585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5BAC7DE-6588-4655-AD0B-D6030CAF9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0485" y="1065403"/>
            <a:ext cx="1690686" cy="109974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6DCB1EE-DB86-4F93-8D74-D842BEBAC5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860483" y="2307660"/>
            <a:ext cx="1690684" cy="112134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A21AA53-C305-403A-948F-FFE0FF6803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2228" y="3555585"/>
            <a:ext cx="1608939" cy="134853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1EA782D-07BE-43A8-ADD6-7106DD28DF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0482" y="4993068"/>
            <a:ext cx="1690684" cy="125540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7F38C03-7DC2-40B6-979B-81A80903BD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821" y="1065403"/>
            <a:ext cx="2385455" cy="522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42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623" y="5365486"/>
            <a:ext cx="720000" cy="72000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N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Distribution of </a:t>
            </a:r>
            <a:r>
              <a:rPr lang="nl-NL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main</a:t>
            </a:r>
            <a:r>
              <a:rPr lang="nl-N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nl-NL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tasks</a:t>
            </a:r>
            <a:br>
              <a:rPr lang="nl-N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nl-N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2000" dirty="0">
              <a:latin typeface="Comic Sans MS" panose="030F0702030302020204" pitchFamily="66" charset="0"/>
            </a:endParaRPr>
          </a:p>
          <a:p>
            <a:endParaRPr lang="nl-NL" sz="2000" dirty="0">
              <a:latin typeface="Comic Sans MS" panose="030F0702030302020204" pitchFamily="66" charset="0"/>
            </a:endParaRPr>
          </a:p>
          <a:p>
            <a:pPr marL="344488" indent="-342900">
              <a:buFont typeface="Arial" panose="020B0604020202020204" pitchFamily="34" charset="0"/>
              <a:buChar char="•"/>
            </a:pP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Charlemagne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College Eijkhagen: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coordination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project,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creating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evalution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analysing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88" indent="-3429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I.E.S. Santa Maria la Real: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coordination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orienteering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collecting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different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88" indent="-3429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Joyce Frankland Academy: making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sure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programs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the short term exchanges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fulfill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correcting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English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produced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88" indent="-3429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Carolus-Magnus-Gymnasium: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coordinator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website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eTwinning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B11C-D59A-448A-A289-F768E8C70F27}" type="datetime1">
              <a:rPr lang="nl-NL" smtClean="0"/>
              <a:t>4-5-2021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Erasmus+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1DE49F3-736B-461B-820D-73C41A3D5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6180" y="236136"/>
            <a:ext cx="1653520" cy="50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65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0814" y="5361242"/>
            <a:ext cx="719390" cy="71939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N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Joint </a:t>
            </a:r>
            <a:r>
              <a:rPr lang="nl-NL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activities</a:t>
            </a:r>
            <a:r>
              <a:rPr lang="nl-N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2018-2019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2542" y="917222"/>
            <a:ext cx="10239256" cy="5219741"/>
          </a:xfrm>
        </p:spPr>
        <p:txBody>
          <a:bodyPr>
            <a:normAutofit/>
          </a:bodyPr>
          <a:lstStyle/>
          <a:p>
            <a:endParaRPr lang="nl-NL" b="1" dirty="0">
              <a:latin typeface="Comic Sans MS" panose="030F0702030302020204" pitchFamily="66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88" indent="-342900">
              <a:buFont typeface="Courier New" panose="02070309020205020404" pitchFamily="49" charset="0"/>
              <a:buChar char="o"/>
            </a:pP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2018: </a:t>
            </a:r>
          </a:p>
          <a:p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practising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new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, preparing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assignments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making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(“</a:t>
            </a:r>
            <a:r>
              <a:rPr lang="nl-NL" i="1" dirty="0" err="1">
                <a:latin typeface="Arial" panose="020B0604020202020204" pitchFamily="34" charset="0"/>
                <a:cs typeface="Arial" panose="020B0604020202020204" pitchFamily="34" charset="0"/>
              </a:rPr>
              <a:t>introducing</a:t>
            </a: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 new </a:t>
            </a:r>
            <a:r>
              <a:rPr lang="nl-NL" i="1" dirty="0" err="1"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l-NL" i="1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i="1" dirty="0" err="1">
                <a:latin typeface="Arial" panose="020B0604020202020204" pitchFamily="34" charset="0"/>
                <a:cs typeface="Arial" panose="020B0604020202020204" pitchFamily="34" charset="0"/>
              </a:rPr>
              <a:t>lives</a:t>
            </a: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”)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88" indent="-342900">
              <a:buFont typeface="Courier New" panose="02070309020205020404" pitchFamily="49" charset="0"/>
              <a:buChar char="o"/>
            </a:pP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January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2019: 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short term exchanges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    (“</a:t>
            </a:r>
            <a:r>
              <a:rPr lang="nl-NL" i="1" dirty="0" err="1">
                <a:latin typeface="Arial" panose="020B0604020202020204" pitchFamily="34" charset="0"/>
                <a:cs typeface="Arial" panose="020B0604020202020204" pitchFamily="34" charset="0"/>
              </a:rPr>
              <a:t>let’s</a:t>
            </a: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 meet </a:t>
            </a:r>
            <a:r>
              <a:rPr lang="nl-NL" i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i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nl-NL" i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 2”)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Charlemagne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College Eijkhagen ↔ I.E.S. Santa Maria la Real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    - Carolus-Magnus-Gymnasium ↔ Joyce Frankland Academy Newport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D502-143E-4B5F-9F60-0D0953A6A5DE}" type="datetime1">
              <a:rPr lang="nl-NL" smtClean="0"/>
              <a:t>4-5-2021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Erasmus+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E58F604-F6E8-483A-8822-A3274BFC1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5846" y="203254"/>
            <a:ext cx="1733046" cy="52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80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0814" y="5325617"/>
            <a:ext cx="719390" cy="71939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N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Joint </a:t>
            </a:r>
            <a:r>
              <a:rPr lang="nl-NL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activities</a:t>
            </a:r>
            <a:r>
              <a:rPr lang="nl-N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2019-2020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2542" y="1073790"/>
            <a:ext cx="11371770" cy="5478011"/>
          </a:xfrm>
        </p:spPr>
        <p:txBody>
          <a:bodyPr>
            <a:normAutofit fontScale="25000" lnSpcReduction="20000"/>
          </a:bodyPr>
          <a:lstStyle/>
          <a:p>
            <a:endParaRPr lang="nl-NL" b="1" u="sng" dirty="0">
              <a:latin typeface="Comic Sans MS" panose="030F0702030302020204" pitchFamily="66" charset="0"/>
            </a:endParaRPr>
          </a:p>
          <a:p>
            <a:endParaRPr lang="nl-NL" sz="8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88" indent="-342900">
              <a:buFont typeface="Courier New" panose="02070309020205020404" pitchFamily="49" charset="0"/>
              <a:buChar char="o"/>
            </a:pPr>
            <a:r>
              <a:rPr lang="nl-NL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nl-NL" sz="8000" b="1" dirty="0">
                <a:latin typeface="Arial" panose="020B0604020202020204" pitchFamily="34" charset="0"/>
                <a:cs typeface="Arial" panose="020B0604020202020204" pitchFamily="34" charset="0"/>
              </a:rPr>
              <a:t> 2019:</a:t>
            </a: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Evaluation in Germany </a:t>
            </a:r>
            <a:r>
              <a:rPr lang="nl-NL" sz="80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8000" dirty="0" err="1"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sz="80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8000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8000" dirty="0" err="1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, etc.</a:t>
            </a:r>
          </a:p>
          <a:p>
            <a:endParaRPr lang="nl-NL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88" indent="-342900">
              <a:buFont typeface="Courier New" panose="02070309020205020404" pitchFamily="49" charset="0"/>
              <a:buChar char="o"/>
            </a:pPr>
            <a:r>
              <a:rPr lang="nl-NL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January</a:t>
            </a:r>
            <a:r>
              <a:rPr lang="nl-NL" sz="80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nl-NL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nl-NL" sz="8000" b="1" dirty="0">
                <a:latin typeface="Arial" panose="020B0604020202020204" pitchFamily="34" charset="0"/>
                <a:cs typeface="Arial" panose="020B0604020202020204" pitchFamily="34" charset="0"/>
              </a:rPr>
              <a:t> 2020:</a:t>
            </a:r>
          </a:p>
          <a:p>
            <a:r>
              <a:rPr lang="nl-NL" sz="8000" dirty="0" err="1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 short term exchanges </a:t>
            </a:r>
            <a:r>
              <a:rPr lang="nl-NL" sz="8000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8000" i="1" dirty="0">
                <a:latin typeface="Arial" panose="020B0604020202020204" pitchFamily="34" charset="0"/>
                <a:cs typeface="Arial" panose="020B0604020202020204" pitchFamily="34" charset="0"/>
              </a:rPr>
              <a:t>(“</a:t>
            </a:r>
            <a:r>
              <a:rPr lang="nl-NL" sz="8000" i="1" dirty="0" err="1">
                <a:latin typeface="Arial" panose="020B0604020202020204" pitchFamily="34" charset="0"/>
                <a:cs typeface="Arial" panose="020B0604020202020204" pitchFamily="34" charset="0"/>
              </a:rPr>
              <a:t>let’s</a:t>
            </a:r>
            <a:r>
              <a:rPr lang="nl-NL" sz="8000" i="1" dirty="0">
                <a:latin typeface="Arial" panose="020B0604020202020204" pitchFamily="34" charset="0"/>
                <a:cs typeface="Arial" panose="020B0604020202020204" pitchFamily="34" charset="0"/>
              </a:rPr>
              <a:t> go on 1 </a:t>
            </a:r>
            <a:r>
              <a:rPr lang="nl-NL" sz="8000" i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8000" i="1" dirty="0">
                <a:latin typeface="Arial" panose="020B0604020202020204" pitchFamily="34" charset="0"/>
                <a:cs typeface="Arial" panose="020B0604020202020204" pitchFamily="34" charset="0"/>
              </a:rPr>
              <a:t> 2”):</a:t>
            </a:r>
          </a:p>
          <a:p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nl-NL" sz="8000" dirty="0" err="1">
                <a:latin typeface="Arial" panose="020B0604020202020204" pitchFamily="34" charset="0"/>
                <a:cs typeface="Arial" panose="020B0604020202020204" pitchFamily="34" charset="0"/>
              </a:rPr>
              <a:t>Charlemagne</a:t>
            </a: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 College Eijkhagen ↔ Joyce Frankland Academy Newport</a:t>
            </a:r>
          </a:p>
          <a:p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   - I.E.S. Santa Maria la Real ↔ Carolus-Magnus-Gymnasium</a:t>
            </a:r>
          </a:p>
          <a:p>
            <a:endParaRPr lang="nl-NL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88" indent="-342900">
              <a:buFont typeface="Courier New" panose="02070309020205020404" pitchFamily="49" charset="0"/>
              <a:buChar char="o"/>
            </a:pPr>
            <a:r>
              <a:rPr lang="nl-NL" sz="8000" b="1" dirty="0">
                <a:latin typeface="Arial" panose="020B0604020202020204" pitchFamily="34" charset="0"/>
                <a:cs typeface="Arial" panose="020B0604020202020204" pitchFamily="34" charset="0"/>
              </a:rPr>
              <a:t>April 2020:</a:t>
            </a:r>
          </a:p>
          <a:p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Evaluation </a:t>
            </a:r>
            <a:r>
              <a:rPr lang="nl-NL" sz="8000" dirty="0" err="1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80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nl-NL" sz="8000" dirty="0" err="1">
                <a:latin typeface="Arial" panose="020B0604020202020204" pitchFamily="34" charset="0"/>
                <a:cs typeface="Arial" panose="020B0604020202020204" pitchFamily="34" charset="0"/>
              </a:rPr>
              <a:t>embassadors</a:t>
            </a: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8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800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 school </a:t>
            </a:r>
            <a:r>
              <a:rPr lang="nl-NL" sz="8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8000" dirty="0" err="1">
                <a:latin typeface="Arial" panose="020B0604020202020204" pitchFamily="34" charset="0"/>
                <a:cs typeface="Arial" panose="020B0604020202020204" pitchFamily="34" charset="0"/>
              </a:rPr>
              <a:t>realise</a:t>
            </a: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8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8000" dirty="0" err="1"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8000" dirty="0" err="1"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8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8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8000" dirty="0" err="1"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8000" i="1" dirty="0">
                <a:latin typeface="Arial" panose="020B0604020202020204" pitchFamily="34" charset="0"/>
                <a:cs typeface="Arial" panose="020B0604020202020204" pitchFamily="34" charset="0"/>
              </a:rPr>
              <a:t>(“</a:t>
            </a:r>
            <a:r>
              <a:rPr lang="nl-NL" sz="8000" i="1" dirty="0" err="1">
                <a:latin typeface="Arial" panose="020B0604020202020204" pitchFamily="34" charset="0"/>
                <a:cs typeface="Arial" panose="020B0604020202020204" pitchFamily="34" charset="0"/>
              </a:rPr>
              <a:t>let’s</a:t>
            </a:r>
            <a:r>
              <a:rPr lang="nl-NL" sz="8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8000" i="1" dirty="0" err="1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nl-NL" sz="8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8000" i="1" dirty="0" err="1"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lang="nl-NL" sz="8000" i="1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Eijkhagen ↔ CMG, Santa Maria la Real ↔ JFAN</a:t>
            </a:r>
          </a:p>
          <a:p>
            <a:endParaRPr lang="nl-NL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3088" indent="-571500">
              <a:buFont typeface="Courier New" panose="02070309020205020404" pitchFamily="49" charset="0"/>
              <a:buChar char="o"/>
            </a:pPr>
            <a:r>
              <a:rPr lang="nl-NL" sz="8000" b="1" dirty="0">
                <a:latin typeface="Arial" panose="020B0604020202020204" pitchFamily="34" charset="0"/>
                <a:cs typeface="Arial" panose="020B0604020202020204" pitchFamily="34" charset="0"/>
              </a:rPr>
              <a:t>May 2020:</a:t>
            </a:r>
          </a:p>
          <a:p>
            <a:r>
              <a:rPr lang="nl-NL" sz="8000" dirty="0" err="1"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8000" dirty="0" err="1">
                <a:latin typeface="Arial" panose="020B0604020202020204" pitchFamily="34" charset="0"/>
                <a:cs typeface="Arial" panose="020B0604020202020204" pitchFamily="34" charset="0"/>
              </a:rPr>
              <a:t>tournament</a:t>
            </a: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l-NL" sz="8000" dirty="0" err="1">
                <a:latin typeface="Arial" panose="020B0604020202020204" pitchFamily="34" charset="0"/>
                <a:cs typeface="Arial" panose="020B0604020202020204" pitchFamily="34" charset="0"/>
              </a:rPr>
              <a:t>Aguilar</a:t>
            </a: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nl-NL" sz="8000" dirty="0" err="1">
                <a:latin typeface="Arial" panose="020B0604020202020204" pitchFamily="34" charset="0"/>
                <a:cs typeface="Arial" panose="020B0604020202020204" pitchFamily="34" charset="0"/>
              </a:rPr>
              <a:t>Campoo</a:t>
            </a: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80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nl-NL" sz="8000" dirty="0" err="1">
                <a:latin typeface="Arial" panose="020B0604020202020204" pitchFamily="34" charset="0"/>
                <a:cs typeface="Arial" panose="020B0604020202020204" pitchFamily="34" charset="0"/>
              </a:rPr>
              <a:t>least</a:t>
            </a: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nl-NL" sz="8000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8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800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 school </a:t>
            </a:r>
            <a:r>
              <a:rPr lang="nl-NL" sz="8000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  take part</a:t>
            </a:r>
          </a:p>
          <a:p>
            <a:r>
              <a:rPr lang="nl-NL" sz="8000" i="1" dirty="0">
                <a:latin typeface="Arial" panose="020B0604020202020204" pitchFamily="34" charset="0"/>
                <a:cs typeface="Arial" panose="020B0604020202020204" pitchFamily="34" charset="0"/>
              </a:rPr>
              <a:t>(“</a:t>
            </a:r>
            <a:r>
              <a:rPr lang="nl-NL" sz="8000" i="1" dirty="0" err="1">
                <a:latin typeface="Arial" panose="020B0604020202020204" pitchFamily="34" charset="0"/>
                <a:cs typeface="Arial" panose="020B0604020202020204" pitchFamily="34" charset="0"/>
              </a:rPr>
              <a:t>let’s</a:t>
            </a:r>
            <a:r>
              <a:rPr lang="nl-NL" sz="8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8000" i="1" dirty="0" err="1">
                <a:latin typeface="Arial" panose="020B0604020202020204" pitchFamily="34" charset="0"/>
                <a:cs typeface="Arial" panose="020B0604020202020204" pitchFamily="34" charset="0"/>
              </a:rPr>
              <a:t>try</a:t>
            </a:r>
            <a:r>
              <a:rPr lang="nl-NL" sz="8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8000" i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8000" i="1" dirty="0">
                <a:latin typeface="Arial" panose="020B0604020202020204" pitchFamily="34" charset="0"/>
                <a:cs typeface="Arial" panose="020B0604020202020204" pitchFamily="34" charset="0"/>
              </a:rPr>
              <a:t> test </a:t>
            </a:r>
            <a:r>
              <a:rPr lang="nl-NL" sz="8000" i="1" dirty="0" err="1"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lang="nl-NL" sz="8000" i="1" dirty="0">
                <a:latin typeface="Arial" panose="020B0604020202020204" pitchFamily="34" charset="0"/>
                <a:cs typeface="Arial" panose="020B0604020202020204" pitchFamily="34" charset="0"/>
              </a:rPr>
              <a:t>”)</a:t>
            </a:r>
          </a:p>
          <a:p>
            <a:pPr marL="344488" indent="-342900">
              <a:buFont typeface="Courier New" panose="02070309020205020404" pitchFamily="49" charset="0"/>
              <a:buChar char="o"/>
            </a:pPr>
            <a:endParaRPr lang="nl-NL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88" indent="-342900">
              <a:buFont typeface="Courier New" panose="02070309020205020404" pitchFamily="49" charset="0"/>
              <a:buChar char="o"/>
            </a:pPr>
            <a:endParaRPr lang="nl-NL" sz="7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88" indent="-342900">
              <a:buFont typeface="Courier New" panose="02070309020205020404" pitchFamily="49" charset="0"/>
              <a:buChar char="o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88" indent="-342900">
              <a:buFont typeface="Courier New" panose="02070309020205020404" pitchFamily="49" charset="0"/>
              <a:buChar char="o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88" indent="-342900">
              <a:buFont typeface="Courier New" panose="02070309020205020404" pitchFamily="49" charset="0"/>
              <a:buChar char="o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7174-94C4-45A0-B99E-93CDAAC0409A}" type="datetime1">
              <a:rPr lang="nl-NL" smtClean="0"/>
              <a:t>4-5-2021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Erasmus+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605293C-EE02-4586-AF14-72EA68258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4569" y="157014"/>
            <a:ext cx="1852152" cy="56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20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NL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Main</a:t>
            </a:r>
            <a:r>
              <a:rPr lang="nl-N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nl-NL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objectives</a:t>
            </a:r>
            <a:endParaRPr lang="nl-N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063" y="5325616"/>
            <a:ext cx="719390" cy="719390"/>
          </a:xfrm>
          <a:prstGeom prst="rect">
            <a:avLst/>
          </a:prstGeom>
        </p:spPr>
      </p:pic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23152" y="917222"/>
            <a:ext cx="9129869" cy="5848864"/>
          </a:xfrm>
        </p:spPr>
        <p:txBody>
          <a:bodyPr vert="horz" lIns="0" tIns="0" rIns="0" bIns="0" rtlCol="0" anchor="t">
            <a:normAutofit/>
          </a:bodyPr>
          <a:lstStyle/>
          <a:p>
            <a:pPr marL="1270"/>
            <a:endParaRPr lang="nl-NL" b="1" u="sng" dirty="0">
              <a:latin typeface="Comic Sans MS" panose="030F0702030302020204" pitchFamily="66" charset="0"/>
            </a:endParaRPr>
          </a:p>
          <a:p>
            <a:pPr marL="1270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We want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4170" indent="-342900">
              <a:buFont typeface="Arial" panose="020B0604020202020204" pitchFamily="34" charset="0"/>
              <a:buChar char="•"/>
            </a:pP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promote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inclusion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(32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school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involved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4170" indent="-342900">
              <a:buFont typeface="Arial" panose="020B0604020202020204" pitchFamily="34" charset="0"/>
              <a:buChar char="•"/>
            </a:pP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stimulate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interaction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English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doing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170" indent="-342900">
              <a:buFont typeface="Arial" panose="020B0604020202020204" pitchFamily="34" charset="0"/>
              <a:buChar char="•"/>
            </a:pP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enhance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thinking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creating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analizing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different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170" indent="-342900">
              <a:buFont typeface="Arial" panose="020B0604020202020204" pitchFamily="34" charset="0"/>
              <a:buChar char="•"/>
            </a:pP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European cross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curricular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curriculum of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participating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school (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orienteering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as well)</a:t>
            </a:r>
          </a:p>
          <a:p>
            <a:pPr marL="344170" indent="-342900">
              <a:buFont typeface="Arial" panose="020B0604020202020204" pitchFamily="34" charset="0"/>
              <a:buChar char="•"/>
            </a:pP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broaden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horizons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competences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live as European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citizens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  --&gt;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improving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cultural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awareness</a:t>
            </a:r>
          </a:p>
          <a:p>
            <a:pPr marL="344170" indent="-342900">
              <a:buFont typeface="Arial" panose="020B0604020202020204" pitchFamily="34" charset="0"/>
              <a:buChar char="•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091F-2618-45E8-B62E-9CFDD2841258}" type="datetime1">
              <a:rPr lang="nl-NL" smtClean="0"/>
              <a:t>4-5-2021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Erasmus+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86912DA-385E-44A2-9E6C-BAAF4F0B3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4877" y="220622"/>
            <a:ext cx="1483145" cy="44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35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nl-N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064" y="5325617"/>
            <a:ext cx="719390" cy="719390"/>
          </a:xfrm>
          <a:prstGeom prst="rect">
            <a:avLst/>
          </a:prstGeom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582542" y="917222"/>
            <a:ext cx="10034522" cy="5219741"/>
          </a:xfrm>
        </p:spPr>
        <p:txBody>
          <a:bodyPr/>
          <a:lstStyle/>
          <a:p>
            <a:endParaRPr lang="nl-NL" b="1" u="sng" dirty="0">
              <a:latin typeface="Comic Sans MS" panose="030F0702030302020204" pitchFamily="66" charset="0"/>
            </a:endParaRPr>
          </a:p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707C-17FB-4A1B-BFC8-371B4B468252}" type="datetime1">
              <a:rPr lang="nl-NL" smtClean="0"/>
              <a:t>4-5-2021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Erasmus+</a:t>
            </a:r>
            <a:endParaRPr lang="nl-NL" dirty="0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1C88B931-0993-4985-B32C-A7DD4EFF7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42900"/>
            <a:ext cx="5499100" cy="626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992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nl-N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063" y="5325616"/>
            <a:ext cx="719390" cy="719390"/>
          </a:xfrm>
          <a:prstGeom prst="rect">
            <a:avLst/>
          </a:prstGeom>
        </p:spPr>
      </p:pic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2000" dirty="0">
              <a:latin typeface="Comic Sans MS" panose="030F0702030302020204" pitchFamily="66" charset="0"/>
            </a:endParaRPr>
          </a:p>
          <a:p>
            <a:endParaRPr lang="nl-NL" b="1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88397-CDE8-42F7-9959-C4B62B4DAB68}" type="datetime1">
              <a:rPr lang="nl-NL" smtClean="0"/>
              <a:t>4-5-2021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Erasmus+</a:t>
            </a:r>
          </a:p>
        </p:txBody>
      </p:sp>
    </p:spTree>
    <p:extLst>
      <p:ext uri="{BB962C8B-B14F-4D97-AF65-F5344CB8AC3E}">
        <p14:creationId xmlns:p14="http://schemas.microsoft.com/office/powerpoint/2010/main" val="2804978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Charlemagne College">
      <a:dk1>
        <a:sysClr val="windowText" lastClr="000000"/>
      </a:dk1>
      <a:lt1>
        <a:sysClr val="window" lastClr="FFFFFF"/>
      </a:lt1>
      <a:dk2>
        <a:srgbClr val="1E2B60"/>
      </a:dk2>
      <a:lt2>
        <a:srgbClr val="E4F0FB"/>
      </a:lt2>
      <a:accent1>
        <a:srgbClr val="7D619E"/>
      </a:accent1>
      <a:accent2>
        <a:srgbClr val="2F9FDE"/>
      </a:accent2>
      <a:accent3>
        <a:srgbClr val="6E8C89"/>
      </a:accent3>
      <a:accent4>
        <a:srgbClr val="E76025"/>
      </a:accent4>
      <a:accent5>
        <a:srgbClr val="95112B"/>
      </a:accent5>
      <a:accent6>
        <a:srgbClr val="1E2B6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thema">
  <a:themeElements>
    <a:clrScheme name="Charlemagne College">
      <a:dk1>
        <a:sysClr val="windowText" lastClr="000000"/>
      </a:dk1>
      <a:lt1>
        <a:sysClr val="window" lastClr="FFFFFF"/>
      </a:lt1>
      <a:dk2>
        <a:srgbClr val="1E2B60"/>
      </a:dk2>
      <a:lt2>
        <a:srgbClr val="E4F0FB"/>
      </a:lt2>
      <a:accent1>
        <a:srgbClr val="7D619E"/>
      </a:accent1>
      <a:accent2>
        <a:srgbClr val="2F9FDE"/>
      </a:accent2>
      <a:accent3>
        <a:srgbClr val="6E8C89"/>
      </a:accent3>
      <a:accent4>
        <a:srgbClr val="E76025"/>
      </a:accent4>
      <a:accent5>
        <a:srgbClr val="95112B"/>
      </a:accent5>
      <a:accent6>
        <a:srgbClr val="1E2B6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560</Words>
  <Application>Microsoft Office PowerPoint</Application>
  <PresentationFormat>Breitbild</PresentationFormat>
  <Paragraphs>103</Paragraphs>
  <Slides>10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Comic Sans MS</vt:lpstr>
      <vt:lpstr>Courier New</vt:lpstr>
      <vt:lpstr>Wingdings</vt:lpstr>
      <vt:lpstr>Office-thema</vt:lpstr>
      <vt:lpstr>1_Office-thema</vt:lpstr>
      <vt:lpstr>Sports with no borders</vt:lpstr>
      <vt:lpstr>Main goals of the project</vt:lpstr>
      <vt:lpstr> Sports to bring in</vt:lpstr>
      <vt:lpstr>Distribution of main tasks  </vt:lpstr>
      <vt:lpstr>Joint activities 2018-2019</vt:lpstr>
      <vt:lpstr>Joint activities 2019-2020</vt:lpstr>
      <vt:lpstr>Main objectives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CHARLEMAGNECOLLEGE EIJKHAGEN</dc:title>
  <dc:creator>margret1</dc:creator>
  <cp:lastModifiedBy>Nina Stephanides</cp:lastModifiedBy>
  <cp:revision>182</cp:revision>
  <dcterms:created xsi:type="dcterms:W3CDTF">2014-01-19T09:13:06Z</dcterms:created>
  <dcterms:modified xsi:type="dcterms:W3CDTF">2021-05-04T15:50:40Z</dcterms:modified>
</cp:coreProperties>
</file>