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embeddedFontLst>
    <p:embeddedFont>
      <p:font typeface="Playfair Display" panose="020B0604020202020204" charset="0"/>
      <p:regular r:id="rId8"/>
      <p:bold r:id="rId9"/>
      <p:italic r:id="rId10"/>
      <p:boldItalic r:id="rId11"/>
    </p:embeddedFont>
    <p:embeddedFont>
      <p:font typeface="Nunito" panose="020B0604020202020204" charset="0"/>
      <p:regular r:id="rId12"/>
      <p:bold r:id="rId13"/>
      <p:italic r:id="rId14"/>
      <p:boldItalic r:id="rId15"/>
    </p:embeddedFont>
    <p:embeddedFont>
      <p:font typeface="Lato"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2" y="2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778947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1381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23f6755a77_1_16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23f6755a77_1_1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0337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23f6755a77_1_1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23f6755a77_1_1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982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21b1b804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21b1b804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7432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23f6755a77_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23f6755a77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9540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733219" y="2235351"/>
            <a:ext cx="385200" cy="0"/>
          </a:xfrm>
          <a:prstGeom prst="straightConnector1">
            <a:avLst/>
          </a:prstGeom>
          <a:noFill/>
          <a:ln w="28575" cap="flat" cmpd="sng">
            <a:solidFill>
              <a:schemeClr val="dk1"/>
            </a:solidFill>
            <a:prstDash val="solid"/>
            <a:round/>
            <a:headEnd type="none" w="sm" len="sm"/>
            <a:tailEnd type="none" w="sm" len="sm"/>
          </a:ln>
        </p:spPr>
      </p:cxnSp>
      <p:sp>
        <p:nvSpPr>
          <p:cNvPr id="13" name="Google Shape;13;p2"/>
          <p:cNvSpPr txBox="1">
            <a:spLocks noGrp="1"/>
          </p:cNvSpPr>
          <p:nvPr>
            <p:ph type="ctrTitle"/>
          </p:nvPr>
        </p:nvSpPr>
        <p:spPr>
          <a:xfrm>
            <a:off x="630600" y="136800"/>
            <a:ext cx="7893000" cy="1853700"/>
          </a:xfrm>
          <a:prstGeom prst="rect">
            <a:avLst/>
          </a:prstGeom>
        </p:spPr>
        <p:txBody>
          <a:bodyPr spcFirstLastPara="1" wrap="square" lIns="91425" tIns="91425" rIns="91425" bIns="91425" anchor="b" anchorCtr="0">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4" name="Google Shape;14;p2"/>
          <p:cNvSpPr txBox="1">
            <a:spLocks noGrp="1"/>
          </p:cNvSpPr>
          <p:nvPr>
            <p:ph type="subTitle" idx="1"/>
          </p:nvPr>
        </p:nvSpPr>
        <p:spPr>
          <a:xfrm>
            <a:off x="630600" y="3228375"/>
            <a:ext cx="7893000" cy="1274100"/>
          </a:xfrm>
          <a:prstGeom prst="rect">
            <a:avLst/>
          </a:prstGeom>
        </p:spPr>
        <p:txBody>
          <a:bodyPr spcFirstLastPara="1" wrap="square" lIns="91425" tIns="91425" rIns="91425" bIns="91425" anchor="b" anchorCtr="0">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1"/>
          <p:cNvSpPr txBox="1">
            <a:spLocks noGrp="1"/>
          </p:cNvSpPr>
          <p:nvPr>
            <p:ph type="title" hasCustomPrompt="1"/>
          </p:nvPr>
        </p:nvSpPr>
        <p:spPr>
          <a:xfrm>
            <a:off x="586725" y="1353788"/>
            <a:ext cx="79707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a:spLocks noGrp="1"/>
          </p:cNvSpPr>
          <p:nvPr>
            <p:ph type="body" idx="1"/>
          </p:nvPr>
        </p:nvSpPr>
        <p:spPr>
          <a:xfrm>
            <a:off x="586725" y="2968388"/>
            <a:ext cx="79707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1" name="Google Shape;6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title"/>
          </p:nvPr>
        </p:nvSpPr>
        <p:spPr>
          <a:xfrm>
            <a:off x="509550" y="1921350"/>
            <a:ext cx="8124900" cy="130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 name="Google Shape;23;p4"/>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4" name="Google Shape;24;p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4"/>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9" name="Google Shape;29;p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5"/>
          <p:cNvSpPr txBox="1">
            <a:spLocks noGrp="1"/>
          </p:cNvSpPr>
          <p:nvPr>
            <p:ph type="body" idx="1"/>
          </p:nvPr>
        </p:nvSpPr>
        <p:spPr>
          <a:xfrm>
            <a:off x="311700" y="1417950"/>
            <a:ext cx="3999900" cy="3150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5"/>
          <p:cNvSpPr txBox="1">
            <a:spLocks noGrp="1"/>
          </p:cNvSpPr>
          <p:nvPr>
            <p:ph type="body" idx="2"/>
          </p:nvPr>
        </p:nvSpPr>
        <p:spPr>
          <a:xfrm>
            <a:off x="4832400" y="1417950"/>
            <a:ext cx="3999900" cy="3150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w="28575" cap="flat" cmpd="sng">
            <a:solidFill>
              <a:schemeClr val="dk1"/>
            </a:solidFill>
            <a:prstDash val="solid"/>
            <a:round/>
            <a:headEnd type="none" w="sm" len="sm"/>
            <a:tailEnd type="none" w="sm" len="sm"/>
          </a:ln>
        </p:spPr>
      </p:cxnSp>
      <p:sp>
        <p:nvSpPr>
          <p:cNvPr id="38" name="Google Shape;38;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9" name="Google Shape;39;p7"/>
          <p:cNvSpPr txBox="1">
            <a:spLocks noGrp="1"/>
          </p:cNvSpPr>
          <p:nvPr>
            <p:ph type="body" idx="1"/>
          </p:nvPr>
        </p:nvSpPr>
        <p:spPr>
          <a:xfrm>
            <a:off x="311700" y="1640350"/>
            <a:ext cx="2808000" cy="2928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45" name="Google Shape;4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9" name="Google Shape;49;p9"/>
          <p:cNvSpPr txBox="1">
            <a:spLocks noGrp="1"/>
          </p:cNvSpPr>
          <p:nvPr>
            <p:ph type="title"/>
          </p:nvPr>
        </p:nvSpPr>
        <p:spPr>
          <a:xfrm>
            <a:off x="265500" y="1084625"/>
            <a:ext cx="4045200" cy="17070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p9"/>
          <p:cNvSpPr txBox="1">
            <a:spLocks noGrp="1"/>
          </p:cNvSpPr>
          <p:nvPr>
            <p:ph type="subTitle" idx="1"/>
          </p:nvPr>
        </p:nvSpPr>
        <p:spPr>
          <a:xfrm>
            <a:off x="265500" y="2845200"/>
            <a:ext cx="4045200" cy="1421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51" name="Google Shape;5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0"/>
              </a:spcBef>
              <a:spcAft>
                <a:spcPts val="0"/>
              </a:spcAft>
              <a:buClr>
                <a:schemeClr val="accent1"/>
              </a:buClr>
              <a:buSzPts val="1400"/>
              <a:buChar char="○"/>
              <a:defRPr>
                <a:solidFill>
                  <a:schemeClr val="accent1"/>
                </a:solidFill>
              </a:defRPr>
            </a:lvl2pPr>
            <a:lvl3pPr marL="1371600" lvl="2" indent="-317500">
              <a:spcBef>
                <a:spcPts val="0"/>
              </a:spcBef>
              <a:spcAft>
                <a:spcPts val="0"/>
              </a:spcAft>
              <a:buClr>
                <a:schemeClr val="accent1"/>
              </a:buClr>
              <a:buSzPts val="1400"/>
              <a:buChar char="■"/>
              <a:defRPr>
                <a:solidFill>
                  <a:schemeClr val="accent1"/>
                </a:solidFill>
              </a:defRPr>
            </a:lvl3pPr>
            <a:lvl4pPr marL="1828800" lvl="3" indent="-317500">
              <a:spcBef>
                <a:spcPts val="0"/>
              </a:spcBef>
              <a:spcAft>
                <a:spcPts val="0"/>
              </a:spcAft>
              <a:buClr>
                <a:schemeClr val="accent1"/>
              </a:buClr>
              <a:buSzPts val="1400"/>
              <a:buChar char="●"/>
              <a:defRPr>
                <a:solidFill>
                  <a:schemeClr val="accent1"/>
                </a:solidFill>
              </a:defRPr>
            </a:lvl4pPr>
            <a:lvl5pPr marL="2286000" lvl="4" indent="-317500">
              <a:spcBef>
                <a:spcPts val="0"/>
              </a:spcBef>
              <a:spcAft>
                <a:spcPts val="0"/>
              </a:spcAft>
              <a:buClr>
                <a:schemeClr val="accent1"/>
              </a:buClr>
              <a:buSzPts val="1400"/>
              <a:buChar char="○"/>
              <a:defRPr>
                <a:solidFill>
                  <a:schemeClr val="accent1"/>
                </a:solidFill>
              </a:defRPr>
            </a:lvl5pPr>
            <a:lvl6pPr marL="2743200" lvl="5" indent="-317500">
              <a:spcBef>
                <a:spcPts val="0"/>
              </a:spcBef>
              <a:spcAft>
                <a:spcPts val="0"/>
              </a:spcAft>
              <a:buClr>
                <a:schemeClr val="accent1"/>
              </a:buClr>
              <a:buSzPts val="1400"/>
              <a:buChar char="■"/>
              <a:defRPr>
                <a:solidFill>
                  <a:schemeClr val="accent1"/>
                </a:solidFill>
              </a:defRPr>
            </a:lvl6pPr>
            <a:lvl7pPr marL="3200400" lvl="6" indent="-317500">
              <a:spcBef>
                <a:spcPts val="0"/>
              </a:spcBef>
              <a:spcAft>
                <a:spcPts val="0"/>
              </a:spcAft>
              <a:buClr>
                <a:schemeClr val="accent1"/>
              </a:buClr>
              <a:buSzPts val="1400"/>
              <a:buChar char="●"/>
              <a:defRPr>
                <a:solidFill>
                  <a:schemeClr val="accent1"/>
                </a:solidFill>
              </a:defRPr>
            </a:lvl7pPr>
            <a:lvl8pPr marL="3657600" lvl="7" indent="-317500">
              <a:spcBef>
                <a:spcPts val="0"/>
              </a:spcBef>
              <a:spcAft>
                <a:spcPts val="0"/>
              </a:spcAft>
              <a:buClr>
                <a:schemeClr val="accent1"/>
              </a:buClr>
              <a:buSzPts val="1400"/>
              <a:buChar char="○"/>
              <a:defRPr>
                <a:solidFill>
                  <a:schemeClr val="accent1"/>
                </a:solidFill>
              </a:defRPr>
            </a:lvl8pPr>
            <a:lvl9pPr marL="4114800" lvl="8" indent="-317500">
              <a:spcBef>
                <a:spcPts val="0"/>
              </a:spcBef>
              <a:spcAft>
                <a:spcPts val="0"/>
              </a:spcAft>
              <a:buClr>
                <a:schemeClr val="accent1"/>
              </a:buClr>
              <a:buSzPts val="1400"/>
              <a:buChar char="■"/>
              <a:defRPr>
                <a:solidFill>
                  <a:schemeClr val="accent1"/>
                </a:solidFill>
              </a:defRPr>
            </a:lvl9pPr>
          </a:lstStyle>
          <a:p>
            <a:endParaRPr/>
          </a:p>
        </p:txBody>
      </p:sp>
      <p:sp>
        <p:nvSpPr>
          <p:cNvPr id="52" name="Google Shape;5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5" name="Google Shape;5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lue-go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3"/>
          <p:cNvSpPr txBox="1">
            <a:spLocks noGrp="1"/>
          </p:cNvSpPr>
          <p:nvPr>
            <p:ph type="ctrTitle"/>
          </p:nvPr>
        </p:nvSpPr>
        <p:spPr>
          <a:xfrm>
            <a:off x="440100" y="675325"/>
            <a:ext cx="8785800" cy="1328100"/>
          </a:xfrm>
          <a:prstGeom prst="rect">
            <a:avLst/>
          </a:prstGeom>
        </p:spPr>
        <p:txBody>
          <a:bodyPr spcFirstLastPara="1" wrap="square" lIns="91425" tIns="91425" rIns="91425" bIns="91425" anchor="b" anchorCtr="0">
            <a:normAutofit fontScale="90000"/>
          </a:bodyPr>
          <a:lstStyle/>
          <a:p>
            <a:pPr marL="0" lvl="0" indent="0" algn="l" rtl="0">
              <a:spcBef>
                <a:spcPts val="1000"/>
              </a:spcBef>
              <a:spcAft>
                <a:spcPts val="0"/>
              </a:spcAft>
              <a:buNone/>
            </a:pPr>
            <a:r>
              <a:rPr lang="en"/>
              <a:t>Med High’s Equality and Equity</a:t>
            </a:r>
            <a:endParaRPr/>
          </a:p>
        </p:txBody>
      </p:sp>
      <p:sp>
        <p:nvSpPr>
          <p:cNvPr id="69" name="Google Shape;69;p13"/>
          <p:cNvSpPr txBox="1">
            <a:spLocks noGrp="1"/>
          </p:cNvSpPr>
          <p:nvPr>
            <p:ph type="subTitle" idx="1"/>
          </p:nvPr>
        </p:nvSpPr>
        <p:spPr>
          <a:xfrm>
            <a:off x="2475967" y="3356300"/>
            <a:ext cx="6331500" cy="1241700"/>
          </a:xfrm>
          <a:prstGeom prst="rect">
            <a:avLst/>
          </a:prstGeom>
        </p:spPr>
        <p:txBody>
          <a:bodyPr spcFirstLastPara="1" wrap="square" lIns="91425" tIns="91425" rIns="91425" bIns="91425" anchor="b" anchorCtr="0">
            <a:normAutofit/>
          </a:bodyPr>
          <a:lstStyle/>
          <a:p>
            <a:pPr marL="0" lvl="0" indent="0" algn="l" rtl="0">
              <a:spcBef>
                <a:spcPts val="1000"/>
              </a:spcBef>
              <a:spcAft>
                <a:spcPts val="0"/>
              </a:spcAft>
              <a:buNone/>
            </a:pPr>
            <a:r>
              <a:rPr lang="en" sz="1900">
                <a:solidFill>
                  <a:schemeClr val="dk1"/>
                </a:solidFill>
                <a:latin typeface="Nunito"/>
                <a:ea typeface="Nunito"/>
                <a:cs typeface="Nunito"/>
                <a:sym typeface="Nunito"/>
              </a:rPr>
              <a:t>By: Marilia Teneketzidi and Yali Vaknin</a:t>
            </a:r>
            <a:endParaRPr sz="1900">
              <a:solidFill>
                <a:schemeClr val="dk1"/>
              </a:solidFill>
              <a:latin typeface="Nunito"/>
              <a:ea typeface="Nunito"/>
              <a:cs typeface="Nunito"/>
              <a:sym typeface="Nunito"/>
            </a:endParaRPr>
          </a:p>
        </p:txBody>
      </p:sp>
      <p:pic>
        <p:nvPicPr>
          <p:cNvPr id="70" name="Google Shape;70;p13"/>
          <p:cNvPicPr preferRelativeResize="0"/>
          <p:nvPr/>
        </p:nvPicPr>
        <p:blipFill rotWithShape="1">
          <a:blip r:embed="rId3">
            <a:alphaModFix/>
          </a:blip>
          <a:srcRect l="5890" t="8402" r="8109" b="5598"/>
          <a:stretch/>
        </p:blipFill>
        <p:spPr>
          <a:xfrm>
            <a:off x="3821900" y="2164525"/>
            <a:ext cx="1500200" cy="1500200"/>
          </a:xfrm>
          <a:prstGeom prst="rect">
            <a:avLst/>
          </a:prstGeom>
          <a:noFill/>
          <a:ln>
            <a:noFill/>
          </a:ln>
        </p:spPr>
      </p:pic>
      <p:sp>
        <p:nvSpPr>
          <p:cNvPr id="71" name="Google Shape;71;p13"/>
          <p:cNvSpPr/>
          <p:nvPr/>
        </p:nvSpPr>
        <p:spPr>
          <a:xfrm>
            <a:off x="0" y="4993475"/>
            <a:ext cx="9144000" cy="150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5900" y="3620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About Med High</a:t>
            </a:r>
            <a:endParaRPr/>
          </a:p>
        </p:txBody>
      </p:sp>
      <p:sp>
        <p:nvSpPr>
          <p:cNvPr id="77" name="Google Shape;77;p14"/>
          <p:cNvSpPr txBox="1">
            <a:spLocks noGrp="1"/>
          </p:cNvSpPr>
          <p:nvPr>
            <p:ph type="body" idx="1"/>
          </p:nvPr>
        </p:nvSpPr>
        <p:spPr>
          <a:xfrm>
            <a:off x="105900" y="1086350"/>
            <a:ext cx="8932200" cy="2095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700">
                <a:latin typeface="Nunito"/>
                <a:ea typeface="Nunito"/>
                <a:cs typeface="Nunito"/>
                <a:sym typeface="Nunito"/>
              </a:rPr>
              <a:t>In the lively and welcoming environment of our school, all students are equal among each other, and individuals from countries reaching all around the globe socialise, grow and learn together in an adequate surrounding. </a:t>
            </a:r>
            <a:endParaRPr sz="1700">
              <a:latin typeface="Nunito"/>
              <a:ea typeface="Nunito"/>
              <a:cs typeface="Nunito"/>
              <a:sym typeface="Nunito"/>
            </a:endParaRPr>
          </a:p>
          <a:p>
            <a:pPr marL="0" lvl="0" indent="0" algn="just" rtl="0">
              <a:spcBef>
                <a:spcPts val="1200"/>
              </a:spcBef>
              <a:spcAft>
                <a:spcPts val="1200"/>
              </a:spcAft>
              <a:buNone/>
            </a:pPr>
            <a:r>
              <a:rPr lang="en" sz="1700">
                <a:latin typeface="Nunito"/>
                <a:ea typeface="Nunito"/>
                <a:cs typeface="Nunito"/>
                <a:sym typeface="Nunito"/>
              </a:rPr>
              <a:t>The school provides education of the highest standards, ensuring the students’ future success and simultaneously ensuring all students are educated in ways they comprehend; academic support is provided when necessary, hence proving the equity distributed in our school.  </a:t>
            </a:r>
            <a:endParaRPr sz="1700">
              <a:latin typeface="Nunito"/>
              <a:ea typeface="Nunito"/>
              <a:cs typeface="Nunito"/>
              <a:sym typeface="Nunito"/>
            </a:endParaRPr>
          </a:p>
        </p:txBody>
      </p:sp>
      <p:pic>
        <p:nvPicPr>
          <p:cNvPr id="78" name="Google Shape;78;p14"/>
          <p:cNvPicPr preferRelativeResize="0"/>
          <p:nvPr/>
        </p:nvPicPr>
        <p:blipFill rotWithShape="1">
          <a:blip r:embed="rId3">
            <a:alphaModFix/>
          </a:blip>
          <a:srcRect l="28949" t="27565" r="1091" b="36458"/>
          <a:stretch/>
        </p:blipFill>
        <p:spPr>
          <a:xfrm>
            <a:off x="1551075" y="3260875"/>
            <a:ext cx="6041851" cy="1747675"/>
          </a:xfrm>
          <a:prstGeom prst="rect">
            <a:avLst/>
          </a:prstGeom>
          <a:noFill/>
          <a:ln>
            <a:noFill/>
          </a:ln>
        </p:spPr>
      </p:pic>
      <p:sp>
        <p:nvSpPr>
          <p:cNvPr id="79" name="Google Shape;79;p14"/>
          <p:cNvSpPr/>
          <p:nvPr/>
        </p:nvSpPr>
        <p:spPr>
          <a:xfrm>
            <a:off x="0" y="4993475"/>
            <a:ext cx="9144000" cy="150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animEffect transition="in" filter="fade">
                                      <p:cBhvr>
                                        <p:cTn id="7" dur="1000"/>
                                        <p:tgtEl>
                                          <p:spTgt spid="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
                                            <p:txEl>
                                              <p:pRg st="1" end="1"/>
                                            </p:txEl>
                                          </p:spTgt>
                                        </p:tgtEl>
                                        <p:attrNameLst>
                                          <p:attrName>style.visibility</p:attrName>
                                        </p:attrNameLst>
                                      </p:cBhvr>
                                      <p:to>
                                        <p:strVal val="visible"/>
                                      </p:to>
                                    </p:set>
                                    <p:animEffect transition="in" filter="fade">
                                      <p:cBhvr>
                                        <p:cTn id="12" dur="1000"/>
                                        <p:tgtEl>
                                          <p:spTgt spid="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Duke of Edinburgh</a:t>
            </a:r>
            <a:endParaRPr/>
          </a:p>
        </p:txBody>
      </p:sp>
      <p:sp>
        <p:nvSpPr>
          <p:cNvPr id="85" name="Google Shape;85;p15"/>
          <p:cNvSpPr txBox="1">
            <a:spLocks noGrp="1"/>
          </p:cNvSpPr>
          <p:nvPr>
            <p:ph type="body" idx="1"/>
          </p:nvPr>
        </p:nvSpPr>
        <p:spPr>
          <a:xfrm>
            <a:off x="85725" y="1340900"/>
            <a:ext cx="6236400" cy="335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a:latin typeface="Nunito"/>
                <a:ea typeface="Nunito"/>
                <a:cs typeface="Nunito"/>
                <a:sym typeface="Nunito"/>
              </a:rPr>
              <a:t>Med High takes part in the prominent Duke of Edinburgh, accompanying individuals from various ages to a challenge of cooperation - The Duke of Edinburgh empowers and supports young people as they learn new skills, overcome obstacles, and build confidence and resilience. </a:t>
            </a:r>
            <a:endParaRPr sz="1700">
              <a:latin typeface="Nunito"/>
              <a:ea typeface="Nunito"/>
              <a:cs typeface="Nunito"/>
              <a:sym typeface="Nunito"/>
            </a:endParaRPr>
          </a:p>
          <a:p>
            <a:pPr marL="0" lvl="0" indent="0" algn="l" rtl="0">
              <a:spcBef>
                <a:spcPts val="1200"/>
              </a:spcBef>
              <a:spcAft>
                <a:spcPts val="1200"/>
              </a:spcAft>
              <a:buNone/>
            </a:pPr>
            <a:r>
              <a:rPr lang="en" sz="1700">
                <a:latin typeface="Nunito"/>
                <a:ea typeface="Nunito"/>
                <a:cs typeface="Nunito"/>
                <a:sym typeface="Nunito"/>
              </a:rPr>
              <a:t>In the students’ </a:t>
            </a:r>
            <a:r>
              <a:rPr lang="en" sz="1700" i="1">
                <a:latin typeface="Nunito"/>
                <a:ea typeface="Nunito"/>
                <a:cs typeface="Nunito"/>
                <a:sym typeface="Nunito"/>
              </a:rPr>
              <a:t>journey,</a:t>
            </a:r>
            <a:r>
              <a:rPr lang="en" sz="1700">
                <a:latin typeface="Nunito"/>
                <a:ea typeface="Nunito"/>
                <a:cs typeface="Nunito"/>
                <a:sym typeface="Nunito"/>
              </a:rPr>
              <a:t> our school establishes a path of equality yet equity, instructed to help peers with academic or accustomed struggles and encounter the same challenges and tasks. </a:t>
            </a:r>
            <a:endParaRPr sz="1700">
              <a:latin typeface="Nunito"/>
              <a:ea typeface="Nunito"/>
              <a:cs typeface="Nunito"/>
              <a:sym typeface="Nunito"/>
            </a:endParaRPr>
          </a:p>
        </p:txBody>
      </p:sp>
      <p:sp>
        <p:nvSpPr>
          <p:cNvPr id="86" name="Google Shape;86;p15"/>
          <p:cNvSpPr/>
          <p:nvPr/>
        </p:nvSpPr>
        <p:spPr>
          <a:xfrm>
            <a:off x="0" y="4993475"/>
            <a:ext cx="9144000" cy="150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pic>
        <p:nvPicPr>
          <p:cNvPr id="87" name="Google Shape;87;p15"/>
          <p:cNvPicPr preferRelativeResize="0"/>
          <p:nvPr/>
        </p:nvPicPr>
        <p:blipFill>
          <a:blip r:embed="rId3">
            <a:alphaModFix/>
          </a:blip>
          <a:stretch>
            <a:fillRect/>
          </a:stretch>
        </p:blipFill>
        <p:spPr>
          <a:xfrm>
            <a:off x="6422225" y="1667636"/>
            <a:ext cx="2611050" cy="1958275"/>
          </a:xfrm>
          <a:prstGeom prst="rect">
            <a:avLst/>
          </a:prstGeom>
          <a:noFill/>
          <a:ln>
            <a:noFill/>
          </a:ln>
        </p:spPr>
      </p:pic>
      <p:sp>
        <p:nvSpPr>
          <p:cNvPr id="88" name="Google Shape;88;p15"/>
          <p:cNvSpPr/>
          <p:nvPr/>
        </p:nvSpPr>
        <p:spPr>
          <a:xfrm>
            <a:off x="6022175" y="985850"/>
            <a:ext cx="1092900" cy="150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animEffect transition="in" filter="fade">
                                      <p:cBhvr>
                                        <p:cTn id="7" dur="1000"/>
                                        <p:tgtEl>
                                          <p:spTgt spid="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5">
                                            <p:txEl>
                                              <p:pRg st="1" end="1"/>
                                            </p:txEl>
                                          </p:spTgt>
                                        </p:tgtEl>
                                        <p:attrNameLst>
                                          <p:attrName>style.visibility</p:attrName>
                                        </p:attrNameLst>
                                      </p:cBhvr>
                                      <p:to>
                                        <p:strVal val="visible"/>
                                      </p:to>
                                    </p:set>
                                    <p:animEffect transition="in" filter="fade">
                                      <p:cBhvr>
                                        <p:cTn id="12" dur="1000"/>
                                        <p:tgtEl>
                                          <p:spTgt spid="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311700" y="372725"/>
            <a:ext cx="42603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Duke of Edinburgh </a:t>
            </a:r>
            <a:endParaRPr/>
          </a:p>
        </p:txBody>
      </p:sp>
      <p:sp>
        <p:nvSpPr>
          <p:cNvPr id="94" name="Google Shape;94;p16"/>
          <p:cNvSpPr txBox="1">
            <a:spLocks noGrp="1"/>
          </p:cNvSpPr>
          <p:nvPr>
            <p:ph type="body" idx="1"/>
          </p:nvPr>
        </p:nvSpPr>
        <p:spPr>
          <a:xfrm>
            <a:off x="215250" y="1289225"/>
            <a:ext cx="8520600" cy="3575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a:latin typeface="Nunito"/>
                <a:ea typeface="Nunito"/>
                <a:cs typeface="Nunito"/>
                <a:sym typeface="Nunito"/>
              </a:rPr>
              <a:t>Duke of Edinburgh focuses on a variety of different skills and activities including volunteering in civil services, supporting people with disabilities or in need and also physical skills like team sports or individual sports. Thus, it also enhances equity as each individuals’ particular interests, skills, abilities along with difficulties are all taken into consideration to suit everyone equally. A Bronze DofE, for example, has four sections:</a:t>
            </a:r>
            <a:endParaRPr sz="1700">
              <a:latin typeface="Nunito"/>
              <a:ea typeface="Nunito"/>
              <a:cs typeface="Nunito"/>
              <a:sym typeface="Nunito"/>
            </a:endParaRPr>
          </a:p>
          <a:p>
            <a:pPr marL="457200" lvl="0" indent="-336550" algn="l" rtl="0">
              <a:spcBef>
                <a:spcPts val="1200"/>
              </a:spcBef>
              <a:spcAft>
                <a:spcPts val="0"/>
              </a:spcAft>
              <a:buSzPts val="1700"/>
              <a:buFont typeface="Nunito"/>
              <a:buChar char="●"/>
            </a:pPr>
            <a:r>
              <a:rPr lang="en" sz="1700">
                <a:latin typeface="Nunito"/>
                <a:ea typeface="Nunito"/>
                <a:cs typeface="Nunito"/>
                <a:sym typeface="Nunito"/>
              </a:rPr>
              <a:t>Volunteering</a:t>
            </a:r>
            <a:endParaRPr sz="1700">
              <a:latin typeface="Nunito"/>
              <a:ea typeface="Nunito"/>
              <a:cs typeface="Nunito"/>
              <a:sym typeface="Nunito"/>
            </a:endParaRPr>
          </a:p>
          <a:p>
            <a:pPr marL="457200" lvl="0" indent="-336550" algn="l" rtl="0">
              <a:spcBef>
                <a:spcPts val="0"/>
              </a:spcBef>
              <a:spcAft>
                <a:spcPts val="0"/>
              </a:spcAft>
              <a:buSzPts val="1700"/>
              <a:buFont typeface="Nunito"/>
              <a:buChar char="●"/>
            </a:pPr>
            <a:r>
              <a:rPr lang="en" sz="1700">
                <a:latin typeface="Nunito"/>
                <a:ea typeface="Nunito"/>
                <a:cs typeface="Nunito"/>
                <a:sym typeface="Nunito"/>
              </a:rPr>
              <a:t>Physical</a:t>
            </a:r>
            <a:endParaRPr sz="1700">
              <a:latin typeface="Nunito"/>
              <a:ea typeface="Nunito"/>
              <a:cs typeface="Nunito"/>
              <a:sym typeface="Nunito"/>
            </a:endParaRPr>
          </a:p>
          <a:p>
            <a:pPr marL="457200" lvl="0" indent="-336550" algn="l" rtl="0">
              <a:spcBef>
                <a:spcPts val="0"/>
              </a:spcBef>
              <a:spcAft>
                <a:spcPts val="0"/>
              </a:spcAft>
              <a:buSzPts val="1700"/>
              <a:buFont typeface="Nunito"/>
              <a:buChar char="●"/>
            </a:pPr>
            <a:r>
              <a:rPr lang="en" sz="1700">
                <a:latin typeface="Nunito"/>
                <a:ea typeface="Nunito"/>
                <a:cs typeface="Nunito"/>
                <a:sym typeface="Nunito"/>
              </a:rPr>
              <a:t>Skills</a:t>
            </a:r>
            <a:endParaRPr sz="1700">
              <a:latin typeface="Nunito"/>
              <a:ea typeface="Nunito"/>
              <a:cs typeface="Nunito"/>
              <a:sym typeface="Nunito"/>
            </a:endParaRPr>
          </a:p>
          <a:p>
            <a:pPr marL="457200" lvl="0" indent="-336550" algn="l" rtl="0">
              <a:spcBef>
                <a:spcPts val="0"/>
              </a:spcBef>
              <a:spcAft>
                <a:spcPts val="0"/>
              </a:spcAft>
              <a:buSzPts val="1700"/>
              <a:buFont typeface="Nunito"/>
              <a:buChar char="●"/>
            </a:pPr>
            <a:r>
              <a:rPr lang="en" sz="1700">
                <a:latin typeface="Nunito"/>
                <a:ea typeface="Nunito"/>
                <a:cs typeface="Nunito"/>
                <a:sym typeface="Nunito"/>
              </a:rPr>
              <a:t>Expedition </a:t>
            </a:r>
            <a:endParaRPr sz="1700">
              <a:latin typeface="Nunito"/>
              <a:ea typeface="Nunito"/>
              <a:cs typeface="Nunito"/>
              <a:sym typeface="Nunito"/>
            </a:endParaRPr>
          </a:p>
        </p:txBody>
      </p:sp>
      <p:sp>
        <p:nvSpPr>
          <p:cNvPr id="95" name="Google Shape;95;p16"/>
          <p:cNvSpPr/>
          <p:nvPr/>
        </p:nvSpPr>
        <p:spPr>
          <a:xfrm>
            <a:off x="0" y="4993475"/>
            <a:ext cx="9144000" cy="150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6" name="Google Shape;96;p16"/>
          <p:cNvSpPr txBox="1"/>
          <p:nvPr/>
        </p:nvSpPr>
        <p:spPr>
          <a:xfrm>
            <a:off x="2799450" y="3418300"/>
            <a:ext cx="59364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1"/>
                </a:solidFill>
                <a:latin typeface="Nunito"/>
                <a:ea typeface="Nunito"/>
                <a:cs typeface="Nunito"/>
                <a:sym typeface="Nunito"/>
              </a:rPr>
              <a:t>These four unique fields connect our students, as well as other students worldwide, enhancing the activity’s equality.  </a:t>
            </a:r>
            <a:endParaRPr sz="1700">
              <a:solidFill>
                <a:schemeClr val="dk1"/>
              </a:solidFill>
              <a:latin typeface="Nunito"/>
              <a:ea typeface="Nunito"/>
              <a:cs typeface="Nunito"/>
              <a:sym typeface="Nunito"/>
            </a:endParaRPr>
          </a:p>
        </p:txBody>
      </p:sp>
      <p:pic>
        <p:nvPicPr>
          <p:cNvPr id="97" name="Google Shape;97;p16"/>
          <p:cNvPicPr preferRelativeResize="0"/>
          <p:nvPr/>
        </p:nvPicPr>
        <p:blipFill rotWithShape="1">
          <a:blip r:embed="rId3">
            <a:alphaModFix/>
          </a:blip>
          <a:srcRect t="-20940" b="20939"/>
          <a:stretch/>
        </p:blipFill>
        <p:spPr>
          <a:xfrm>
            <a:off x="5867650" y="132249"/>
            <a:ext cx="2987026" cy="11259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10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586650" y="1096638"/>
            <a:ext cx="7970700" cy="153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7219">
                <a:solidFill>
                  <a:schemeClr val="dk1"/>
                </a:solidFill>
              </a:rPr>
              <a:t>Thank you for your attention!</a:t>
            </a:r>
            <a:endParaRPr sz="7219">
              <a:solidFill>
                <a:schemeClr val="dk1"/>
              </a:solidFill>
            </a:endParaRPr>
          </a:p>
        </p:txBody>
      </p:sp>
      <p:sp>
        <p:nvSpPr>
          <p:cNvPr id="103" name="Google Shape;103;p17"/>
          <p:cNvSpPr txBox="1">
            <a:spLocks noGrp="1"/>
          </p:cNvSpPr>
          <p:nvPr>
            <p:ph type="body" idx="1"/>
          </p:nvPr>
        </p:nvSpPr>
        <p:spPr>
          <a:xfrm>
            <a:off x="586650" y="2957688"/>
            <a:ext cx="7970700" cy="10716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6900">
                <a:latin typeface="Arial"/>
                <a:ea typeface="Arial"/>
                <a:cs typeface="Arial"/>
                <a:sym typeface="Arial"/>
              </a:rPr>
              <a:t>☺️☺️☺️</a:t>
            </a:r>
            <a:endParaRPr sz="7500"/>
          </a:p>
        </p:txBody>
      </p:sp>
    </p:spTree>
  </p:cSld>
  <p:clrMapOvr>
    <a:masterClrMapping/>
  </p:clrMapOvr>
</p:sld>
</file>

<file path=ppt/theme/theme1.xml><?xml version="1.0" encoding="utf-8"?>
<a:theme xmlns:a="http://schemas.openxmlformats.org/drawingml/2006/main"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290</Words>
  <Application>Microsoft Office PowerPoint</Application>
  <PresentationFormat>On-screen Show (16:9)</PresentationFormat>
  <Paragraphs>17</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Playfair Display</vt:lpstr>
      <vt:lpstr>Nunito</vt:lpstr>
      <vt:lpstr>Lato</vt:lpstr>
      <vt:lpstr>Arial</vt:lpstr>
      <vt:lpstr>Blue &amp; Gold</vt:lpstr>
      <vt:lpstr>Med High’s Equality and Equity</vt:lpstr>
      <vt:lpstr>About Med High</vt:lpstr>
      <vt:lpstr>The Duke of Edinburgh</vt:lpstr>
      <vt:lpstr>The Duke of Edinburgh </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 High’s Equality and Equity</dc:title>
  <dc:creator>Angela Ioannou</dc:creator>
  <cp:lastModifiedBy>Angela Ioannou</cp:lastModifiedBy>
  <cp:revision>2</cp:revision>
  <dcterms:modified xsi:type="dcterms:W3CDTF">2022-07-31T14:17:56Z</dcterms:modified>
</cp:coreProperties>
</file>