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</p:sldMasterIdLst>
  <p:notesMasterIdLst>
    <p:notesMasterId r:id="rId21"/>
  </p:notesMasterIdLst>
  <p:handoutMasterIdLst>
    <p:handoutMasterId r:id="rId22"/>
  </p:handoutMasterIdLst>
  <p:sldIdLst>
    <p:sldId id="278" r:id="rId4"/>
    <p:sldId id="279" r:id="rId5"/>
    <p:sldId id="286" r:id="rId6"/>
    <p:sldId id="285" r:id="rId7"/>
    <p:sldId id="292" r:id="rId8"/>
    <p:sldId id="293" r:id="rId9"/>
    <p:sldId id="288" r:id="rId10"/>
    <p:sldId id="290" r:id="rId11"/>
    <p:sldId id="287" r:id="rId12"/>
    <p:sldId id="280" r:id="rId13"/>
    <p:sldId id="283" r:id="rId14"/>
    <p:sldId id="294" r:id="rId15"/>
    <p:sldId id="297" r:id="rId16"/>
    <p:sldId id="295" r:id="rId17"/>
    <p:sldId id="289" r:id="rId18"/>
    <p:sldId id="298" r:id="rId19"/>
    <p:sldId id="299" r:id="rId20"/>
  </p:sldIdLst>
  <p:sldSz cx="12192000" cy="6858000"/>
  <p:notesSz cx="6797675" cy="9926638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65" cy="497410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092" y="1"/>
            <a:ext cx="2946065" cy="497410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22AA6A7E-3D13-4847-BB8E-9DE1172DEAE1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229"/>
            <a:ext cx="2946065" cy="497409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092" y="9429229"/>
            <a:ext cx="2946065" cy="497409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8DEB3F7B-6499-4B56-BAEE-1857F9A74F3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453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5659" cy="373542"/>
          </a:xfrm>
          <a:prstGeom prst="rect">
            <a:avLst/>
          </a:prstGeom>
        </p:spPr>
        <p:txBody>
          <a:bodyPr vert="horz" lIns="88204" tIns="44102" rIns="88204" bIns="44102" rtlCol="0" anchor="ctr"/>
          <a:lstStyle>
            <a:lvl1pPr algn="l">
              <a:defRPr sz="120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50444" y="0"/>
            <a:ext cx="2945659" cy="373542"/>
          </a:xfrm>
          <a:prstGeom prst="rect">
            <a:avLst/>
          </a:prstGeom>
        </p:spPr>
        <p:txBody>
          <a:bodyPr vert="horz" lIns="88204" tIns="44102" rIns="88204" bIns="44102" rtlCol="0" anchor="ctr"/>
          <a:lstStyle>
            <a:lvl1pPr algn="r">
              <a:defRPr sz="120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50444" y="0"/>
            <a:ext cx="2945659" cy="373542"/>
          </a:xfrm>
          <a:prstGeom prst="rect">
            <a:avLst/>
          </a:prstGeom>
        </p:spPr>
        <p:txBody>
          <a:bodyPr vert="horz" lIns="88204" tIns="44102" rIns="88204" bIns="44102" rtlCol="0" anchor="ctr"/>
          <a:lstStyle>
            <a:lvl1pPr algn="r">
              <a:defRPr sz="120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79768" y="3582896"/>
            <a:ext cx="5438140" cy="2931460"/>
          </a:xfrm>
          <a:prstGeom prst="rect">
            <a:avLst/>
          </a:prstGeom>
        </p:spPr>
        <p:txBody>
          <a:bodyPr vert="horz" lIns="88204" tIns="44102" rIns="88204" bIns="44102" rtlCol="0" anchor="ctr"/>
          <a:lstStyle/>
          <a:p>
            <a:pPr>
              <a:defRPr/>
            </a:pPr>
            <a:endParaRPr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7071439"/>
            <a:ext cx="2945659" cy="373541"/>
          </a:xfrm>
          <a:prstGeom prst="rect">
            <a:avLst/>
          </a:prstGeom>
        </p:spPr>
        <p:txBody>
          <a:bodyPr vert="horz" lIns="88204" tIns="44102" rIns="88204" bIns="44102" rtlCol="0" anchor="b"/>
          <a:lstStyle>
            <a:lvl1pPr algn="l">
              <a:defRPr sz="1200"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50444" y="7071439"/>
            <a:ext cx="2945659" cy="373541"/>
          </a:xfrm>
          <a:prstGeom prst="rect">
            <a:avLst/>
          </a:prstGeom>
        </p:spPr>
        <p:txBody>
          <a:bodyPr vert="horz" lIns="88204" tIns="44102" rIns="88204" bIns="44102" rtlCol="0" anchor="b"/>
          <a:lstStyle>
            <a:lvl1pPr algn="r">
              <a:defRPr sz="1200"/>
            </a:lvl1pPr>
          </a:lstStyle>
          <a:p>
            <a:pPr>
              <a:defRPr/>
            </a:pP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Abschnitts- überschrif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5" name="Gleichschenkliges Dreieck 30"/>
          <p:cNvSpPr/>
          <p:nvPr/>
        </p:nvSpPr>
        <p:spPr bwMode="auto">
          <a:xfrm rot="5400000">
            <a:off x="2726400" y="798928"/>
            <a:ext cx="6739200" cy="121920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Gleichschenkliges Dreieck 32"/>
          <p:cNvSpPr/>
          <p:nvPr/>
        </p:nvSpPr>
        <p:spPr bwMode="auto">
          <a:xfrm rot="16199998" flipH="1">
            <a:off x="2732209" y="-2719685"/>
            <a:ext cx="6740106" cy="12179476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" name="Rechteck 33"/>
          <p:cNvSpPr/>
          <p:nvPr/>
        </p:nvSpPr>
        <p:spPr bwMode="auto">
          <a:xfrm>
            <a:off x="1348150" y="1274618"/>
            <a:ext cx="10843850" cy="36652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baseline="-25000" dirty="0"/>
          </a:p>
        </p:txBody>
      </p:sp>
      <p:grpSp>
        <p:nvGrpSpPr>
          <p:cNvPr id="8" name="Gruppieren 34"/>
          <p:cNvGrpSpPr/>
          <p:nvPr/>
        </p:nvGrpSpPr>
        <p:grpSpPr bwMode="auto">
          <a:xfrm>
            <a:off x="11562085" y="3842328"/>
            <a:ext cx="628074" cy="738909"/>
            <a:chOff x="-1" y="3429000"/>
            <a:chExt cx="628074" cy="738909"/>
          </a:xfrm>
        </p:grpSpPr>
        <p:sp>
          <p:nvSpPr>
            <p:cNvPr id="9" name="Rechteck 35"/>
            <p:cNvSpPr/>
            <p:nvPr/>
          </p:nvSpPr>
          <p:spPr bwMode="auto">
            <a:xfrm>
              <a:off x="0" y="3429000"/>
              <a:ext cx="628073" cy="1570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baseline="-25000" dirty="0"/>
            </a:p>
          </p:txBody>
        </p:sp>
        <p:sp>
          <p:nvSpPr>
            <p:cNvPr id="10" name="Rechteck 36"/>
            <p:cNvSpPr/>
            <p:nvPr/>
          </p:nvSpPr>
          <p:spPr bwMode="auto">
            <a:xfrm>
              <a:off x="0" y="3719946"/>
              <a:ext cx="628073" cy="1570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baseline="-25000" dirty="0"/>
            </a:p>
          </p:txBody>
        </p:sp>
        <p:sp>
          <p:nvSpPr>
            <p:cNvPr id="11" name="Rechteck 37"/>
            <p:cNvSpPr/>
            <p:nvPr/>
          </p:nvSpPr>
          <p:spPr bwMode="auto">
            <a:xfrm>
              <a:off x="-1" y="4010891"/>
              <a:ext cx="628073" cy="157018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DE" baseline="-25000" dirty="0"/>
            </a:p>
          </p:txBody>
        </p:sp>
      </p:grpSp>
      <p:grpSp>
        <p:nvGrpSpPr>
          <p:cNvPr id="12" name="Gruppieren 38"/>
          <p:cNvGrpSpPr/>
          <p:nvPr/>
        </p:nvGrpSpPr>
        <p:grpSpPr bwMode="auto">
          <a:xfrm>
            <a:off x="1219650" y="3842328"/>
            <a:ext cx="786470" cy="738909"/>
            <a:chOff x="10741891" y="3426815"/>
            <a:chExt cx="786470" cy="738909"/>
          </a:xfrm>
        </p:grpSpPr>
        <p:grpSp>
          <p:nvGrpSpPr>
            <p:cNvPr id="13" name="Gruppieren 39"/>
            <p:cNvGrpSpPr/>
            <p:nvPr/>
          </p:nvGrpSpPr>
          <p:grpSpPr bwMode="auto">
            <a:xfrm>
              <a:off x="10741891" y="3426815"/>
              <a:ext cx="158401" cy="738909"/>
              <a:chOff x="-1" y="3429000"/>
              <a:chExt cx="158401" cy="738909"/>
            </a:xfrm>
            <a:solidFill>
              <a:schemeClr val="bg1"/>
            </a:solidFill>
          </p:grpSpPr>
          <p:sp>
            <p:nvSpPr>
              <p:cNvPr id="14" name="Rechteck 80"/>
              <p:cNvSpPr/>
              <p:nvPr/>
            </p:nvSpPr>
            <p:spPr bwMode="auto">
              <a:xfrm>
                <a:off x="0" y="3429000"/>
                <a:ext cx="158400" cy="1570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baseline="-25000" dirty="0"/>
              </a:p>
            </p:txBody>
          </p:sp>
          <p:sp>
            <p:nvSpPr>
              <p:cNvPr id="15" name="Rechteck 81"/>
              <p:cNvSpPr/>
              <p:nvPr/>
            </p:nvSpPr>
            <p:spPr bwMode="auto">
              <a:xfrm>
                <a:off x="0" y="3719946"/>
                <a:ext cx="158400" cy="1570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baseline="-25000" dirty="0"/>
              </a:p>
            </p:txBody>
          </p:sp>
          <p:sp>
            <p:nvSpPr>
              <p:cNvPr id="16" name="Rechteck 82"/>
              <p:cNvSpPr/>
              <p:nvPr/>
            </p:nvSpPr>
            <p:spPr bwMode="auto">
              <a:xfrm>
                <a:off x="-1" y="4010891"/>
                <a:ext cx="158400" cy="1570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de-DE" baseline="-25000" dirty="0"/>
              </a:p>
            </p:txBody>
          </p:sp>
        </p:grpSp>
        <p:grpSp>
          <p:nvGrpSpPr>
            <p:cNvPr id="17" name="Gruppieren 40"/>
            <p:cNvGrpSpPr/>
            <p:nvPr/>
          </p:nvGrpSpPr>
          <p:grpSpPr bwMode="auto">
            <a:xfrm>
              <a:off x="10871200" y="3426815"/>
              <a:ext cx="657161" cy="738909"/>
              <a:chOff x="10871200" y="3426815"/>
              <a:chExt cx="657161" cy="738909"/>
            </a:xfrm>
          </p:grpSpPr>
          <p:grpSp>
            <p:nvGrpSpPr>
              <p:cNvPr id="18" name="Gruppieren 41"/>
              <p:cNvGrpSpPr/>
              <p:nvPr/>
            </p:nvGrpSpPr>
            <p:grpSpPr bwMode="auto">
              <a:xfrm>
                <a:off x="10871200" y="3426815"/>
                <a:ext cx="158400" cy="738909"/>
                <a:chOff x="-1" y="3429000"/>
                <a:chExt cx="628074" cy="738909"/>
              </a:xfrm>
              <a:solidFill>
                <a:srgbClr val="142A76"/>
              </a:solidFill>
            </p:grpSpPr>
            <p:sp>
              <p:nvSpPr>
                <p:cNvPr id="19" name="Rechteck 77"/>
                <p:cNvSpPr/>
                <p:nvPr/>
              </p:nvSpPr>
              <p:spPr bwMode="auto">
                <a:xfrm>
                  <a:off x="0" y="3429000"/>
                  <a:ext cx="628073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  <p:sp>
              <p:nvSpPr>
                <p:cNvPr id="20" name="Rechteck 78"/>
                <p:cNvSpPr/>
                <p:nvPr/>
              </p:nvSpPr>
              <p:spPr bwMode="auto">
                <a:xfrm>
                  <a:off x="0" y="3719946"/>
                  <a:ext cx="628073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  <p:sp>
              <p:nvSpPr>
                <p:cNvPr id="21" name="Rechteck 79"/>
                <p:cNvSpPr/>
                <p:nvPr/>
              </p:nvSpPr>
              <p:spPr bwMode="auto">
                <a:xfrm>
                  <a:off x="-1" y="4010891"/>
                  <a:ext cx="628073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</p:grpSp>
          <p:grpSp>
            <p:nvGrpSpPr>
              <p:cNvPr id="22" name="Gruppieren 42"/>
              <p:cNvGrpSpPr/>
              <p:nvPr/>
            </p:nvGrpSpPr>
            <p:grpSpPr bwMode="auto">
              <a:xfrm>
                <a:off x="11120581" y="3426815"/>
                <a:ext cx="158401" cy="738909"/>
                <a:chOff x="-1" y="3429000"/>
                <a:chExt cx="158401" cy="738909"/>
              </a:xfrm>
              <a:solidFill>
                <a:srgbClr val="142A76"/>
              </a:solidFill>
            </p:grpSpPr>
            <p:sp>
              <p:nvSpPr>
                <p:cNvPr id="23" name="Rechteck 50"/>
                <p:cNvSpPr/>
                <p:nvPr/>
              </p:nvSpPr>
              <p:spPr bwMode="auto">
                <a:xfrm>
                  <a:off x="0" y="3429000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  <p:sp>
              <p:nvSpPr>
                <p:cNvPr id="24" name="Rechteck 75"/>
                <p:cNvSpPr/>
                <p:nvPr/>
              </p:nvSpPr>
              <p:spPr bwMode="auto">
                <a:xfrm>
                  <a:off x="0" y="3719946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  <p:sp>
              <p:nvSpPr>
                <p:cNvPr id="25" name="Rechteck 76"/>
                <p:cNvSpPr/>
                <p:nvPr/>
              </p:nvSpPr>
              <p:spPr bwMode="auto">
                <a:xfrm>
                  <a:off x="-1" y="4010891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</p:grpSp>
          <p:grpSp>
            <p:nvGrpSpPr>
              <p:cNvPr id="26" name="Gruppieren 43"/>
              <p:cNvGrpSpPr/>
              <p:nvPr/>
            </p:nvGrpSpPr>
            <p:grpSpPr bwMode="auto">
              <a:xfrm>
                <a:off x="11369960" y="3426815"/>
                <a:ext cx="158401" cy="738909"/>
                <a:chOff x="-1" y="3429000"/>
                <a:chExt cx="158401" cy="738909"/>
              </a:xfrm>
              <a:solidFill>
                <a:srgbClr val="142A76"/>
              </a:solidFill>
            </p:grpSpPr>
            <p:sp>
              <p:nvSpPr>
                <p:cNvPr id="27" name="Rechteck 44"/>
                <p:cNvSpPr/>
                <p:nvPr/>
              </p:nvSpPr>
              <p:spPr bwMode="auto">
                <a:xfrm>
                  <a:off x="0" y="3429000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  <p:sp>
              <p:nvSpPr>
                <p:cNvPr id="28" name="Rechteck 45"/>
                <p:cNvSpPr/>
                <p:nvPr/>
              </p:nvSpPr>
              <p:spPr bwMode="auto">
                <a:xfrm>
                  <a:off x="0" y="3719946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  <p:sp>
              <p:nvSpPr>
                <p:cNvPr id="29" name="Rechteck 49"/>
                <p:cNvSpPr/>
                <p:nvPr/>
              </p:nvSpPr>
              <p:spPr bwMode="auto">
                <a:xfrm>
                  <a:off x="-1" y="4010891"/>
                  <a:ext cx="158400" cy="157018"/>
                </a:xfrm>
                <a:prstGeom prst="rect">
                  <a:avLst/>
                </a:prstGeom>
                <a:solidFill>
                  <a:srgbClr val="DCDB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de-DE" baseline="-25000" dirty="0"/>
                </a:p>
              </p:txBody>
            </p:sp>
          </p:grpSp>
        </p:grpSp>
      </p:grpSp>
      <p:sp>
        <p:nvSpPr>
          <p:cNvPr id="30" name="Inhaltsplatzhalter 5"/>
          <p:cNvSpPr>
            <a:spLocks noGrp="1"/>
          </p:cNvSpPr>
          <p:nvPr>
            <p:ph sz="quarter" idx="10" hasCustomPrompt="1"/>
          </p:nvPr>
        </p:nvSpPr>
        <p:spPr bwMode="auto">
          <a:xfrm>
            <a:off x="1548056" y="1976470"/>
            <a:ext cx="10630800" cy="5976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360585" y="260351"/>
            <a:ext cx="11468710" cy="6319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928E384-7CC5-4BB6-BF8E-774D95AEBA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20975" y="5743670"/>
            <a:ext cx="1191600" cy="65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7A2645E-FE5C-4147-B5A3-8F89CAEEB9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3037" y="486474"/>
            <a:ext cx="1080000" cy="1526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5E8192-F8CC-4660-9752-A1F87E00E0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585" y="3626573"/>
            <a:ext cx="10332000" cy="12852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Grafik 10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78444BD-98AF-41CB-8C9F-942C50994B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37" y="485774"/>
            <a:ext cx="1080000" cy="1527152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83037" y="3829050"/>
            <a:ext cx="9881763" cy="863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2273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500579" y="6238536"/>
            <a:ext cx="8500309" cy="1365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</p:spTree>
    <p:extLst>
      <p:ext uri="{BB962C8B-B14F-4D97-AF65-F5344CB8AC3E}">
        <p14:creationId xmlns:p14="http://schemas.microsoft.com/office/powerpoint/2010/main" val="22611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S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18000" y="497421"/>
            <a:ext cx="9078245" cy="855133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400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400" y="6516371"/>
            <a:ext cx="2846497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79539" y="1836740"/>
            <a:ext cx="10335724" cy="429259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Bild 21" descr="Logo_Region_rgb.png">
            <a:extLst>
              <a:ext uri="{FF2B5EF4-FFF2-40B4-BE49-F238E27FC236}">
                <a16:creationId xmlns:a16="http://schemas.microsoft.com/office/drawing/2014/main" id="{E0234964-C1DE-4542-B2AC-92CCE0CC8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767" y="5743528"/>
            <a:ext cx="1191808" cy="6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Bild_2S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18000" y="497421"/>
            <a:ext cx="9078245" cy="855133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400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400" y="6516371"/>
            <a:ext cx="2846497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6497637" y="1838330"/>
            <a:ext cx="5214937" cy="38528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379538" y="1838330"/>
            <a:ext cx="4826000" cy="42910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Bild 21">
            <a:extLst>
              <a:ext uri="{FF2B5EF4-FFF2-40B4-BE49-F238E27FC236}">
                <a16:creationId xmlns:a16="http://schemas.microsoft.com/office/drawing/2014/main" id="{144C53AF-C82A-47C7-8CAE-05D12AE48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877" y="6014018"/>
            <a:ext cx="1007588" cy="6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Vogel, Zeichnung enthält.&#10;&#10;Automatisch generierte Beschreibung">
            <a:extLst>
              <a:ext uri="{FF2B5EF4-FFF2-40B4-BE49-F238E27FC236}">
                <a16:creationId xmlns:a16="http://schemas.microsoft.com/office/drawing/2014/main" id="{B65D1C3C-4490-4CA1-A142-500A0BB59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" y="3625200"/>
            <a:ext cx="10333037" cy="1286093"/>
          </a:xfrm>
          <a:prstGeom prst="rect">
            <a:avLst/>
          </a:prstGeom>
        </p:spPr>
      </p:pic>
      <p:pic>
        <p:nvPicPr>
          <p:cNvPr id="19" name="Bild 18" descr="Logo_Regi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712" y="5743528"/>
            <a:ext cx="1592395" cy="655342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>
          <a:xfrm>
            <a:off x="583199" y="3829050"/>
            <a:ext cx="9903600" cy="86360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lnSpc>
                <a:spcPts val="2273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www.wirtschaftsfoerderung-hannover.de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72876" y="430218"/>
            <a:ext cx="5039699" cy="2117823"/>
          </a:xfrm>
          <a:prstGeom prst="rect">
            <a:avLst/>
          </a:prstGeom>
          <a:noFill/>
        </p:spPr>
        <p:txBody>
          <a:bodyPr wrap="square" lIns="0" tIns="0" rIns="0" rtlCol="0" anchor="t">
            <a:noAutofit/>
          </a:bodyPr>
          <a:lstStyle/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de-DE" sz="1400" b="1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REGION HANNOVER</a:t>
            </a:r>
            <a:endParaRPr lang="de-DE" sz="1400" b="0" i="0" u="none" strike="noStrike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Haus der Wirtschaftsförderung</a:t>
            </a:r>
            <a:b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Vahrenwalder Str. 7</a:t>
            </a:r>
            <a:b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30165 Hannover</a:t>
            </a:r>
          </a:p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Telefon + 49 511 616 - 23 542</a:t>
            </a:r>
            <a:b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Fax +49 511 616 - 23 549</a:t>
            </a:r>
          </a:p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wirtschaftsfoerderung@region-hannover.de</a:t>
            </a:r>
            <a:b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www.wirtschaftsfoerderung-hannover.de</a:t>
            </a:r>
          </a:p>
        </p:txBody>
      </p:sp>
      <p:sp>
        <p:nvSpPr>
          <p:cNvPr id="9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400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pic>
        <p:nvPicPr>
          <p:cNvPr id="10" name="Bild 19" descr="logo_Hannover.png">
            <a:extLst>
              <a:ext uri="{FF2B5EF4-FFF2-40B4-BE49-F238E27FC236}">
                <a16:creationId xmlns:a16="http://schemas.microsoft.com/office/drawing/2014/main" id="{5312AC26-5639-4E2E-93AE-A7295E6107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" y="485775"/>
            <a:ext cx="1079028" cy="152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itelfolie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/>
          <p:cNvSpPr>
            <a:spLocks noGrp="1"/>
          </p:cNvSpPr>
          <p:nvPr>
            <p:ph type="pic" sz="quarter" idx="10"/>
          </p:nvPr>
        </p:nvSpPr>
        <p:spPr>
          <a:xfrm>
            <a:off x="364830" y="266700"/>
            <a:ext cx="11468710" cy="631983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" y="2477"/>
            <a:ext cx="12191673" cy="685304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00579" y="6223005"/>
            <a:ext cx="8500309" cy="1365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sp>
        <p:nvSpPr>
          <p:cNvPr id="8" name="Textplatzhalter 17">
            <a:extLst>
              <a:ext uri="{FF2B5EF4-FFF2-40B4-BE49-F238E27FC236}">
                <a16:creationId xmlns:a16="http://schemas.microsoft.com/office/drawing/2014/main" id="{35271493-5905-43AB-A3AE-1BC5F8CB11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20975" y="5743670"/>
            <a:ext cx="1191600" cy="655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76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_1S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" y="2477"/>
            <a:ext cx="12191673" cy="6853046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18000" y="497421"/>
            <a:ext cx="9701877" cy="855133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400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400" y="6516371"/>
            <a:ext cx="2846497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sz="quarter" idx="10"/>
          </p:nvPr>
        </p:nvSpPr>
        <p:spPr>
          <a:xfrm>
            <a:off x="1379537" y="1836740"/>
            <a:ext cx="10333037" cy="42195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9" name="Bild 21" descr="Logo_Region_rgb.png">
            <a:extLst>
              <a:ext uri="{FF2B5EF4-FFF2-40B4-BE49-F238E27FC236}">
                <a16:creationId xmlns:a16="http://schemas.microsoft.com/office/drawing/2014/main" id="{D151101B-61A9-442C-BE43-9CFB83A31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767" y="5743528"/>
            <a:ext cx="1191808" cy="6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Text/Bild_2S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" y="2477"/>
            <a:ext cx="12191673" cy="6853046"/>
          </a:xfrm>
          <a:prstGeom prst="rect">
            <a:avLst/>
          </a:prstGeom>
        </p:spPr>
      </p:pic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18000" y="497421"/>
            <a:ext cx="9082487" cy="855133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400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400" y="6516371"/>
            <a:ext cx="2846497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4"/>
          <p:cNvSpPr>
            <a:spLocks noGrp="1"/>
          </p:cNvSpPr>
          <p:nvPr>
            <p:ph sz="quarter" idx="12"/>
          </p:nvPr>
        </p:nvSpPr>
        <p:spPr>
          <a:xfrm>
            <a:off x="6497637" y="1838330"/>
            <a:ext cx="5209807" cy="385286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6"/>
          <p:cNvSpPr>
            <a:spLocks noGrp="1"/>
          </p:cNvSpPr>
          <p:nvPr>
            <p:ph sz="quarter" idx="13"/>
          </p:nvPr>
        </p:nvSpPr>
        <p:spPr>
          <a:xfrm>
            <a:off x="1379538" y="1838330"/>
            <a:ext cx="4826000" cy="429100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6" name="Bild 21" descr="Logo_Region_rgb.png">
            <a:extLst>
              <a:ext uri="{FF2B5EF4-FFF2-40B4-BE49-F238E27FC236}">
                <a16:creationId xmlns:a16="http://schemas.microsoft.com/office/drawing/2014/main" id="{BA61E0DF-169B-471C-8A38-F740B1F1C3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767" y="5743528"/>
            <a:ext cx="1191808" cy="6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TER_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14113"/>
            <a:ext cx="12192000" cy="684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5" dirty="0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" y="2477"/>
            <a:ext cx="12191673" cy="6853046"/>
          </a:xfrm>
          <a:prstGeom prst="rect">
            <a:avLst/>
          </a:prstGeom>
        </p:spPr>
      </p:pic>
      <p:pic>
        <p:nvPicPr>
          <p:cNvPr id="19" name="Bild 18" descr="Logo_Regio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712" y="5743528"/>
            <a:ext cx="1592395" cy="655342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6672876" y="430218"/>
            <a:ext cx="5039699" cy="2117823"/>
          </a:xfrm>
          <a:prstGeom prst="rect">
            <a:avLst/>
          </a:prstGeom>
          <a:noFill/>
        </p:spPr>
        <p:txBody>
          <a:bodyPr wrap="square" lIns="0" tIns="0" rIns="0" rtlCol="0" anchor="t">
            <a:noAutofit/>
          </a:bodyPr>
          <a:lstStyle/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de-DE" sz="1400" b="1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REGION HANNOVER</a:t>
            </a:r>
            <a:endParaRPr lang="de-DE" sz="1400" b="0" i="0" u="none" strike="noStrike" kern="1200" baseline="0" dirty="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Haus der Wirtschaftsförderung</a:t>
            </a:r>
            <a:b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Vahrenwalder Str. 7</a:t>
            </a:r>
            <a:b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30165 Hannover</a:t>
            </a:r>
          </a:p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Telefon + 49 511 616 - 23 542</a:t>
            </a:r>
            <a:br>
              <a:rPr lang="de-DE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Fax +49 511 616 - 23 549</a:t>
            </a:r>
          </a:p>
          <a:p>
            <a:pPr algn="r">
              <a:lnSpc>
                <a:spcPts val="2273"/>
              </a:lnSpc>
              <a:spcAft>
                <a:spcPts val="1136"/>
              </a:spcAft>
            </a:pPr>
            <a: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wirtschaftsfoerderung@region-hannover.de</a:t>
            </a:r>
            <a:b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fr-FR" sz="14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www.wirtschaftsfoerderung-hannover.de</a:t>
            </a:r>
          </a:p>
        </p:txBody>
      </p:sp>
      <p:sp>
        <p:nvSpPr>
          <p:cNvPr id="1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400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pic>
        <p:nvPicPr>
          <p:cNvPr id="13" name="Bild 19" descr="logo_Hannover.png">
            <a:extLst>
              <a:ext uri="{FF2B5EF4-FFF2-40B4-BE49-F238E27FC236}">
                <a16:creationId xmlns:a16="http://schemas.microsoft.com/office/drawing/2014/main" id="{C683CC20-50CD-4CE8-B05D-0248D91AC8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" y="485775"/>
            <a:ext cx="1079028" cy="1527099"/>
          </a:xfrm>
          <a:prstGeom prst="rect">
            <a:avLst/>
          </a:prstGeom>
        </p:spPr>
      </p:pic>
      <p:pic>
        <p:nvPicPr>
          <p:cNvPr id="14" name="Grafik 13" descr="Ein Bild, das Vogel, Zeichnung enthält.&#10;&#10;Automatisch generierte Beschreibung">
            <a:extLst>
              <a:ext uri="{FF2B5EF4-FFF2-40B4-BE49-F238E27FC236}">
                <a16:creationId xmlns:a16="http://schemas.microsoft.com/office/drawing/2014/main" id="{1EB36A83-AC15-40D1-9CDA-C88F8EEC76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" y="3625200"/>
            <a:ext cx="10333037" cy="1286093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543E97FE-1C78-42EF-A894-2569A65A1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3200" y="3829050"/>
            <a:ext cx="9905046" cy="86360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>
              <a:lnSpc>
                <a:spcPts val="2273"/>
              </a:lnSpc>
              <a:defRPr lang="de-DE" sz="200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e-DE" dirty="0"/>
              <a:t>www.wirtschaftsfoerderung-hannover.de</a:t>
            </a:r>
          </a:p>
        </p:txBody>
      </p:sp>
    </p:spTree>
    <p:extLst>
      <p:ext uri="{BB962C8B-B14F-4D97-AF65-F5344CB8AC3E}">
        <p14:creationId xmlns:p14="http://schemas.microsoft.com/office/powerpoint/2010/main" val="42369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Abschnitts- überschrif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None/>
              <a:defRPr lang="en-GB" sz="2400" b="1">
                <a:solidFill>
                  <a:schemeClr val="bg1">
                    <a:lumMod val="50000"/>
                  </a:schemeClr>
                </a:solidFill>
                <a:latin typeface="CG Omega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Click to edit Master subtitle 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16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798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2261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80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160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0002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4734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3083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756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539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97472" y="1196174"/>
            <a:ext cx="11595597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None/>
              <a:defRPr lang="en-GB" sz="2400" b="1">
                <a:solidFill>
                  <a:schemeClr val="bg1">
                    <a:lumMod val="50000"/>
                  </a:schemeClr>
                </a:solidFill>
                <a:latin typeface="CG Omega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Click to edit Master subtitle </a:t>
            </a:r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1783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1S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1"/>
          <p:cNvSpPr>
            <a:spLocks noGrp="1"/>
          </p:cNvSpPr>
          <p:nvPr>
            <p:ph type="title"/>
          </p:nvPr>
        </p:nvSpPr>
        <p:spPr>
          <a:xfrm>
            <a:off x="1818000" y="497421"/>
            <a:ext cx="9078245" cy="855133"/>
          </a:xfrm>
          <a:prstGeom prst="rect">
            <a:avLst/>
          </a:prstGeom>
        </p:spPr>
        <p:txBody>
          <a:bodyPr lIns="0" tIns="0">
            <a:noAutofit/>
          </a:bodyPr>
          <a:lstStyle>
            <a:lvl1pPr algn="l">
              <a:lnSpc>
                <a:spcPct val="90000"/>
              </a:lnSpc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400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400" y="6516371"/>
            <a:ext cx="2846497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>
          <a:xfrm>
            <a:off x="1379539" y="1836740"/>
            <a:ext cx="10335724" cy="42925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Bild 21" descr="Logo_Region_rgb.png">
            <a:extLst>
              <a:ext uri="{FF2B5EF4-FFF2-40B4-BE49-F238E27FC236}">
                <a16:creationId xmlns:a16="http://schemas.microsoft.com/office/drawing/2014/main" id="{E0234964-C1DE-4542-B2AC-92CCE0CC8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767" y="5743528"/>
            <a:ext cx="1191808" cy="6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297470" y="1196174"/>
            <a:ext cx="5760000" cy="399605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5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34529" y="1196174"/>
            <a:ext cx="5760000" cy="399605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auto"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None/>
              <a:defRPr lang="en-GB" sz="2400" b="1">
                <a:solidFill>
                  <a:schemeClr val="bg1">
                    <a:lumMod val="50000"/>
                  </a:schemeClr>
                </a:solidFill>
                <a:latin typeface="CG Omega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Click to edit Master subtitle 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298926" y="1105593"/>
            <a:ext cx="11595600" cy="4908344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97472" y="158323"/>
            <a:ext cx="11595599" cy="468000"/>
          </a:xfrm>
          <a:prstGeom prst="rect">
            <a:avLst/>
          </a:prstGeom>
        </p:spPr>
        <p:txBody>
          <a:bodyPr lIns="0" tIns="72000" rIns="72000" bIns="72000" anchor="ctr"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96863" y="639934"/>
            <a:ext cx="11596687" cy="360000"/>
          </a:xfrm>
          <a:prstGeom prst="rect">
            <a:avLst/>
          </a:prstGeom>
        </p:spPr>
        <p:txBody>
          <a:bodyPr lIns="0" tIns="72000" rIns="72000" bIns="72000" anchor="ctr"/>
          <a:lstStyle>
            <a:lvl1pPr marL="0" indent="0" algn="l" defTabSz="914400">
              <a:lnSpc>
                <a:spcPct val="90000"/>
              </a:lnSpc>
              <a:spcBef>
                <a:spcPts val="0"/>
              </a:spcBef>
              <a:buNone/>
              <a:defRPr lang="en-GB" sz="2400" b="1">
                <a:solidFill>
                  <a:schemeClr val="bg1">
                    <a:lumMod val="50000"/>
                  </a:schemeClr>
                </a:solidFill>
                <a:latin typeface="CG Omega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/>
              <a:t>Click to edit Master subtitle 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5"/>
          <p:cNvSpPr/>
          <p:nvPr/>
        </p:nvSpPr>
        <p:spPr bwMode="auto">
          <a:xfrm>
            <a:off x="297474" y="6284773"/>
            <a:ext cx="11597053" cy="45719"/>
          </a:xfrm>
          <a:prstGeom prst="rect">
            <a:avLst/>
          </a:prstGeom>
          <a:solidFill>
            <a:srgbClr val="142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5" name="Textfeld 14"/>
          <p:cNvSpPr/>
          <p:nvPr/>
        </p:nvSpPr>
        <p:spPr bwMode="auto">
          <a:xfrm>
            <a:off x="297473" y="6389552"/>
            <a:ext cx="90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fld id="{0DDA6089-5079-4D08-9F7C-1ED09A37CD3A}" type="slidenum">
              <a:rPr lang="de-DE" sz="1200">
                <a:solidFill>
                  <a:schemeClr val="bg1">
                    <a:lumMod val="50000"/>
                  </a:schemeClr>
                </a:solidFill>
                <a:latin typeface="CG Omega"/>
              </a:rPr>
              <a:t>‹Nr.›</a:t>
            </a:fld>
            <a:endParaRPr lang="de-DE" sz="1200" dirty="0">
              <a:solidFill>
                <a:schemeClr val="bg1">
                  <a:lumMod val="50000"/>
                </a:schemeClr>
              </a:solidFill>
              <a:latin typeface="CG Omega"/>
            </a:endParaRPr>
          </a:p>
        </p:txBody>
      </p:sp>
      <p:sp>
        <p:nvSpPr>
          <p:cNvPr id="6" name="Fußzeilenplatzhalter 2"/>
          <p:cNvSpPr/>
          <p:nvPr/>
        </p:nvSpPr>
        <p:spPr bwMode="auto">
          <a:xfrm>
            <a:off x="1912342" y="6389351"/>
            <a:ext cx="7200000" cy="27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>
              <a:defRPr sz="1200">
                <a:solidFill>
                  <a:schemeClr val="tx1">
                    <a:tint val="75000"/>
                  </a:schemeClr>
                </a:solidFill>
                <a:latin typeface="CG Omega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11 März 2021</a:t>
            </a:r>
            <a:endParaRPr dirty="0"/>
          </a:p>
        </p:txBody>
      </p:sp>
      <p:sp>
        <p:nvSpPr>
          <p:cNvPr id="7" name="Rechteck 6"/>
          <p:cNvSpPr/>
          <p:nvPr/>
        </p:nvSpPr>
        <p:spPr bwMode="auto">
          <a:xfrm>
            <a:off x="297474" y="6284773"/>
            <a:ext cx="11597053" cy="45719"/>
          </a:xfrm>
          <a:prstGeom prst="rect">
            <a:avLst/>
          </a:prstGeom>
          <a:solidFill>
            <a:srgbClr val="142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Rechteck 8"/>
          <p:cNvSpPr/>
          <p:nvPr/>
        </p:nvSpPr>
        <p:spPr bwMode="auto">
          <a:xfrm>
            <a:off x="297474" y="6284773"/>
            <a:ext cx="11597053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3000" b="1">
          <a:solidFill>
            <a:srgbClr val="142A76"/>
          </a:solidFill>
          <a:latin typeface="CG Omega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000">
          <a:solidFill>
            <a:schemeClr val="tx1"/>
          </a:solidFill>
          <a:latin typeface="CG Omega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G Omega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CG Omega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CG Omega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CG Omega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Ein Bild, das Vogel, Zeichnung enthält.&#10;&#10;Automatisch generierte Beschreibung">
            <a:extLst>
              <a:ext uri="{FF2B5EF4-FFF2-40B4-BE49-F238E27FC236}">
                <a16:creationId xmlns:a16="http://schemas.microsoft.com/office/drawing/2014/main" id="{20802790-861C-4325-AB0A-D8CAF1B5003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538" y="277862"/>
            <a:ext cx="10333037" cy="1286093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9538" y="1836739"/>
            <a:ext cx="10328277" cy="4289426"/>
          </a:xfrm>
          <a:prstGeom prst="rect">
            <a:avLst/>
          </a:prstGeom>
        </p:spPr>
        <p:txBody>
          <a:bodyPr vert="horz" wrap="square" lIns="0" tIns="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1819274" y="487680"/>
            <a:ext cx="9684971" cy="866458"/>
          </a:xfrm>
          <a:prstGeom prst="rect">
            <a:avLst/>
          </a:prstGeom>
        </p:spPr>
        <p:txBody>
          <a:bodyPr vert="horz" lIns="0" tIns="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74652" y="6359530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WIRTSCHAFTSFÖRDERUNG - Fußzeile standardmäßig hier platziert, Datum manuell einfügen</a:t>
            </a:r>
          </a:p>
        </p:txBody>
      </p:sp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374652" y="6516371"/>
            <a:ext cx="2846497" cy="841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0EC80DC-E9DC-419F-AFE5-11863162A4F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2" y="429241"/>
            <a:ext cx="654086" cy="92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dt="0"/>
  <p:txStyles>
    <p:titleStyle>
      <a:lvl1pPr algn="l" defTabSz="610826" rtl="0" eaLnBrk="1" latinLnBrk="0" hangingPunct="1">
        <a:lnSpc>
          <a:spcPct val="90000"/>
        </a:lnSpc>
        <a:spcBef>
          <a:spcPct val="0"/>
        </a:spcBef>
        <a:buNone/>
        <a:defRPr lang="de-DE" sz="2000" kern="1200" smtClean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marR="0" indent="0" algn="l" defTabSz="610826" rtl="0" eaLnBrk="1" fontAlgn="auto" latinLnBrk="0" hangingPunct="1">
        <a:lnSpc>
          <a:spcPts val="1701"/>
        </a:lnSpc>
        <a:spcBef>
          <a:spcPts val="0"/>
        </a:spcBef>
        <a:spcAft>
          <a:spcPts val="850"/>
        </a:spcAft>
        <a:buClrTx/>
        <a:buSzTx/>
        <a:buFont typeface="Arial"/>
        <a:buNone/>
        <a:tabLst/>
        <a:defRPr sz="16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0" marR="0" indent="0" algn="l" defTabSz="610826" rtl="0" eaLnBrk="1" fontAlgn="auto" latinLnBrk="0" hangingPunct="1">
        <a:lnSpc>
          <a:spcPts val="1701"/>
        </a:lnSpc>
        <a:spcBef>
          <a:spcPts val="0"/>
        </a:spcBef>
        <a:spcAft>
          <a:spcPts val="850"/>
        </a:spcAft>
        <a:buClrTx/>
        <a:buSzTx/>
        <a:buFont typeface="Arial"/>
        <a:buNone/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284400" marR="0" indent="-284400" algn="l" defTabSz="610826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00000"/>
        <a:buFontTx/>
        <a:buBlip>
          <a:blip r:embed="rId12"/>
        </a:buBlip>
        <a:tabLst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446400" marR="0" indent="-147600" algn="l" defTabSz="598101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Pct val="120000"/>
        <a:buFontTx/>
        <a:buBlip>
          <a:blip r:embed="rId13"/>
        </a:buBlip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626400" marR="0" indent="-180000" algn="l" defTabSz="345712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>
          <a:srgbClr val="95B6DA"/>
        </a:buClr>
        <a:buSzPct val="120000"/>
        <a:buFont typeface="Symbol" charset="2"/>
        <a:buChar char="-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0" indent="0" algn="l" defTabSz="610826" rtl="0" eaLnBrk="1" latinLnBrk="0" hangingPunct="1">
        <a:spcBef>
          <a:spcPts val="840"/>
        </a:spcBef>
        <a:buFont typeface="Arial"/>
        <a:buNone/>
        <a:defRPr sz="1050" kern="1200">
          <a:solidFill>
            <a:schemeClr val="tx1"/>
          </a:solidFill>
          <a:latin typeface="Arial"/>
          <a:ea typeface="+mn-ea"/>
          <a:cs typeface="Arial"/>
        </a:defRPr>
      </a:lvl6pPr>
      <a:lvl7pPr marL="3970373" indent="-305412" algn="l" defTabSz="610826" rtl="0" eaLnBrk="1" latinLnBrk="0" hangingPunct="1">
        <a:spcBef>
          <a:spcPct val="20000"/>
        </a:spcBef>
        <a:buFont typeface="Arial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7pPr>
      <a:lvl8pPr marL="4581200" indent="-305412" algn="l" defTabSz="610826" rtl="0" eaLnBrk="1" latinLnBrk="0" hangingPunct="1">
        <a:spcBef>
          <a:spcPct val="20000"/>
        </a:spcBef>
        <a:buFont typeface="Arial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8pPr>
      <a:lvl9pPr marL="5192026" indent="-305412" algn="l" defTabSz="610826" rtl="0" eaLnBrk="1" latinLnBrk="0" hangingPunct="1">
        <a:spcBef>
          <a:spcPct val="20000"/>
        </a:spcBef>
        <a:buFont typeface="Arial"/>
        <a:buChar char="•"/>
        <a:defRPr sz="26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610826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2pPr>
      <a:lvl3pPr marL="1221654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3pPr>
      <a:lvl4pPr marL="1832480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4pPr>
      <a:lvl5pPr marL="2443306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5pPr>
      <a:lvl6pPr marL="3054134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6pPr>
      <a:lvl7pPr marL="3664960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7pPr>
      <a:lvl8pPr marL="4275786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8pPr>
      <a:lvl9pPr marL="4886612" algn="l" defTabSz="610826" rtl="0" eaLnBrk="1" latinLnBrk="0" hangingPunct="1">
        <a:defRPr sz="2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8">
          <p15:clr>
            <a:srgbClr val="F26B43"/>
          </p15:clr>
        </p15:guide>
        <p15:guide id="2" pos="869">
          <p15:clr>
            <a:srgbClr val="F26B43"/>
          </p15:clr>
        </p15:guide>
        <p15:guide id="3" pos="234">
          <p15:clr>
            <a:srgbClr val="F26B43"/>
          </p15:clr>
        </p15:guide>
        <p15:guide id="4" orient="horz" pos="1162">
          <p15:clr>
            <a:srgbClr val="F26B43"/>
          </p15:clr>
        </p15:guide>
        <p15:guide id="5" orient="horz" pos="845">
          <p15:clr>
            <a:srgbClr val="F26B43"/>
          </p15:clr>
        </p15:guide>
        <p15:guide id="6" orient="horz" pos="3861">
          <p15:clr>
            <a:srgbClr val="F26B43"/>
          </p15:clr>
        </p15:guide>
        <p15:guide id="7" orient="horz" pos="39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A017F-DC42-49DA-96BF-C74CFBE9D098}" type="datetimeFigureOut">
              <a:rPr lang="de-DE" smtClean="0"/>
              <a:t>12.11.2021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FB3E-2EF4-4CBC-8FBB-1CD87B3AB8D6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94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4.jp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.jp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45.tiff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Gebäude, Sonnenuntergang, Stadt, Wasser enthält.&#10;&#10;Automatisch generierte Beschreibung">
            <a:extLst>
              <a:ext uri="{FF2B5EF4-FFF2-40B4-BE49-F238E27FC236}">
                <a16:creationId xmlns:a16="http://schemas.microsoft.com/office/drawing/2014/main" id="{58BD014C-23C5-44D7-AEBB-7D653F7F457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60696" cy="6857999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C3BF3E9-89FA-4215-B442-E22122ED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46" y="3802587"/>
            <a:ext cx="6883670" cy="1285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CBC8550-B056-4E8B-943C-A5458D2EB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498" y="4005064"/>
            <a:ext cx="6661217" cy="86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Verkehrswende vorantreiben – Modellregion ÖPNV</a:t>
            </a:r>
            <a:endParaRPr lang="de-DE" b="1" dirty="0"/>
          </a:p>
        </p:txBody>
      </p:sp>
      <p:sp>
        <p:nvSpPr>
          <p:cNvPr id="9" name="Fußzeilenplatzhalter 7"/>
          <p:cNvSpPr txBox="1">
            <a:spLocks/>
          </p:cNvSpPr>
          <p:nvPr/>
        </p:nvSpPr>
        <p:spPr>
          <a:xfrm>
            <a:off x="862498" y="4907471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Ulf-Birger Franz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63" y="551790"/>
            <a:ext cx="1033028" cy="14610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13" y="5414366"/>
            <a:ext cx="1425467" cy="9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Bewerbung der Region zum Förderaufruf des BMVI (März 2021)</a:t>
            </a:r>
            <a:b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Modellprojekte zur Stärkung des ÖPNV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372189" y="2113656"/>
            <a:ext cx="5697415" cy="3641612"/>
          </a:xfrm>
          <a:prstGeom prst="roundRect">
            <a:avLst>
              <a:gd name="adj" fmla="val 16667"/>
            </a:avLst>
          </a:prstGeom>
          <a:solidFill>
            <a:srgbClr val="1B4F75">
              <a:hueOff val="0"/>
              <a:satOff val="0"/>
              <a:lumOff val="0"/>
              <a:alphaOff val="0"/>
              <a:alpha val="9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Sprinti Ausweitung im Umland: </a:t>
            </a:r>
          </a:p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Vollständige Einrichtung von On-Demand Bussen in der Tarifzone C (Region Hannover)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inkl. Mehrfachnutzung der Fahrzeuge, Ansprache und Beteiligung von Vereinen, Schulen, Arbeitgebern, Vorbereitung Elektrifizierung der Fahrzeuge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787" y="2113656"/>
            <a:ext cx="5010821" cy="364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712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Bewerbung der Region zum Förderaufruf des BMVI</a:t>
            </a:r>
            <a:b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Modellprojekte zur Stärkung des ÖPNV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79576" y="1556792"/>
            <a:ext cx="7878327" cy="51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12BB9B3-8587-2A4C-84E5-FDF7C88AF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00177BB-6DCC-9349-9B3C-DD865208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0" y="1905000"/>
            <a:ext cx="4762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 – Hannovers Internet der Dinge</a:t>
            </a:r>
            <a:b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 auf LoRaWAN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Folie </a:t>
            </a:r>
            <a:fld id="{706FB4DA-3769-CD40-87AD-947824F88925}" type="slidenum">
              <a: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6931" y="2377818"/>
            <a:ext cx="2503150" cy="8479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3BBAC2-A337-3F4B-A6B9-E0E05A03CF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776"/>
          <a:stretch/>
        </p:blipFill>
        <p:spPr>
          <a:xfrm>
            <a:off x="4416089" y="2399933"/>
            <a:ext cx="528123" cy="45008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9C0929F-137D-1C48-BC37-8459411AC4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91"/>
          <a:stretch/>
        </p:blipFill>
        <p:spPr>
          <a:xfrm>
            <a:off x="4420060" y="1934678"/>
            <a:ext cx="528123" cy="44314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C7BDC0A-D0E3-C442-AEB7-F7D3F3973B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91"/>
          <a:stretch/>
        </p:blipFill>
        <p:spPr>
          <a:xfrm>
            <a:off x="4403381" y="2984703"/>
            <a:ext cx="528123" cy="44314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2899165-1223-4E40-A0A7-845857534C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91"/>
          <a:stretch/>
        </p:blipFill>
        <p:spPr>
          <a:xfrm>
            <a:off x="4405829" y="3526982"/>
            <a:ext cx="528123" cy="44314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77F64D4-BCFC-FB4A-82AE-35A3CA9571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780"/>
          <a:stretch/>
        </p:blipFill>
        <p:spPr>
          <a:xfrm>
            <a:off x="1485466" y="1641680"/>
            <a:ext cx="787068" cy="67860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E5C67EB-4676-C24D-84BA-6ABA5F3993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605"/>
          <a:stretch/>
        </p:blipFill>
        <p:spPr>
          <a:xfrm>
            <a:off x="2207569" y="1634082"/>
            <a:ext cx="787068" cy="67998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4832559-0125-9A40-9493-DCF8775EA61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4677"/>
          <a:stretch/>
        </p:blipFill>
        <p:spPr>
          <a:xfrm>
            <a:off x="2207569" y="2581783"/>
            <a:ext cx="787067" cy="6715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26EDFFC-7886-8E4F-A4F7-9F8D809DD64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266"/>
          <a:stretch/>
        </p:blipFill>
        <p:spPr>
          <a:xfrm>
            <a:off x="2207568" y="3526982"/>
            <a:ext cx="787068" cy="651174"/>
          </a:xfrm>
          <a:prstGeom prst="rect">
            <a:avLst/>
          </a:prstGeom>
        </p:spPr>
      </p:pic>
      <p:pic>
        <p:nvPicPr>
          <p:cNvPr id="20" name="Grafik 19" descr="Ein Bild, das Silhouette, Nachthimmel enthält.&#10;&#10;Automatisch generierte Beschreibung">
            <a:extLst>
              <a:ext uri="{FF2B5EF4-FFF2-40B4-BE49-F238E27FC236}">
                <a16:creationId xmlns:a16="http://schemas.microsoft.com/office/drawing/2014/main" id="{D4E60D06-F6FA-E147-980D-99C9BEA3B35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68"/>
          <a:stretch/>
        </p:blipFill>
        <p:spPr>
          <a:xfrm>
            <a:off x="1446540" y="2589380"/>
            <a:ext cx="787068" cy="65351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44517F5-0F81-684D-9207-6580D1C41FE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324"/>
          <a:stretch/>
        </p:blipFill>
        <p:spPr>
          <a:xfrm>
            <a:off x="3117017" y="1634083"/>
            <a:ext cx="785113" cy="680506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6245D21-4F9F-214C-BB0F-2F3599F1308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48"/>
          <a:stretch/>
        </p:blipFill>
        <p:spPr>
          <a:xfrm>
            <a:off x="3115062" y="3526982"/>
            <a:ext cx="787068" cy="68594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3A5353A-D10C-E341-88A6-D7393654044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36"/>
          <a:stretch/>
        </p:blipFill>
        <p:spPr>
          <a:xfrm>
            <a:off x="3115062" y="2581781"/>
            <a:ext cx="787068" cy="675021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6544B5B5-63BA-CA4E-9567-CA09B2CB70F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250"/>
          <a:stretch/>
        </p:blipFill>
        <p:spPr>
          <a:xfrm>
            <a:off x="7711234" y="2446292"/>
            <a:ext cx="787068" cy="67491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85C5A2C-6CFD-2343-84B3-370D48101C0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8"/>
          <a:stretch/>
        </p:blipFill>
        <p:spPr>
          <a:xfrm>
            <a:off x="6080115" y="2446292"/>
            <a:ext cx="787068" cy="678392"/>
          </a:xfrm>
          <a:prstGeom prst="rect">
            <a:avLst/>
          </a:prstGeom>
          <a:solidFill>
            <a:sysClr val="window" lastClr="FFFFFF"/>
          </a:solidFill>
        </p:spPr>
      </p:pic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61248847-FA13-B940-A4F8-69830511A8F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902130" y="3546146"/>
            <a:ext cx="414046" cy="323807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0144D98-AB2B-C84C-B312-E2FD03A7D78E}"/>
              </a:ext>
            </a:extLst>
          </p:cNvPr>
          <p:cNvCxnSpPr>
            <a:cxnSpLocks/>
            <a:stCxn id="21" idx="3"/>
            <a:endCxn id="13" idx="1"/>
          </p:cNvCxnSpPr>
          <p:nvPr/>
        </p:nvCxnSpPr>
        <p:spPr>
          <a:xfrm>
            <a:off x="3902130" y="1974336"/>
            <a:ext cx="517930" cy="181912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4CD928D4-9935-BA4F-8CAF-6EC804FB8D8B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3902130" y="2918783"/>
            <a:ext cx="414046" cy="509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18BD77C0-4AE4-A14C-AF44-16FC792A1F9A}"/>
              </a:ext>
            </a:extLst>
          </p:cNvPr>
          <p:cNvCxnSpPr>
            <a:cxnSpLocks/>
          </p:cNvCxnSpPr>
          <p:nvPr/>
        </p:nvCxnSpPr>
        <p:spPr>
          <a:xfrm>
            <a:off x="3958732" y="2514320"/>
            <a:ext cx="357444" cy="101422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C0A3507-DEC2-0943-A574-2120B333476A}"/>
              </a:ext>
            </a:extLst>
          </p:cNvPr>
          <p:cNvCxnSpPr>
            <a:cxnSpLocks/>
          </p:cNvCxnSpPr>
          <p:nvPr/>
        </p:nvCxnSpPr>
        <p:spPr>
          <a:xfrm flipV="1">
            <a:off x="3970476" y="3242038"/>
            <a:ext cx="343252" cy="167762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A52B3EA-C926-4147-A2B5-F28264445285}"/>
              </a:ext>
            </a:extLst>
          </p:cNvPr>
          <p:cNvCxnSpPr>
            <a:cxnSpLocks/>
            <a:stCxn id="12" idx="3"/>
            <a:endCxn id="25" idx="1"/>
          </p:cNvCxnSpPr>
          <p:nvPr/>
        </p:nvCxnSpPr>
        <p:spPr>
          <a:xfrm>
            <a:off x="4944212" y="2624975"/>
            <a:ext cx="1135903" cy="160513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B598079F-F57B-D044-8255-83637C28C2B7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>
            <a:off x="4948183" y="2156248"/>
            <a:ext cx="1131932" cy="629240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8DE85F7-0796-8A4F-9CD5-657A44955F29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 flipV="1">
            <a:off x="4931504" y="2785488"/>
            <a:ext cx="1148611" cy="420785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B8CB4295-8C52-FB4D-9C9F-D601D408207A}"/>
              </a:ext>
            </a:extLst>
          </p:cNvPr>
          <p:cNvCxnSpPr>
            <a:cxnSpLocks/>
            <a:stCxn id="15" idx="3"/>
            <a:endCxn id="25" idx="1"/>
          </p:cNvCxnSpPr>
          <p:nvPr/>
        </p:nvCxnSpPr>
        <p:spPr>
          <a:xfrm flipV="1">
            <a:off x="4933952" y="2785488"/>
            <a:ext cx="1146163" cy="963064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E93FE33C-90CA-3142-959E-88B9FF394661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6867183" y="2783750"/>
            <a:ext cx="844051" cy="1738"/>
          </a:xfrm>
          <a:prstGeom prst="straightConnector1">
            <a:avLst/>
          </a:prstGeom>
          <a:noFill/>
          <a:ln w="6350" cap="flat" cmpd="sng" algn="ctr">
            <a:solidFill>
              <a:srgbClr val="5A547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253C8C32-3488-3544-8115-0787ADBBAA4D}"/>
              </a:ext>
            </a:extLst>
          </p:cNvPr>
          <p:cNvSpPr txBox="1"/>
          <p:nvPr/>
        </p:nvSpPr>
        <p:spPr>
          <a:xfrm>
            <a:off x="7411839" y="5182711"/>
            <a:ext cx="1543868" cy="1415772"/>
          </a:xfrm>
          <a:prstGeom prst="rect">
            <a:avLst/>
          </a:prstGeom>
          <a:solidFill>
            <a:srgbClr val="1298D5"/>
          </a:solidFill>
        </p:spPr>
        <p:txBody>
          <a:bodyPr wrap="square" rtlCol="0">
            <a:spAutoFit/>
          </a:bodyPr>
          <a:lstStyle/>
          <a:p>
            <a:pPr rtl="0"/>
            <a:r>
              <a:rPr lang="de-DE" sz="1400" b="1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HIDD_center</a:t>
            </a:r>
          </a:p>
          <a:p>
            <a:pPr rtl="0"/>
            <a:r>
              <a:rPr lang="de-DE" sz="1200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Die Daten lassen sich nun auf der Website hidd.center auswerten, visualisieren &amp; (re-) kombinieren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F78452B-DF32-B64F-ACA5-719F1C88BE74}"/>
              </a:ext>
            </a:extLst>
          </p:cNvPr>
          <p:cNvSpPr txBox="1"/>
          <p:nvPr/>
        </p:nvSpPr>
        <p:spPr>
          <a:xfrm>
            <a:off x="5698370" y="5182711"/>
            <a:ext cx="1550558" cy="1415772"/>
          </a:xfrm>
          <a:prstGeom prst="rect">
            <a:avLst/>
          </a:prstGeom>
          <a:solidFill>
            <a:srgbClr val="1298D5"/>
          </a:solidFill>
        </p:spPr>
        <p:txBody>
          <a:bodyPr wrap="square" rtlCol="0">
            <a:spAutoFit/>
          </a:bodyPr>
          <a:lstStyle/>
          <a:p>
            <a:pPr rtl="0"/>
            <a:r>
              <a:rPr lang="de-DE" sz="1400" b="1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HIDD_hub</a:t>
            </a:r>
          </a:p>
          <a:p>
            <a:pPr rtl="0"/>
            <a:r>
              <a:rPr lang="de-DE" sz="1200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Der HIDD_hub speichert und verarbeitet diese Daten und stellt Sie zur freien Verfügung.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BC15159-9B25-0742-94C7-5B68F10980DF}"/>
              </a:ext>
            </a:extLst>
          </p:cNvPr>
          <p:cNvSpPr txBox="1"/>
          <p:nvPr/>
        </p:nvSpPr>
        <p:spPr>
          <a:xfrm>
            <a:off x="3984901" y="5182711"/>
            <a:ext cx="1550558" cy="1415772"/>
          </a:xfrm>
          <a:prstGeom prst="rect">
            <a:avLst/>
          </a:prstGeom>
          <a:solidFill>
            <a:srgbClr val="1298D5"/>
          </a:solidFill>
        </p:spPr>
        <p:txBody>
          <a:bodyPr wrap="square" rtlCol="0">
            <a:spAutoFit/>
          </a:bodyPr>
          <a:lstStyle/>
          <a:p>
            <a:pPr rtl="0"/>
            <a:r>
              <a:rPr lang="de-DE" sz="1400" b="1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HIDD_gateways</a:t>
            </a:r>
          </a:p>
          <a:p>
            <a:pPr rtl="0"/>
            <a:r>
              <a:rPr lang="de-DE" sz="1200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Der HIDD_hub speichert und verarbeitet diese Daten und stellt Sie zur freien Verfügung.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2AF6718-6793-DF4A-B6BD-162957E20F2C}"/>
              </a:ext>
            </a:extLst>
          </p:cNvPr>
          <p:cNvSpPr txBox="1"/>
          <p:nvPr/>
        </p:nvSpPr>
        <p:spPr>
          <a:xfrm>
            <a:off x="2278122" y="5182711"/>
            <a:ext cx="1543868" cy="1415772"/>
          </a:xfrm>
          <a:prstGeom prst="rect">
            <a:avLst/>
          </a:prstGeom>
          <a:solidFill>
            <a:srgbClr val="1298D5"/>
          </a:solidFill>
        </p:spPr>
        <p:txBody>
          <a:bodyPr wrap="square" rtlCol="0">
            <a:spAutoFit/>
          </a:bodyPr>
          <a:lstStyle/>
          <a:p>
            <a:pPr rtl="0"/>
            <a:r>
              <a:rPr lang="de-DE" sz="1400" b="1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HIDD_sensoren</a:t>
            </a:r>
          </a:p>
          <a:p>
            <a:pPr rtl="0"/>
            <a:r>
              <a:rPr lang="de-DE" sz="1200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Sensoren in Geräten, Pflanzen, Mülltonnen, Maschinen, etc. </a:t>
            </a:r>
          </a:p>
          <a:p>
            <a:pPr rtl="0"/>
            <a:r>
              <a:rPr lang="de-DE" sz="1200" kern="1200" dirty="0">
                <a:solidFill>
                  <a:prstClr val="white"/>
                </a:solidFill>
                <a:latin typeface="CG Omega"/>
                <a:cs typeface="Arial" panose="020B0604020202020204" pitchFamily="34" charset="0"/>
              </a:rPr>
              <a:t>senden Informationen.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CC2178-5C9E-8C44-981F-58F5D87E765C}"/>
              </a:ext>
            </a:extLst>
          </p:cNvPr>
          <p:cNvSpPr txBox="1"/>
          <p:nvPr/>
        </p:nvSpPr>
        <p:spPr>
          <a:xfrm>
            <a:off x="2374492" y="4437974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1298D5"/>
                </a:solidFill>
                <a:effectLst/>
                <a:uLnTx/>
                <a:uFillTx/>
              </a:rPr>
              <a:t>things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5E3A588F-98B2-8047-9231-6AEC670124E5}"/>
              </a:ext>
            </a:extLst>
          </p:cNvPr>
          <p:cNvSpPr txBox="1"/>
          <p:nvPr/>
        </p:nvSpPr>
        <p:spPr>
          <a:xfrm>
            <a:off x="4684122" y="4437241"/>
            <a:ext cx="173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1298D5"/>
                </a:solidFill>
                <a:effectLst/>
                <a:uLnTx/>
                <a:uFillTx/>
              </a:rPr>
              <a:t>internet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DFE69BD-BD38-8246-BCE4-F908FEDF7734}"/>
              </a:ext>
            </a:extLst>
          </p:cNvPr>
          <p:cNvSpPr txBox="1"/>
          <p:nvPr/>
        </p:nvSpPr>
        <p:spPr>
          <a:xfrm>
            <a:off x="7535999" y="4437241"/>
            <a:ext cx="1295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1298D5"/>
                </a:solidFill>
                <a:effectLst/>
                <a:uLnTx/>
                <a:uFillTx/>
              </a:rPr>
              <a:t>smart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4B04F25-6A94-E542-BE20-4F83393D50C3}"/>
              </a:ext>
            </a:extLst>
          </p:cNvPr>
          <p:cNvSpPr txBox="1"/>
          <p:nvPr/>
        </p:nvSpPr>
        <p:spPr>
          <a:xfrm>
            <a:off x="4002193" y="44372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F2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A44B124-F0A5-9E4D-BBF0-E702E1F94B5A}"/>
              </a:ext>
            </a:extLst>
          </p:cNvPr>
          <p:cNvSpPr txBox="1"/>
          <p:nvPr/>
        </p:nvSpPr>
        <p:spPr>
          <a:xfrm>
            <a:off x="6768766" y="4437241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F00F2"/>
                </a:solidFill>
                <a:effectLst/>
                <a:uLnTx/>
                <a:uFillTx/>
              </a:rPr>
              <a:t>=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02"/>
          <a:stretch/>
        </p:blipFill>
        <p:spPr>
          <a:xfrm>
            <a:off x="1410375" y="3516856"/>
            <a:ext cx="807319" cy="6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09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HIDD – Hannovers Internet der Dinge</a:t>
            </a:r>
            <a:br>
              <a:rPr lang="de-DE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Folie </a:t>
            </a:r>
            <a:fld id="{706FB4DA-3769-CD40-87AD-947824F88925}" type="slidenum">
              <a:rPr kumimoji="0" lang="de-DE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/>
            </a:pP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484" y="2005469"/>
            <a:ext cx="4142075" cy="207103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31626" y="1934419"/>
            <a:ext cx="404033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Usecases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Smarte Parkplätze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Smartes Park &amp; Ride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Dienstleistungen für ÖPNV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Temperatur der Schienen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Glatteis auf Bahnstationen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Temperatur in Schaltkästen</a:t>
            </a:r>
          </a:p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Personenzählungen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Smart Lightning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Fahrradtracking</a:t>
            </a:r>
          </a:p>
        </p:txBody>
      </p:sp>
      <p:sp>
        <p:nvSpPr>
          <p:cNvPr id="8" name="Rechteck 7"/>
          <p:cNvSpPr/>
          <p:nvPr/>
        </p:nvSpPr>
        <p:spPr>
          <a:xfrm>
            <a:off x="531626" y="5178551"/>
            <a:ext cx="27222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Kooperationspartner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ÜSTRA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G Omega"/>
              </a:rPr>
              <a:t>Graphmasters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3E1F11-88A3-7945-911D-9FFAFC267A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39" y="3506310"/>
            <a:ext cx="4132073" cy="275609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2005469"/>
            <a:ext cx="2503150" cy="8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Gebäude, Sonnenuntergang, Stadt, Wasser enthält.&#10;&#10;Automatisch generierte Beschreibung">
            <a:extLst>
              <a:ext uri="{FF2B5EF4-FFF2-40B4-BE49-F238E27FC236}">
                <a16:creationId xmlns:a16="http://schemas.microsoft.com/office/drawing/2014/main" id="{58BD014C-23C5-44D7-AEBB-7D653F7F457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60696" cy="6857999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C3BF3E9-89FA-4215-B442-E22122ED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46" y="3802587"/>
            <a:ext cx="6883670" cy="1285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CBC8550-B056-4E8B-943C-A5458D2EB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498" y="4005064"/>
            <a:ext cx="6661217" cy="86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Verkehrswende vorantreiben – Modellregion ÖPNV</a:t>
            </a:r>
            <a:endParaRPr lang="de-DE" b="1" dirty="0"/>
          </a:p>
        </p:txBody>
      </p:sp>
      <p:sp>
        <p:nvSpPr>
          <p:cNvPr id="9" name="Fußzeilenplatzhalter 7"/>
          <p:cNvSpPr txBox="1">
            <a:spLocks/>
          </p:cNvSpPr>
          <p:nvPr/>
        </p:nvSpPr>
        <p:spPr>
          <a:xfrm>
            <a:off x="862498" y="4907471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Ulf-Birger Franz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63" y="551790"/>
            <a:ext cx="1033028" cy="14610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13" y="5414366"/>
            <a:ext cx="1425467" cy="9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Gebäude, Sonnenuntergang, Stadt, Wasser enthält.&#10;&#10;Automatisch generierte Beschreibung">
            <a:extLst>
              <a:ext uri="{FF2B5EF4-FFF2-40B4-BE49-F238E27FC236}">
                <a16:creationId xmlns:a16="http://schemas.microsoft.com/office/drawing/2014/main" id="{58BD014C-23C5-44D7-AEBB-7D653F7F457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60696" cy="6857999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C3BF3E9-89FA-4215-B442-E22122ED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46" y="3802587"/>
            <a:ext cx="6883670" cy="1285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CBC8550-B056-4E8B-943C-A5458D2EB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498" y="4005064"/>
            <a:ext cx="6661217" cy="86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Verkehrswende vorantreiben – Modellregion ÖPNV</a:t>
            </a:r>
            <a:endParaRPr lang="de-DE" b="1" dirty="0"/>
          </a:p>
        </p:txBody>
      </p:sp>
      <p:sp>
        <p:nvSpPr>
          <p:cNvPr id="9" name="Fußzeilenplatzhalter 7"/>
          <p:cNvSpPr txBox="1">
            <a:spLocks/>
          </p:cNvSpPr>
          <p:nvPr/>
        </p:nvSpPr>
        <p:spPr>
          <a:xfrm>
            <a:off x="862498" y="4907471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Ulf-Birger Franz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63" y="551790"/>
            <a:ext cx="1033028" cy="14610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13" y="5414366"/>
            <a:ext cx="1425467" cy="9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Gebäude, Sonnenuntergang, Stadt, Wasser enthält.&#10;&#10;Automatisch generierte Beschreibung">
            <a:extLst>
              <a:ext uri="{FF2B5EF4-FFF2-40B4-BE49-F238E27FC236}">
                <a16:creationId xmlns:a16="http://schemas.microsoft.com/office/drawing/2014/main" id="{58BD014C-23C5-44D7-AEBB-7D653F7F457E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60696" cy="6857999"/>
          </a:xfrm>
          <a:prstGeom prst="rect">
            <a:avLst/>
          </a:prstGeo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C3BF3E9-89FA-4215-B442-E22122EDA2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46" y="3802587"/>
            <a:ext cx="6883670" cy="1285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CCBC8550-B056-4E8B-943C-A5458D2EB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498" y="4005064"/>
            <a:ext cx="6661217" cy="86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Verkehrswende vorantreiben – Modellregion ÖPNV</a:t>
            </a:r>
            <a:endParaRPr lang="de-DE" b="1" dirty="0"/>
          </a:p>
        </p:txBody>
      </p:sp>
      <p:sp>
        <p:nvSpPr>
          <p:cNvPr id="9" name="Fußzeilenplatzhalter 7"/>
          <p:cNvSpPr txBox="1">
            <a:spLocks/>
          </p:cNvSpPr>
          <p:nvPr/>
        </p:nvSpPr>
        <p:spPr>
          <a:xfrm>
            <a:off x="862498" y="4907471"/>
            <a:ext cx="8500309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0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Ulf-Birger Franz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63" y="551790"/>
            <a:ext cx="1033028" cy="146108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513" y="5414366"/>
            <a:ext cx="1425467" cy="9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10-Punkte-Programm Verkehrswende der Region Hannover (Januar 2020)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sp>
        <p:nvSpPr>
          <p:cNvPr id="17" name="Text Placeholder 2"/>
          <p:cNvSpPr/>
          <p:nvPr/>
        </p:nvSpPr>
        <p:spPr bwMode="auto">
          <a:xfrm>
            <a:off x="1786630" y="2221140"/>
            <a:ext cx="7477722" cy="4448220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>
                <a:solidFill>
                  <a:schemeClr val="tx1"/>
                </a:solidFill>
                <a:latin typeface="CG Omega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CG Omega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CG Omega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CG Omega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CG Omega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Ausweitung der ÜSTRA-Stadtbahnflotte um ein Drittel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Sanierung und Kapazitätserweiterung Stadtbahnstation HBF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Neue Stadtbahnstrecken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Direktbusse in die Innenstadt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Wasserstoffbusse für die Region Hannover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Erweiterung Hauptbahnhof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Neue S-Bahn-Stationen und zusätzliche Züge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10.000 neue B&amp;R Plätze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Mehrgeschossige P&amp;R-Anlagen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dirty="0"/>
              <a:t>Neue Tarifangebote: Senioren-Netzkarte, Partner-Karte und Jugend-Netzkarte für Azubis</a:t>
            </a:r>
            <a:endParaRPr dirty="0"/>
          </a:p>
        </p:txBody>
      </p:sp>
      <p:sp>
        <p:nvSpPr>
          <p:cNvPr id="18" name="Text Placeholder 2"/>
          <p:cNvSpPr txBox="1">
            <a:spLocks/>
          </p:cNvSpPr>
          <p:nvPr/>
        </p:nvSpPr>
        <p:spPr bwMode="auto">
          <a:xfrm>
            <a:off x="1720826" y="1872659"/>
            <a:ext cx="7672069" cy="531958"/>
          </a:xfrm>
          <a:prstGeom prst="rect">
            <a:avLst/>
          </a:prstGeom>
        </p:spPr>
        <p:txBody>
          <a:bodyPr/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800" dirty="0"/>
              <a:t>Maßnahmen  zum Ausbau des Nahverkehrs: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75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Ausweitung der ÜSTRA-Stadtbahnflotte um ein Drittel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pic>
        <p:nvPicPr>
          <p:cNvPr id="7" name="Grafik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63100" y="2204864"/>
            <a:ext cx="5463676" cy="309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Abgerundetes Rechteck 7"/>
          <p:cNvSpPr/>
          <p:nvPr/>
        </p:nvSpPr>
        <p:spPr bwMode="auto">
          <a:xfrm>
            <a:off x="374400" y="2204864"/>
            <a:ext cx="5613009" cy="3093267"/>
          </a:xfrm>
          <a:prstGeom prst="roundRect">
            <a:avLst>
              <a:gd name="adj" fmla="val 16667"/>
            </a:avLst>
          </a:prstGeom>
          <a:solidFill>
            <a:srgbClr val="1B4F75">
              <a:hueOff val="0"/>
              <a:satOff val="0"/>
              <a:lumOff val="0"/>
              <a:alphaOff val="-40000"/>
              <a:alpha val="9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Erweiterung und Ausbau der Stadtbahn: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100 zusätzliche Fahrzeuge, Taktverdichtung und ein neuer Betriebshof für Stadtbahnen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49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sprintH - Direktbusse in die Innenstadt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431780" y="2636912"/>
            <a:ext cx="5613009" cy="2461918"/>
          </a:xfrm>
          <a:prstGeom prst="roundRect">
            <a:avLst>
              <a:gd name="adj" fmla="val 16667"/>
            </a:avLst>
          </a:prstGeom>
          <a:solidFill>
            <a:srgbClr val="1B4F75">
              <a:hueOff val="0"/>
              <a:satOff val="0"/>
              <a:lumOff val="0"/>
              <a:alphaOff val="0"/>
              <a:alpha val="9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sprintH – schnell und dicht getaktet in und aus der LHH: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Verlängerung von sprintH-Linien, Taktverdichtung, Priorisierung von sprintH-Bussen, </a:t>
            </a:r>
          </a:p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Anbindung an Mobilstationen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</p:txBody>
      </p:sp>
      <p:pic>
        <p:nvPicPr>
          <p:cNvPr id="1026" name="Picture 2" descr="https://sprinth.de/content/uploads/2020/07/sprintH_Bilderslider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750" y="2393146"/>
            <a:ext cx="5243463" cy="294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888" y="5915195"/>
            <a:ext cx="20955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3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sprinti – Einführung On-Demand-Verkehre in der Region Hannover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72189" y="2113656"/>
            <a:ext cx="5697415" cy="3641612"/>
          </a:xfrm>
          <a:prstGeom prst="roundRect">
            <a:avLst>
              <a:gd name="adj" fmla="val 16667"/>
            </a:avLst>
          </a:prstGeom>
          <a:solidFill>
            <a:srgbClr val="1B4F75">
              <a:hueOff val="0"/>
              <a:satOff val="0"/>
              <a:lumOff val="0"/>
              <a:alphaOff val="0"/>
              <a:alpha val="9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defRPr/>
            </a:pPr>
            <a:endParaRPr lang="de-DE" sz="2400" dirty="0">
              <a:solidFill>
                <a:prstClr val="white"/>
              </a:solidFill>
              <a:latin typeface="CG Omega"/>
              <a:cs typeface="Arial"/>
            </a:endParaRPr>
          </a:p>
          <a:p>
            <a:pPr lvl="0" defTabSz="889000">
              <a:lnSpc>
                <a:spcPct val="90000"/>
              </a:lnSpc>
              <a:defRPr/>
            </a:pPr>
            <a:endParaRPr lang="de-DE" sz="2400" dirty="0">
              <a:solidFill>
                <a:prstClr val="white"/>
              </a:solidFill>
              <a:latin typeface="CG Omega"/>
              <a:cs typeface="Arial"/>
            </a:endParaRPr>
          </a:p>
          <a:p>
            <a:pPr lvl="0" defTabSz="889000">
              <a:lnSpc>
                <a:spcPct val="90000"/>
              </a:lnSpc>
              <a:defRPr/>
            </a:pPr>
            <a:r>
              <a:rPr lang="de-DE" sz="2400" b="1" dirty="0">
                <a:solidFill>
                  <a:prstClr val="white"/>
                </a:solidFill>
                <a:latin typeface="CG Omega"/>
                <a:cs typeface="Arial"/>
              </a:rPr>
              <a:t>Pilotkommunen:</a:t>
            </a: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 </a:t>
            </a:r>
          </a:p>
          <a:p>
            <a:pPr marL="342900" lvl="0" indent="-342900" defTabSz="889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Springe</a:t>
            </a:r>
          </a:p>
          <a:p>
            <a:pPr marL="342900" lvl="0" indent="-342900" defTabSz="889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Wedemark,</a:t>
            </a:r>
          </a:p>
          <a:p>
            <a:pPr marL="342900" lvl="0" indent="-342900" defTabSz="889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Sehnde</a:t>
            </a:r>
          </a:p>
          <a:p>
            <a:pPr lvl="0" defTabSz="8890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Start: 01.06.2021</a:t>
            </a:r>
          </a:p>
          <a:p>
            <a:pPr lvl="0" defTabSz="8890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Buchung erfolgt über die GVH App,</a:t>
            </a:r>
          </a:p>
          <a:p>
            <a:pPr lvl="0" defTabSz="8890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Integration in den GVH Regeltarif, </a:t>
            </a:r>
          </a:p>
          <a:p>
            <a:pPr lvl="0" defTabSz="8890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kein Fahrkartenverkauf im Fahrzeug,</a:t>
            </a:r>
          </a:p>
          <a:p>
            <a:pPr lvl="0" defTabSz="8890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Angebot gilt einheitlich und ganztägig</a:t>
            </a:r>
          </a:p>
          <a:p>
            <a:pPr marL="342900" lvl="0" indent="-342900" defTabSz="8890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de-DE" sz="2400" dirty="0">
              <a:solidFill>
                <a:prstClr val="white"/>
              </a:solidFill>
              <a:latin typeface="CG Omega"/>
              <a:cs typeface="Arial"/>
            </a:endParaRPr>
          </a:p>
          <a:p>
            <a:pPr marL="0" marR="0" lvl="0" indent="0" defTabSz="8890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 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2"/>
          <a:stretch/>
        </p:blipFill>
        <p:spPr>
          <a:xfrm>
            <a:off x="6672064" y="2113657"/>
            <a:ext cx="4896544" cy="362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383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sprintRAD / nextbike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96" t="6030" b="3543"/>
          <a:stretch/>
        </p:blipFill>
        <p:spPr>
          <a:xfrm>
            <a:off x="6600056" y="1700808"/>
            <a:ext cx="5170196" cy="4320480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 bwMode="auto">
          <a:xfrm>
            <a:off x="374400" y="2204864"/>
            <a:ext cx="5613009" cy="3093267"/>
          </a:xfrm>
          <a:prstGeom prst="roundRect">
            <a:avLst>
              <a:gd name="adj" fmla="val 16667"/>
            </a:avLst>
          </a:prstGeom>
          <a:solidFill>
            <a:srgbClr val="1B4F75">
              <a:hueOff val="0"/>
              <a:satOff val="0"/>
              <a:lumOff val="0"/>
              <a:alphaOff val="-40000"/>
              <a:alpha val="9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defTabSz="977900">
              <a:lnSpc>
                <a:spcPct val="90000"/>
              </a:lnSpc>
              <a:defRPr/>
            </a:pPr>
            <a:r>
              <a:rPr lang="de-DE" sz="2400" b="1" dirty="0">
                <a:solidFill>
                  <a:prstClr val="white"/>
                </a:solidFill>
                <a:latin typeface="CG Omega"/>
                <a:cs typeface="Arial"/>
              </a:rPr>
              <a:t>sprintRAD</a:t>
            </a:r>
          </a:p>
          <a:p>
            <a:pPr lvl="0" defTabSz="9779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1.000 Fahrräder im Stadtgebiet Hannover</a:t>
            </a:r>
          </a:p>
          <a:p>
            <a:pPr lvl="0" defTabSz="9779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Start: 01.07.2021</a:t>
            </a:r>
          </a:p>
          <a:p>
            <a:pPr lvl="0" defTabSz="977900">
              <a:lnSpc>
                <a:spcPct val="90000"/>
              </a:lnSpc>
              <a:defRPr/>
            </a:pPr>
            <a:r>
              <a:rPr lang="de-DE" sz="2400" dirty="0">
                <a:solidFill>
                  <a:prstClr val="white"/>
                </a:solidFill>
                <a:latin typeface="CG Omega"/>
                <a:cs typeface="Arial"/>
              </a:rPr>
              <a:t>30 Freiminuten pro Fahrt für Abonnent/innen und Studierende </a:t>
            </a:r>
            <a:endParaRPr kumimoji="0" sz="24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422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Ausbau Bike &amp; Ride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grpSp>
        <p:nvGrpSpPr>
          <p:cNvPr id="8" name="Diagram 2"/>
          <p:cNvGrpSpPr/>
          <p:nvPr/>
        </p:nvGrpSpPr>
        <p:grpSpPr bwMode="auto">
          <a:xfrm>
            <a:off x="374400" y="2690697"/>
            <a:ext cx="4787405" cy="2167425"/>
            <a:chOff x="-638474" y="380000"/>
            <a:chExt cx="4787405" cy="2167425"/>
          </a:xfrm>
        </p:grpSpPr>
        <p:sp>
          <p:nvSpPr>
            <p:cNvPr id="9" name="Abgerundetes Rechteck 8"/>
            <p:cNvSpPr/>
            <p:nvPr/>
          </p:nvSpPr>
          <p:spPr bwMode="auto">
            <a:xfrm>
              <a:off x="-638474" y="380000"/>
              <a:ext cx="4787405" cy="2167425"/>
            </a:xfrm>
            <a:prstGeom prst="roundRect">
              <a:avLst>
                <a:gd name="adj" fmla="val 16667"/>
              </a:avLst>
            </a:prstGeom>
            <a:solidFill>
              <a:srgbClr val="1B4F75">
                <a:hueOff val="0"/>
                <a:satOff val="0"/>
                <a:lumOff val="0"/>
                <a:alphaOff val="0"/>
                <a:alpha val="9000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G Omega"/>
                  <a:cs typeface="Arial"/>
                </a:rPr>
                <a:t>Ausbau B+R - 10.000 neue Stellplätze: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endParaRPr>
            </a:p>
            <a:p>
              <a:pPr marL="0" marR="0" lvl="0" indent="0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G Omega"/>
                  <a:cs typeface="Arial"/>
                </a:rPr>
                <a:t>Fahrradparkhäuser als wichtiges Element in der multimodalen Wegekette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endParaRP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7928" y="1988840"/>
            <a:ext cx="6236530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5876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Digitalisierung Radverkehr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00" y="1988840"/>
            <a:ext cx="5865616" cy="390268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8816" y="2204864"/>
            <a:ext cx="5273824" cy="5273824"/>
          </a:xfrm>
          <a:prstGeom prst="rect">
            <a:avLst/>
          </a:prstGeom>
        </p:spPr>
      </p:pic>
      <p:pic>
        <p:nvPicPr>
          <p:cNvPr id="15" name="Bildplatzhalter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3762" y="1988840"/>
            <a:ext cx="5203573" cy="39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Neue Tarifangebote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 dirty="0"/>
              <a:t>Folie </a:t>
            </a:r>
            <a:fld id="{706FB4DA-3769-CD40-87AD-947824F8892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1" name="Inhaltsplatzhalter 8"/>
          <p:cNvSpPr txBox="1">
            <a:spLocks/>
          </p:cNvSpPr>
          <p:nvPr/>
        </p:nvSpPr>
        <p:spPr>
          <a:xfrm>
            <a:off x="4655700" y="1702362"/>
            <a:ext cx="3214800" cy="1926000"/>
          </a:xfrm>
          <a:prstGeom prst="rect">
            <a:avLst/>
          </a:prstGeom>
          <a:ln>
            <a:noFill/>
          </a:ln>
        </p:spPr>
        <p:txBody>
          <a:bodyPr vert="horz" wrap="square" lIns="0" tIns="0" rIns="91440" bIns="45720" rtlCol="0">
            <a:noAutofit/>
          </a:bodyPr>
          <a:lstStyle>
            <a:lvl1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6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marR="0" indent="0" algn="l" defTabSz="610826" rtl="0" eaLnBrk="1" fontAlgn="auto" latinLnBrk="0" hangingPunct="1">
              <a:lnSpc>
                <a:spcPts val="1701"/>
              </a:lnSpc>
              <a:spcBef>
                <a:spcPts val="0"/>
              </a:spcBef>
              <a:spcAft>
                <a:spcPts val="850"/>
              </a:spcAft>
              <a:buClrTx/>
              <a:buSzTx/>
              <a:buFont typeface="Arial"/>
              <a:buNone/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284400" marR="0" indent="-284400" algn="l" defTabSz="6108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Tx/>
              <a:buBlip>
                <a:blip r:embed="rId2"/>
              </a:buBlip>
              <a:tabLst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446400" marR="0" indent="-147600" algn="l" defTabSz="59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20000"/>
              <a:buFontTx/>
              <a:buBlip>
                <a:blip r:embed="rId3"/>
              </a:buBlip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626400" marR="0" indent="-180000" algn="l" defTabSz="345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95B6DA"/>
              </a:buClr>
              <a:buSzPct val="120000"/>
              <a:buFont typeface="Symbol" charset="2"/>
              <a:buChar char="-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0" indent="0" algn="l" defTabSz="610826" rtl="0" eaLnBrk="1" latinLnBrk="0" hangingPunct="1">
              <a:spcBef>
                <a:spcPts val="840"/>
              </a:spcBef>
              <a:buFont typeface="Arial"/>
              <a:buNone/>
              <a:defRPr sz="10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3970373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81200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92026" indent="-305412" algn="l" defTabSz="610826" rtl="0" eaLnBrk="1" latinLnBrk="0" hangingPunct="1">
              <a:spcBef>
                <a:spcPct val="20000"/>
              </a:spcBef>
              <a:buFont typeface="Arial"/>
              <a:buChar char="•"/>
              <a:defRPr sz="26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dirty="0"/>
          </a:p>
        </p:txBody>
      </p:sp>
      <p:sp>
        <p:nvSpPr>
          <p:cNvPr id="5" name="Abgerundetes Rechteck 7"/>
          <p:cNvSpPr/>
          <p:nvPr/>
        </p:nvSpPr>
        <p:spPr bwMode="auto">
          <a:xfrm>
            <a:off x="374400" y="2464433"/>
            <a:ext cx="5613009" cy="2836775"/>
          </a:xfrm>
          <a:prstGeom prst="roundRect">
            <a:avLst>
              <a:gd name="adj" fmla="val 16667"/>
            </a:avLst>
          </a:prstGeom>
          <a:solidFill>
            <a:srgbClr val="1B4F75">
              <a:hueOff val="0"/>
              <a:satOff val="0"/>
              <a:lumOff val="0"/>
              <a:alphaOff val="0"/>
              <a:alpha val="90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Tarifmaßnahmen</a:t>
            </a:r>
          </a:p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Seniorennetzkarte, </a:t>
            </a:r>
          </a:p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Fahrschein statt Führerschein, Jugendnetzkarte, </a:t>
            </a:r>
          </a:p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Fahrradmitnahme ganztägig, Mieterticket, </a:t>
            </a:r>
          </a:p>
          <a:p>
            <a:pPr marL="0" marR="0" lvl="0" indent="0" defTabSz="9779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G Omega"/>
                <a:cs typeface="Arial"/>
              </a:rPr>
              <a:t>Sozialtarif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G Omega"/>
              <a:cs typeface="Arial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28957" y="1801160"/>
            <a:ext cx="5852573" cy="4131928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1508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2020_RC_design">
  <a:themeElements>
    <a:clrScheme name="Custom 1">
      <a:dk1>
        <a:srgbClr val="000000"/>
      </a:dk1>
      <a:lt1>
        <a:sysClr val="window" lastClr="FFFFFF"/>
      </a:lt1>
      <a:dk2>
        <a:srgbClr val="7F7F7F"/>
      </a:dk2>
      <a:lt2>
        <a:srgbClr val="0F0031"/>
      </a:lt2>
      <a:accent1>
        <a:srgbClr val="0F0031"/>
      </a:accent1>
      <a:accent2>
        <a:srgbClr val="005214"/>
      </a:accent2>
      <a:accent3>
        <a:srgbClr val="6FB2B3"/>
      </a:accent3>
      <a:accent4>
        <a:srgbClr val="1B4F75"/>
      </a:accent4>
      <a:accent5>
        <a:srgbClr val="990015"/>
      </a:accent5>
      <a:accent6>
        <a:srgbClr val="FFFFFF"/>
      </a:accent6>
      <a:hlink>
        <a:srgbClr val="7F7F7F"/>
      </a:hlink>
      <a:folHlink>
        <a:srgbClr val="000000"/>
      </a:folHlink>
    </a:clrScheme>
    <a:fontScheme name="Rupprecht Consult">
      <a:majorFont>
        <a:latin typeface="CG Omega"/>
        <a:ea typeface="Arial"/>
        <a:cs typeface="Arial"/>
      </a:majorFont>
      <a:minorFont>
        <a:latin typeface="CG Omeg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ter_PPT_HAN_NOV_ER_16-9" id="{2978C2A8-76C0-45A4-8DBC-30CCCB07B9EF}" vid="{56542FB8-A185-4F2A-A934-DBCC8BAA8798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20_RC_design">
  <a:themeElements>
    <a:clrScheme name="Custom 1">
      <a:dk1>
        <a:srgbClr val="000000"/>
      </a:dk1>
      <a:lt1>
        <a:sysClr val="window" lastClr="FFFFFF"/>
      </a:lt1>
      <a:dk2>
        <a:srgbClr val="7F7F7F"/>
      </a:dk2>
      <a:lt2>
        <a:srgbClr val="0F0031"/>
      </a:lt2>
      <a:accent1>
        <a:srgbClr val="0F0031"/>
      </a:accent1>
      <a:accent2>
        <a:srgbClr val="005214"/>
      </a:accent2>
      <a:accent3>
        <a:srgbClr val="6FB2B3"/>
      </a:accent3>
      <a:accent4>
        <a:srgbClr val="1B4F75"/>
      </a:accent4>
      <a:accent5>
        <a:srgbClr val="990015"/>
      </a:accent5>
      <a:accent6>
        <a:srgbClr val="FFFFFF"/>
      </a:accent6>
      <a:hlink>
        <a:srgbClr val="7F7F7F"/>
      </a:hlink>
      <a:folHlink>
        <a:srgbClr val="000000"/>
      </a:folHlink>
    </a:clrScheme>
    <a:fontScheme name="">
      <a:majorFont>
        <a:latin typeface="CG Omega"/>
        <a:ea typeface="Arial"/>
        <a:cs typeface="Arial"/>
      </a:majorFont>
      <a:minorFont>
        <a:latin typeface="CG Omega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RC design</Template>
  <TotalTime>0</TotalTime>
  <Words>468</Words>
  <Application>Microsoft Office PowerPoint</Application>
  <DocSecurity>0</DocSecurity>
  <PresentationFormat>Breitbild</PresentationFormat>
  <Paragraphs>102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CG Omega</vt:lpstr>
      <vt:lpstr>Symbol</vt:lpstr>
      <vt:lpstr>2020_RC_design</vt:lpstr>
      <vt:lpstr>Office-Design</vt:lpstr>
      <vt:lpstr>Office</vt:lpstr>
      <vt:lpstr>Verkehrswende vorantreiben – Modellregion ÖPNV</vt:lpstr>
      <vt:lpstr>10-Punkte-Programm Verkehrswende der Region Hannover (Januar 2020)</vt:lpstr>
      <vt:lpstr>Ausweitung der ÜSTRA-Stadtbahnflotte um ein Drittel</vt:lpstr>
      <vt:lpstr>sprintH - Direktbusse in die Innenstadt</vt:lpstr>
      <vt:lpstr>sprinti – Einführung On-Demand-Verkehre in der Region Hannover</vt:lpstr>
      <vt:lpstr>sprintRAD / nextbike</vt:lpstr>
      <vt:lpstr>Ausbau Bike &amp; Ride</vt:lpstr>
      <vt:lpstr>Digitalisierung Radverkehr</vt:lpstr>
      <vt:lpstr>Neue Tarifangebote</vt:lpstr>
      <vt:lpstr>Bewerbung der Region zum Förderaufruf des BMVI (März 2021) Modellprojekte zur Stärkung des ÖPNV</vt:lpstr>
      <vt:lpstr>Bewerbung der Region zum Förderaufruf des BMVI Modellprojekte zur Stärkung des ÖPNV</vt:lpstr>
      <vt:lpstr>PowerPoint-Präsentation</vt:lpstr>
      <vt:lpstr>HIDD – Hannovers Internet der Dinge Fokus auf LoRaWAN</vt:lpstr>
      <vt:lpstr>HIDD – Hannovers Internet der Dinge Verkehr</vt:lpstr>
      <vt:lpstr>Verkehrswende vorantreiben – Modellregion ÖPNV</vt:lpstr>
      <vt:lpstr>Verkehrswende vorantreiben – Modellregion ÖPNV</vt:lpstr>
      <vt:lpstr>Verkehrswende vorantreiben – Modellregion ÖPNV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Marie Rupprecht (AR)</dc:creator>
  <cp:keywords/>
  <dc:description/>
  <cp:lastModifiedBy>Tagung-074</cp:lastModifiedBy>
  <cp:revision>96</cp:revision>
  <cp:lastPrinted>2021-11-04T11:45:42Z</cp:lastPrinted>
  <dcterms:created xsi:type="dcterms:W3CDTF">2020-04-21T13:12:49Z</dcterms:created>
  <dcterms:modified xsi:type="dcterms:W3CDTF">2021-11-12T11:44:59Z</dcterms:modified>
  <cp:category/>
  <dc:identifier/>
  <cp:contentStatus/>
  <dc:language/>
  <cp:version/>
</cp:coreProperties>
</file>