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</p:sldMasterIdLst>
  <p:notesMasterIdLst>
    <p:notesMasterId r:id="rId37"/>
  </p:notesMasterIdLst>
  <p:sldIdLst>
    <p:sldId id="257" r:id="rId6"/>
    <p:sldId id="288" r:id="rId7"/>
    <p:sldId id="286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90" r:id="rId33"/>
    <p:sldId id="282" r:id="rId34"/>
    <p:sldId id="283" r:id="rId35"/>
    <p:sldId id="285" r:id="rId36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50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>
            <a:extLst>
              <a:ext uri="{FF2B5EF4-FFF2-40B4-BE49-F238E27FC236}">
                <a16:creationId xmlns:a16="http://schemas.microsoft.com/office/drawing/2014/main" id="{B42C03A7-7D6F-241A-317C-9050DCF27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46" name="AutoShape 2">
            <a:extLst>
              <a:ext uri="{FF2B5EF4-FFF2-40B4-BE49-F238E27FC236}">
                <a16:creationId xmlns:a16="http://schemas.microsoft.com/office/drawing/2014/main" id="{CD590201-5273-6AD2-065C-806A4B6FB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47" name="AutoShape 3">
            <a:extLst>
              <a:ext uri="{FF2B5EF4-FFF2-40B4-BE49-F238E27FC236}">
                <a16:creationId xmlns:a16="http://schemas.microsoft.com/office/drawing/2014/main" id="{C9DBD2AB-0304-8D29-5D34-63AC858DE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48" name="AutoShape 4">
            <a:extLst>
              <a:ext uri="{FF2B5EF4-FFF2-40B4-BE49-F238E27FC236}">
                <a16:creationId xmlns:a16="http://schemas.microsoft.com/office/drawing/2014/main" id="{41EF3F19-D931-0FCB-5367-1DBE5C59A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49" name="AutoShape 5">
            <a:extLst>
              <a:ext uri="{FF2B5EF4-FFF2-40B4-BE49-F238E27FC236}">
                <a16:creationId xmlns:a16="http://schemas.microsoft.com/office/drawing/2014/main" id="{8EAF0927-D4EC-28B6-8CEE-63C79BA44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0" name="AutoShape 6">
            <a:extLst>
              <a:ext uri="{FF2B5EF4-FFF2-40B4-BE49-F238E27FC236}">
                <a16:creationId xmlns:a16="http://schemas.microsoft.com/office/drawing/2014/main" id="{090F5B84-F8D2-3462-B4EF-89E7E4F11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CAA40F0D-0465-E5A4-66AF-607CCBC25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831F1E71-2BF9-9331-232C-C3C63AA7A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845737EC-8ADF-E8C6-6D6C-E6B5BA4CC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AutoShape 10">
            <a:extLst>
              <a:ext uri="{FF2B5EF4-FFF2-40B4-BE49-F238E27FC236}">
                <a16:creationId xmlns:a16="http://schemas.microsoft.com/office/drawing/2014/main" id="{119570EA-F103-245B-A700-F029909484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5" name="AutoShape 11">
            <a:extLst>
              <a:ext uri="{FF2B5EF4-FFF2-40B4-BE49-F238E27FC236}">
                <a16:creationId xmlns:a16="http://schemas.microsoft.com/office/drawing/2014/main" id="{0AD430CF-B149-E02D-6742-7DD3D6AD5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6" name="AutoShape 12">
            <a:extLst>
              <a:ext uri="{FF2B5EF4-FFF2-40B4-BE49-F238E27FC236}">
                <a16:creationId xmlns:a16="http://schemas.microsoft.com/office/drawing/2014/main" id="{641396B7-BD5B-5ED5-46FD-43343734F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6157" name="Rectangle 13">
            <a:extLst>
              <a:ext uri="{FF2B5EF4-FFF2-40B4-BE49-F238E27FC236}">
                <a16:creationId xmlns:a16="http://schemas.microsoft.com/office/drawing/2014/main" id="{06FB207F-25D2-CA8A-E307-7D35694B988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4475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6158" name="Rectangle 14">
            <a:extLst>
              <a:ext uri="{FF2B5EF4-FFF2-40B4-BE49-F238E27FC236}">
                <a16:creationId xmlns:a16="http://schemas.microsoft.com/office/drawing/2014/main" id="{19393850-2CF7-21EE-AE7C-A2FA087CA04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7738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6159" name="Rectangle 15">
            <a:extLst>
              <a:ext uri="{FF2B5EF4-FFF2-40B4-BE49-F238E27FC236}">
                <a16:creationId xmlns:a16="http://schemas.microsoft.com/office/drawing/2014/main" id="{75A2F33D-1382-78C7-172E-2C1446798B3A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607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de-DE" altLang="de-DE"/>
          </a:p>
        </p:txBody>
      </p:sp>
      <p:sp>
        <p:nvSpPr>
          <p:cNvPr id="6160" name="Rectangle 16">
            <a:extLst>
              <a:ext uri="{FF2B5EF4-FFF2-40B4-BE49-F238E27FC236}">
                <a16:creationId xmlns:a16="http://schemas.microsoft.com/office/drawing/2014/main" id="{DA49FEF7-08C6-6722-E37D-5AB2A941FAF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607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de-DE" altLang="de-DE"/>
          </a:p>
        </p:txBody>
      </p:sp>
      <p:sp>
        <p:nvSpPr>
          <p:cNvPr id="6161" name="Rectangle 17">
            <a:extLst>
              <a:ext uri="{FF2B5EF4-FFF2-40B4-BE49-F238E27FC236}">
                <a16:creationId xmlns:a16="http://schemas.microsoft.com/office/drawing/2014/main" id="{96793350-41A5-19A3-36BC-F81CEEF7518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607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endParaRPr lang="de-DE" altLang="de-DE"/>
          </a:p>
        </p:txBody>
      </p:sp>
      <p:sp>
        <p:nvSpPr>
          <p:cNvPr id="6162" name="Rectangle 18">
            <a:extLst>
              <a:ext uri="{FF2B5EF4-FFF2-40B4-BE49-F238E27FC236}">
                <a16:creationId xmlns:a16="http://schemas.microsoft.com/office/drawing/2014/main" id="{A05B9402-1E98-59A1-294B-A7DE6AB527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607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11CE852F-8BEB-47FF-8E82-736A4BFB1349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03B6F7B8-5CF6-6094-AF60-B5C9F513225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DCAE66E-727A-49E2-9CC5-71A5BA7EDCCA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DB2AC585-702C-153A-56F5-9C3A47B4C23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D1504C7-A16B-8B0F-2149-6F759211679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59F22099-A3B7-300B-59B6-6647D821C41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2F6D5B-52B0-4264-B6E4-9ECA37F0E996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F9E97D50-D6A4-710E-8290-F7895CAEE9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839744C4-1D44-7787-1CB4-45CA7135D9A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D21F6151-56A1-C540-5BBE-262E7DE9071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7755-E69A-4447-AB5C-0B7AEE8924E6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45057" name="Rectangle 1">
            <a:extLst>
              <a:ext uri="{FF2B5EF4-FFF2-40B4-BE49-F238E27FC236}">
                <a16:creationId xmlns:a16="http://schemas.microsoft.com/office/drawing/2014/main" id="{0B56DC7D-57BE-06A4-DFB1-BE6D04D974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CC6751F8-9F6D-ED62-639B-AE8392C60E9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1608F280-3F24-4401-8091-64EB42D55C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CA950B-A0FF-40E3-8D22-B2C538F5925D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5E8D3E50-E510-ECB0-EFD2-15EFD991603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3B1890DA-3AFF-0257-33B9-D8AD0776B4E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A9994C2E-25ED-9E30-6DB9-C112D099FBD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EADFFF-070A-4536-B931-FD108719A9D4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086645F-5E33-869B-DBB5-FCBA4C87CC1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B93B5DE7-17C1-5F36-7019-42E3B66582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DA0CCCDA-D61B-93FF-4D84-9286210B8E2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4C1335-0932-4646-B55F-62DF0F023CFE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A11A6E1B-EF47-0CD5-1CFB-0D89C1F8110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05588B2B-46D9-AE0B-EF77-C86FFA7FB44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7542F2A0-7481-11B0-890B-F6D5DE4E3E6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19D74A0-749C-4F04-9E7E-C895397B7007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F0FD9258-2928-4B84-D753-7A3030530F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E142E29A-C004-62B5-CA0B-0FAA743894B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E9BDFC9E-F9C6-EA70-7541-1421AFA891D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5E17C1B-8D43-4687-B9A5-581922DB5DFC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6C6C34A2-630F-6E4D-AA07-F7CBAC70AB0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F65A4C3B-A32A-C03B-4077-7F1AF10FA19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CB0F862F-4CA3-0871-4106-8DC8987603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F8C0974-B99C-410D-8C97-1B3A9D52CB44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F06E32BF-D73D-E77A-46C6-41488270768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22F54FB3-18E0-A074-AB22-6C9FEC03989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C3705A35-39BB-DCB0-F7F3-96FA2391B67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A807AD-7146-4BD9-A438-B1D16C31B05A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C3E226A8-AAB5-38C9-0EEB-F15084A42A1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625CBEC9-64AB-B03F-81BF-8B046D466E0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E382D048-3164-787E-2321-DCE56B12ED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23305C-8D53-4FFD-8CAE-0A33B2CC2EA3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D22B9386-8E68-9D89-45E5-E9CBCB7B970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715CB2AB-874B-81C0-B64A-B6FE4FB0B7B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D7860B26-0D5D-349E-2497-B4ECEE3CBC8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AD6A945-481D-4A87-A93E-48255DAD2BF9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2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</a:endParaRPr>
          </a:p>
        </p:txBody>
      </p:sp>
      <p:sp>
        <p:nvSpPr>
          <p:cNvPr id="34817" name="Rectangle 1">
            <a:extLst>
              <a:ext uri="{FF2B5EF4-FFF2-40B4-BE49-F238E27FC236}">
                <a16:creationId xmlns:a16="http://schemas.microsoft.com/office/drawing/2014/main" id="{02742474-4F7D-E0A7-53AB-50E8DDA9E83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27650" cy="3994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6B0EBA51-5360-7038-E48F-9345325E32E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4088" cy="47974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03346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85DB84BC-577A-B1FA-7262-3F9D5A784F7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9FA4A5-A71E-4A9C-9BD2-F8DFC94711F1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54273" name="Rectangle 1">
            <a:extLst>
              <a:ext uri="{FF2B5EF4-FFF2-40B4-BE49-F238E27FC236}">
                <a16:creationId xmlns:a16="http://schemas.microsoft.com/office/drawing/2014/main" id="{DE54AAE1-CDCE-E9A7-3544-FF655FE44EF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B09142DF-51E7-D24A-D4A8-2B3250C114E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3055D3FC-0006-DFC2-5960-D2359C17050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AE9650-3520-4D9C-91A3-19A45A8FDD53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6F8E12DE-D5E4-8FAB-0955-89746D2A6E1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DC576EB-0CC7-8FA5-62DC-3DC5024CC2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D8C226D3-F360-42A4-89A0-4F854C162D4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95BBE6-9934-4427-B573-EAA7C3C7CCA9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AC76287A-34DC-6BAE-F5DE-1842057639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F55E7D8B-E370-DCAA-6442-0E3E0478169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A5FEC130-361B-D256-DCEC-0F109DE1ED7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C31AB9-9D3A-490B-A260-816C6C7E1F35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465DDE8B-0857-B7CF-7E53-D10ACA5FF3C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A07A2313-DB01-1F04-15CE-0A7A963DD3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6FCF814F-CC99-BE6F-9408-1AF205E9CD4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F3BBFB-A893-406E-94DF-DBCE54FBBC7E}" type="slidenum">
              <a:rPr lang="de-DE" altLang="de-DE"/>
              <a:pPr/>
              <a:t>25</a:t>
            </a:fld>
            <a:endParaRPr lang="de-DE" altLang="de-DE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97E0AA16-19A3-0588-F42B-607B51733A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25BB339B-5539-AB5D-11C9-FE49F03A9D4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54B9C537-B287-863B-7B29-E85C2C0C61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45B6B7-D0F9-47F5-AA61-C09BA6C64B42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099A31C7-8F2E-FFEE-DD11-3C5E0B248C0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30825" cy="3997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57BF4C0C-E1A5-C40A-6825-1C611CF7C69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E93BBF18-670E-E594-F8CC-C44116A409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FD9141A-3E5E-4128-B8AA-25B518ACD0A9}" type="slidenum">
              <a:rPr lang="de-DE" altLang="de-DE"/>
              <a:pPr/>
              <a:t>27</a:t>
            </a:fld>
            <a:endParaRPr lang="de-DE" altLang="de-DE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9E14CD8A-DA0C-2E88-A72C-0CB2470C78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30825" cy="3997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12F21883-3B1C-0FC1-7E5C-DA0C3610CCB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7263" cy="4800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76204BC2-9452-AABC-A4E2-FE2B3AF90DC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147C23C-9F17-4D50-9252-3A24A55D4638}" type="slidenum">
              <a:rPr lang="de-DE" altLang="de-DE"/>
              <a:pPr/>
              <a:t>29</a:t>
            </a:fld>
            <a:endParaRPr lang="de-DE" altLang="de-DE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831B3DA7-F0EB-6DD7-C95E-9515D4AECBC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29238" cy="39957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41F1E83D-A21E-3930-7971-DF48FB2C5C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28CD3953-782D-D209-02E8-7420D9F9D5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3D892FC-BD8C-4BA4-B395-937C4FBCFA48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36865" name="Rectangle 1">
            <a:extLst>
              <a:ext uri="{FF2B5EF4-FFF2-40B4-BE49-F238E27FC236}">
                <a16:creationId xmlns:a16="http://schemas.microsoft.com/office/drawing/2014/main" id="{35C559A2-B534-95E5-EAF2-C65EEAA3520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A98F635-1F1E-2459-407E-A5982229F05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D3200CF8-ED17-2211-4471-C20D7E2933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087AF8-CDA2-4794-B464-70DD594F9ED4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909F32AA-17CA-9584-D040-ADC662486BA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0162553-E2A7-A890-5F27-30B8CA1C80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6DC5A30B-9D18-34F1-39D9-9EA705A7570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3460814-39F0-4400-84BF-5EBC9DEA2C3E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A8EF1658-5407-E01A-8A74-07D083EF5ED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78D2FDA-0E48-D29C-0F04-64FE5A8CAB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D1B9C9D4-787D-F24D-C620-7AF8880BA0E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0C60E6-84D1-4C4B-95E3-7F062F917EA9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39937" name="Rectangle 1">
            <a:extLst>
              <a:ext uri="{FF2B5EF4-FFF2-40B4-BE49-F238E27FC236}">
                <a16:creationId xmlns:a16="http://schemas.microsoft.com/office/drawing/2014/main" id="{AAF78C0C-7D80-189E-1C15-5FADD7BC9EC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A814E07-7CF0-2777-FEF3-7383B12FE11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CE35A57F-5A76-6734-5768-19BD7ADC6E1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A5C906-0C26-42A5-929E-F1FD9A8B6782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F4A810DA-B053-3A59-C9BA-48091E9CA9D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70B1AF3F-6D92-0186-55AB-13744C96694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6E0E2D02-6D7F-3765-56D2-9E3BD9868F3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96CD80-F0F3-4FCD-81EB-38D983A5DA63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41985" name="Rectangle 1">
            <a:extLst>
              <a:ext uri="{FF2B5EF4-FFF2-40B4-BE49-F238E27FC236}">
                <a16:creationId xmlns:a16="http://schemas.microsoft.com/office/drawing/2014/main" id="{87D8DC4F-0DB8-9B62-1AB8-388D8951A7C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17561340-6225-98DF-96C7-F5FF0E52B8C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8">
            <a:extLst>
              <a:ext uri="{FF2B5EF4-FFF2-40B4-BE49-F238E27FC236}">
                <a16:creationId xmlns:a16="http://schemas.microsoft.com/office/drawing/2014/main" id="{BFAB57CE-2A4F-D4EB-42D5-7AC2D125CA5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5AECB0-C8A2-4AA7-8621-34726E39491F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43009" name="Rectangle 1">
            <a:extLst>
              <a:ext uri="{FF2B5EF4-FFF2-40B4-BE49-F238E27FC236}">
                <a16:creationId xmlns:a16="http://schemas.microsoft.com/office/drawing/2014/main" id="{166F0514-B7A7-38B3-2E4A-9E7FE481DB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AC39382-94C0-2A7E-9AEA-2DBF6A9449B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D2EA9-F4D9-735D-1B82-2BE6DE3D4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350CFA-DBA9-2B16-291B-DE384E786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0FD10D-58CE-69AB-D810-AEC91371A8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2449F6-0EC8-A904-3BAF-29A16C8AA2F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C33B58-AFEC-1F50-6780-57B17B4F71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101EA05-7035-4D65-9F2E-26206F70643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2687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97AD5-4E0B-D277-C1CC-4534F8E5F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6FBE809-625F-D789-649A-14AD1F88D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0316BF-51AA-31EC-8472-E3482E7FEC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FC541D-1ACF-8C44-E96A-D0A1F4E9AA7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22EFF7-3329-B0D7-81A3-1BE2A2DCD5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D3A2F7-9D71-4D19-82BE-D5A7CA69080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7361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B483399-0F34-5703-655A-95532BBE4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91388" y="301625"/>
            <a:ext cx="2262187" cy="64357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CF6A822-4E09-02AA-C464-D1D8885BA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5750" cy="64357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AC47D18-742D-CCD5-F9D2-ABA8BF92E2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99392E3-3760-6DDE-78E9-D0EBBC49641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282EFF-5512-6CD3-7369-59CA369EF7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A823E96-3025-40C5-BFE4-2940E9F004F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47038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55DD03-7DCE-6E48-6AE4-3C41F5C9A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6A52C6-14FB-12CB-15DA-2668838E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552607B-693A-5742-D4A0-C2B522BD3BA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986BC7-19DC-2648-8C35-9812E1094C5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C37196-BE6C-BA4A-ABA8-5252ADE6DC7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F56AD40-3EE2-43A1-BCD3-00449B9864E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0354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404EA-F462-52D4-00FE-80555DED3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EBD101-514B-3382-EB2E-9D7B214BD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228705-99E5-A10A-87C8-14D9151AD78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F943D4-4A55-2285-47C9-929EAEF629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26B275-B6AB-0740-546C-64B5C03A93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C3A2C0-C9A8-4DD6-BAA5-B4A1B08D3F1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3374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50E73D-B82C-47C1-D7ED-339B00564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FF6A56-717A-CF6C-4334-D331ACBCC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498FD8-90ED-A928-9E52-2518EBB6D2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DA69C0-EBBA-AF94-1134-8818D7B1075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3C7CE1-A6D2-E851-7C57-0BDB7B297A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13F77F2-9831-4E1A-B402-79BF07326BA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47627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4E85A-14C9-4C34-E5CE-DEF1FD3F7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C3BDB0-3BD4-B26D-D90A-18960F842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0225" cy="4119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DEE802-B958-ED91-614C-BF474E73E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3350" y="1979613"/>
            <a:ext cx="4341813" cy="4119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B23CEA-34C2-F289-3A28-0ECBF497518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456891E-42E6-2D20-0E1A-C11201CFD8C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611FC90-CB72-8CF1-ADD6-9B4256ECFC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6386C80-42B8-4109-BD4C-2CF837A0976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27870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D4ED6D-22C0-862A-659D-BDA91164A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69FAA3-74A4-628E-61F6-0D0207D58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F454E68-C491-DACC-3C9A-039530844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B5E8E18-4428-3719-E13E-3C0326A0C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ACB267C-193C-33C8-0666-2CD8981BD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D52E86-52B3-CCED-0173-458D10DA5B8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EE4B0C-A82B-AADF-3ED7-21A8C607C25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316C2BD-0BFB-B52F-6F79-D9B18572A3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2383155-4BC1-4FC8-AFC2-433C9688F68F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14518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7A783F-5A9B-9B10-C7C3-17940EC6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8F78E6-11B7-345E-9EF7-A580567CB7C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2F1864F-139B-0F12-763D-ABD2CA5763B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8EF3D94-F5F0-62B0-B7B6-E1C2B09D78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2B61ADA-0ECA-4B3E-9BE6-8445649F587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684172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2CD73E-0BD7-B27A-AAE4-587311B3EEE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FB9C63-ADB2-2576-A5AA-49572F69BF0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28EBB6-88B9-1628-3CB7-143B7FF0F3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B1DF78F-0268-48F6-AE03-FCEC1D4734C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961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7B612-B46D-B45A-009A-A78FBD39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1B419A-BDD7-54C8-B275-66552A169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FC1EF1-E280-67AF-D078-4181A9F83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0E92BEC-6932-9679-D3E3-374E29436D8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8E2F3BE-AD48-4C10-9498-6B24E27B26F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2601AF-9131-31E5-939E-3074B95EC2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E1AD79-DDE1-41D0-93F8-3F9F39DCD7E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244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77A14-FDE5-4F3B-88FD-482713C9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30291A-B9F0-03E5-5CE2-B329CCADF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CEFAFF-AF24-33F8-5FA3-506F5ABB7F1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D957B3-6AA1-9864-846D-DBEA070441D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AD4F5C-B867-58FD-D0AA-8D1EE0C35C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5DCDAA-6E2C-4283-BAF5-AC43B0100D6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1075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81DA3-B570-49D7-A3CA-9322A819C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39D6746-ACCD-FBF8-A8C2-915850A43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DFE6E72-0C42-225E-2FA0-85D6B1DB6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FADAB0B-32DF-AEC4-5722-629F21AECFA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37576A-A491-9A93-4A21-91E926E8988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4ECF04-B1BA-C78A-B83E-4AE378E46D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5B95C5-69DA-4FC6-88B3-4C11977EB93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42856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46D98-23DD-EB33-EFE5-53F6DD7E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9B8E483-E92B-8CDA-C311-C35CDCC58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A73881-7697-363E-EB6C-0639E60202F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1433A6-6BCC-907E-1B33-45D45AFAA28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9808746-5CE0-CEBF-5900-92F99A49CE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382C70-1556-45FE-8C68-B3A7521C28C6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17591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D804EB3-4B51-0ACE-B3E4-2F0C72C00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92975" y="301625"/>
            <a:ext cx="2262188" cy="57975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D50829B-2192-3A30-0DEB-678C5E17E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7337" cy="57975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483A655-5F66-3D6E-785D-D40858B5CE3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EB3390-806D-CB53-C3EE-966A0DAEE35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7F360B-BADA-1E12-C583-B5CA1A7283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ECE56D-ECA2-4489-8471-BD3F9A40A8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39423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10773-9906-361D-3960-60B50758B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2E8853A-BCCE-F6B6-B5CA-4807F71FD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B3B7D4-0F0C-139C-899D-84F81DD5B32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050836-016E-55BC-C936-30D11BA8026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7080000-9BC1-23D6-EA27-7BAAABC5A7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407D49C-B0C9-4E57-91D3-D9E4C439DC7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10830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010C0-C410-AD17-7B7B-CA23CDF9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C94522-EAD7-9E78-15E0-36B633448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3ABEBE-0DD0-D90C-CA2C-91334036786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2B8F91-662F-CA77-9A8C-176DAF0A7FC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22A0CB-58F2-ABB4-1D93-16DEFF9818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2EDEE14-C423-46F8-94DD-0AE03800B64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78893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2CA258-63E6-89BB-149D-F2C0DB9E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484A7E9-BE15-961A-A0CB-D0E2D1923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B29C25D-3D3D-DEF7-084A-E1913777AB9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2F93BA-4793-2AFB-05D8-3280A0B9C08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E7F1EF-897C-2E2B-0795-AF0A0FD3FA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9985495-246A-4A36-9026-07C6197A07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1692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27A28A-5309-B91E-EE27-2F11E5D78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035840-28E2-DC60-EF59-0D400EA963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750" y="2519363"/>
            <a:ext cx="4430713" cy="42179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86754E-3AA7-FC1E-A300-1A2DCAE67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2863" y="2519363"/>
            <a:ext cx="4432300" cy="42179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060BC4-C868-6C2D-1EEB-F86DB92CB54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A214218-2220-452B-3C4B-1C5991DB47E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254BB7-374C-041E-DBE2-1080C90E11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3B2B446-A557-4EB3-AE3C-24D3604FE43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76902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2A1B6-DF59-C80A-045A-C4199E500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B448EF-B9CA-7DE2-217E-3D958B0DA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EAC2FB7-7523-DC47-341B-37CCE083B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4EB55D-17B4-C52B-3F3C-0B9A8BC4AC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0867B13-1896-7E76-FB9B-5A3A8F0146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15E25A-B4E6-E704-6300-E5BD9CCA814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449369F-E049-3D49-ECCC-5560772853B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618B46C-EC46-D5B8-5D54-FB8064ACD3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92937A4-FA39-4ADA-B20F-DA8D9FF2D06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315814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EEAC2-F3F0-8276-D5E6-A33B5128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B058E2-EFD3-88F1-9259-A3CF06F964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629E421-61EC-06BB-8881-8D8327A42D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27DBF0-AF71-7069-D9EC-A4795CD1A5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1A474E6-085A-43B7-B238-980DEE988AB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098851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62FBE0-BC30-0DB9-E5BD-58CF0027830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2B384F-8E76-5574-3AE9-A018A6CFA69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C8BC7EA-C886-103E-2E5C-E080A5C0F8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DD08E8-C117-40C2-B985-954BD853C0C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106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42B80A-3295-BEFA-CF28-5E841CD9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C03EAF1-7526-1BB7-4012-8592559F3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AB5ACA-0633-6BF1-BA42-F5A3D070731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56C1BA-64A5-457A-7B5D-F2B9595A6C8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8903CA-0DEA-2D8E-4D9D-7C3A7310A6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25E84A-041A-4C3B-B990-AC21D87EECE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72742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EB410-B542-649E-3234-860E0A2C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32404E-0AD7-8A13-F705-8AFFF9614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9974AE5-AE80-89FD-958D-F8FCAFA05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EBD76A-2FFE-186C-5CBF-473EC6FE10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7AF1890-2A6C-17D1-5AFF-8A71AD31C90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1506C35-DB73-E671-A1C6-CCFF23C7B7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417298-1519-4094-BD47-8BAF35309A5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73617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11331-7DBA-2997-C272-88B88ABAC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276A90D-E08C-2F2B-8B65-2DE2A4FFC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70DC9F0-D7A7-945D-646B-4F7EE581C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246DD0C-299C-11C8-7E17-03AE0020189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A2CB6E7-51D3-AA30-9748-4A8EF87BADE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775936B-2727-0D77-4AEE-C8C22086CC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FFDE20-6D3F-4D67-863D-56F96D42AFC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76049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F1DA49-0E73-E09F-EB82-05B5C1B0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3EC4017-64D1-9668-7341-8D388D093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224B51-A03B-407E-8AFA-5BDA9F59236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CC3486-E2C8-EBCA-9574-7ADA9D1A751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10D52F-36DF-37C2-808A-C868AB9595B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707481-26E3-4728-97C9-036B8ED91B0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600778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6D14FC9-8C61-4B64-EE6E-64D901C30E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66000" y="373063"/>
            <a:ext cx="2333625" cy="63642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41986D9-7F6E-01F3-2508-F0E5C6C64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60363" y="373063"/>
            <a:ext cx="6853237" cy="63642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F18B01-BDA8-6C81-2F55-94ED2BCC894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B16771-A047-F388-FBCE-C96FBC01052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B842AB-9B2A-FAA0-0B02-D52DCC8A87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CBCC4F5-80E5-4280-A467-48C3ADC3AF7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01188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E2DA7-99AA-D7EC-664A-3CCB54E14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5D8BE9-0C3C-E217-C497-7444E214B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FB442C-93E5-7810-A89A-24579178F66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42102F3-3B13-31AA-2613-BEDEA7D7F5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FA97E38-7212-D052-A976-5A2A857CCF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ECEB9F-8645-4189-BA24-07CC9B76D52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52839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B108D1-DBF1-C323-4EBF-5D7C7002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07C46D-0B3A-AE67-4430-6C219FE97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55A23E-FF7B-FA92-8C6F-065FFDDF982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DC8550-16A6-838F-98AE-3F46B442721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0FBE75-3FD7-9D03-C54D-7BC38CF882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79DB04A-8003-4028-BC19-2855E96CC4E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37900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538D27-8697-C01C-B1A3-551BB1723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D9AC28-A04E-D936-73B5-5732D7BC3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C4D2430-903B-8340-DEB2-F7610C970F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34BB06-ECB8-DBA1-37D4-ABD52A8040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BD7ED2-56C3-7639-9022-D4DD5587AB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FE07C66-9854-435A-90C0-A5899B5139C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118830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E66B2-7DFB-6C6A-426E-5B1DC7EC9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A42E3B-3A90-33F5-CB0A-C908B1C3A6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2165350"/>
            <a:ext cx="4448175" cy="4257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5E0BE81-29D9-5C4E-6E2F-3CDEBC4F3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813" y="2165350"/>
            <a:ext cx="4449762" cy="42576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900BD3-7120-819E-68DC-A92C8310B09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0FA492-9DA1-080A-2D8B-53BCA2055A7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D5579DB-0499-AC8E-6631-F4CC9C4BAC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ECD7CF-76A8-496B-866F-7C43FDFD5B1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61243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5009DF-1DE9-55B6-354B-74A1393D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8874FD-7BC6-864F-94B0-E11664BF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5F673B-E8FB-FDF4-132C-72F28A701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9EB7AFD-E985-F6F7-AE49-B10625D537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1A8170B-ED46-C20B-D377-556D6042A8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1077E56-51F2-C778-8BAF-044A4AA6ABB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E0FB4D0-596F-0137-5FF3-3D6B6552A96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E75AFCD-B9B3-914A-FD29-5E9A02E6552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9B1E86E-195C-4562-90CC-300429FA546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96851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9B0991-C5BC-7C60-4A3A-E226B2DDD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C47AA9-79E3-64D7-E4A3-1B79E402D7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1D3B41-5E79-C356-AEAA-7D93A3692EF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E260CE-7CE2-CB47-2149-07AAD0A21E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064D41-72C5-413C-BEC6-F92A43A5EA5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5212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975D87-F78A-210F-97D8-B003C09F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0AA088F-388B-8F68-E896-4BC340922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8175" cy="49688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FDE6843-5D58-2399-986E-4C6FF63B2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813" y="1768475"/>
            <a:ext cx="4449762" cy="496887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E0217B-964A-8653-E7E5-CAAE7FD0E0D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9A2DBB-8037-EA28-1157-4E39619D533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EFED4F7-D15C-12A4-F966-E45B44AECE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73A3EF-D9CA-4A07-BBD2-008B4953D6AE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64528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B86F125-5ED4-932A-F9EE-1619CA604CC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3F0FE7-5AD4-1C86-3F77-285CE69BA7C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DCE946-6278-A7A6-1EC4-2C9F4C504A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876677-B399-4F88-809E-860B91B339D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52021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06451-1848-A9D5-6F8B-52B8C818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D946A0-32A2-EA88-C2D8-F17C5BD74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0239AD-AEA4-639E-45B9-92FB78207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8997D32-D521-CE8D-AF2B-AA69E86FED4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7780EE9-3E15-5151-C783-52191BF0AC4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B0562D5-3A69-141C-9F8C-E8099A01D5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50F68A4-6CF5-49DE-818D-37BAA8C31B7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01647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5D388-F996-795A-8F4D-AD5D86AE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5B21E55-91CF-6180-504D-2486ACF36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EB17A24-90BE-DDAC-299A-F571FD0C3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9B7ED9-B9B2-FF76-6F4F-EBA89C71693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6F5FE8E-924E-7D40-BBB0-67C27912D3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F9446F-F153-B1EF-9998-0523A0892F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9093EF8-5063-4726-82AD-221C0C58AE1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25390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EF2CDD-928D-11F7-035C-5AEA1F1D2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2CA168-4054-B80C-AE0A-FC5EA12F9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1AB5FE-1D06-0119-2E8A-6F82DB994C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27AE43-D19F-5D05-5FEE-33B3CBAC0A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55A6D7-2934-09DD-FD0D-C2A1E2F47A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5AB2D25-0C49-448E-AB01-E628ED2E783D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66750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B90008A-DD77-0462-6033-011A368244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91388" y="301625"/>
            <a:ext cx="2262187" cy="612140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A016190-E725-426A-DD68-D4602340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5750" cy="6121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92DCBE-85A5-A7FD-FC56-8E47EAA6508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3C5130-B893-72B9-E53F-19C90AB3A0D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871076-C172-28B0-97DD-E6DBDC2219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56EEE80-EE58-439A-84C3-4D85C6D4122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96142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E4E14-2FAA-16F0-DAD6-DF218DD3A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9DF672D-0618-B647-AE44-AE21B139FE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0373BA-22D0-B7F6-15B1-8A385FFE2A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E7D07F-5F7E-C999-48FD-08CAC6B3207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BF5173-3070-F288-86E6-12598462E6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ACF0FE7-2970-4953-AF92-754A6E06039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152228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0B306-B377-5F0C-B1F9-058CFBFD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513312-2BAF-4642-CA20-C082DBA1D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5C15E0-22D7-EBC3-5DDC-853A620B7B9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66AAE2-1212-C012-5B08-3ED637453E3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12C9D3-9705-1AE9-E7D5-AE09168513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900AC38-422E-4FA5-9ED6-104BD420F4E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4371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1A78DD-4553-1509-58D9-26A9312D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7C875E-ACD1-CE72-3338-0DDB0D089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ABAE21-0AF5-74C7-7E29-5F3C011F20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CB6FC3-D3A9-6695-99D8-3591021D63E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7E22D7-B3F6-527F-4FF4-36176F37A3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CE70015-37E8-4F9B-AE08-17D32FCE6E7B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36132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35028-8776-63B4-5E76-33257607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364EF0-282F-A7CF-0420-0F0BEE7B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0225" cy="4119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D2D706A-C279-BB06-A0F8-77971A9A8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3350" y="1979613"/>
            <a:ext cx="4341813" cy="41195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A91049C-0A17-5851-C4D1-C7672EDD65C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D270C4-40A2-5409-7787-2EA2C583F66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A07BA1C-CAC7-B80C-6B19-855175578F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102A9B-599B-4FB2-9F00-A0827659CCB7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55999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73E28-1778-10AF-25E1-BF05EAEC9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032ADA-8515-4E65-DD07-0BB8B7D25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A0E8F0-72B8-F1E7-32E9-E5EF4E737A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CF8159-D2F6-DDCC-567F-80D82BF4D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BAF5A4-227A-908D-3398-F87DCD5386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002F917-6A90-EAC1-EE44-BD0BC60EBBE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EA95A77C-7150-5CC9-CF23-B7E6A5BEACA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1F56086-58C8-B8CE-BED5-84E40A0A6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46A58C-E67B-491A-A9E4-6174E448C68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335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FEF5B6-5B06-7E87-12A3-3EBD4A90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C66364-6DE1-1929-FA9F-83FA8798D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CB7E0A0-E2E4-BAFD-FF21-92448375C2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91B4D7-A792-F75A-680D-DD0EF3368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B1D6A2-0597-54A8-F750-8C4F16C73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B98090C-5E0F-1A99-9BF3-D8545EFE1D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905B637-380F-01B9-FF2D-FCF50AEBCAB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2F995B3-681B-DFB7-9610-FD12FB7949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5AC75A0-2983-44BC-A497-D649CDFE73F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52528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40AECF-51EC-9092-DF18-234708E5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9D4F57-4181-CF94-9419-98009E8E14E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3AB2AD-28F3-6D1C-802B-6F306B06B90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FAB8B3-0CE7-CC38-496A-B0660FEBDF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2B3036A-CDBD-49E5-9DE0-9F816DBAD04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73673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3DF3D38-F1D2-D577-E8F6-ACCE1A1BCD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C45CD7-CDB8-4C0A-166A-F4A68CA8FBF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88BAFD-CD05-B711-30A2-6D2F524276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8018011-A80A-4584-B03E-F53C660F5572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10225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88142-0A0C-DF20-E4F8-A3CC57469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97B03B-1034-0F65-597D-29DB9D1F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AA35A23-A596-7B94-7A8A-8F5782064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40DA7F-1C2E-0AEE-5621-F222806C44A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28395D7-4F36-6EDD-4D25-9AFCD766A37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E705CEB-2AB2-5835-F6BE-981D2A0051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228EB06-2057-46F9-A7A7-73427E52543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098485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CCEAF-F8B3-6B2C-F47E-8B8512B2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864EE92-2E34-901B-A47A-77F1399C5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9900B6-3813-2361-4787-143454960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C0527F-76A5-1B88-E769-74DFCF786AD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1E7729-3D24-89D6-540A-140CBF38E0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7C85747-C7F8-215D-EC3A-9E90A3A888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E399B33-1AEC-4081-B6B2-5FF6503C6DFA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99228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57DAC9-1C78-F1E4-BFE9-4DC15F60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73D813A-0807-288D-C67E-4B2C78D33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895796-A28A-71D6-C348-2F6B863D38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55EDC-B874-6FB0-4D21-C817C98FB7F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0AE144-47DE-6EBA-4CE4-824AA1E708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F98CCA5-5B65-4383-A490-13CDF730AAF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945548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D6A8B1C-7AF1-CCDB-E981-80020F361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92975" y="301625"/>
            <a:ext cx="2262188" cy="57975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C50CD7D-86F9-FA0B-FC98-0F50DDB42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37337" cy="57975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F37B98-B8CC-B17F-94CB-F21BA9EAD17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38DCD8-A06F-BDF5-467E-FE07E7C29D3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0F1E02-B775-32CC-32A5-3FCA9E1859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A5DFA5B-3359-48A1-A2CA-5BB4A60CAF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95660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225627-49ED-F12B-C198-77DFB5F73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50337" cy="12414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9987EA-EC32-3FC0-AC70-ADBB55AB464D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12775" y="6562725"/>
            <a:ext cx="2327275" cy="500063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0C3055-FB5D-BEDD-1CAA-1256B017816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556000" y="6562725"/>
            <a:ext cx="3175000" cy="500063"/>
          </a:xfrm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5A4B52-3885-1A3A-E5CB-20293F53D15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7335838" y="6562725"/>
            <a:ext cx="2327275" cy="500063"/>
          </a:xfrm>
        </p:spPr>
        <p:txBody>
          <a:bodyPr/>
          <a:lstStyle>
            <a:lvl1pPr>
              <a:defRPr/>
            </a:lvl1pPr>
          </a:lstStyle>
          <a:p>
            <a:fld id="{047C2B94-B175-455B-85BF-12BF5DCB8B0C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51733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F8F9F7-9CC6-D2C7-7A94-881BA722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2C0637-81F2-31D3-1557-FDCC1F090AE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3AF1D0B-E1B1-4588-AECC-ECB8333A5006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E82E9A9-87A6-D539-8530-3B3A58E94E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9CA56C7-8E9E-4D45-91E8-49AFE3369EC3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3478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1A960F9-5CDF-9D22-7C4F-5ABD8D00FA0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417FDF-9EB2-C7F0-0FA1-A99A7433859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F445A09-3945-CFA9-53B4-FFF72DD0EC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256BB3-ECEF-433E-8929-741F7CCE87D4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7578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314A05-2287-085C-8FD5-FCE8C2BC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F5D506-1AF1-E6A8-F61C-AD0E1BB2A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FF7CBF-8ADB-34C3-51E1-C0D68BC1F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77D5E76-4067-8E33-0F48-3AA9F6158DA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DB1699-6E7E-FA95-5486-D894843B4D0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57D489D-6494-55D3-47BF-1F728EEC3C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A0FF3A-48B7-4516-8D0E-A1D75C6865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8910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7760C-BA1F-ECE4-BE1E-DF138514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C0AB1B3-DC84-A4EB-3FED-1E6BFE7CE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47BCA6-D32F-EBFA-242D-927299033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249755-D4FA-2304-67EB-ECAEFC7BEB6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4D334C-AA9C-EDAA-F7B8-2CBBBBFBADA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F98342-E084-8DBB-1A8C-AD4E6D8EAE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4F69A9E-AB2E-46CA-8F1C-CB1850BD0F8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570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731E3BF7-E6C5-380B-6BF8-2AE28B2F25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0337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9EE52890-91CF-130D-F39E-B8024007F6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5033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C932DC0-5674-BAB1-B60C-BC37ABB920B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9B44985-8C41-D636-0823-774B0DB89AE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5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3D8622B-05DE-AB6D-1F6E-F1042ECA90B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D119943C-F126-4710-A388-ECA0329B51A9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35F5027E-6A14-35B3-CC61-3744E53C95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0337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64CEF48B-108E-B02E-A423-2DB4FE2A45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834438" cy="411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C235B5E-EDCA-1550-A9F0-5AB7BDB00356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12775" y="656272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C9218C9-A186-839E-B109-2FB6F4F9CC1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56000" y="6562725"/>
            <a:ext cx="3175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7B65B54-C173-0E32-1EBB-168177B3EC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35838" y="656272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fld id="{901F68A4-1436-4F16-BE75-F6EE9F374B03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280099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8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8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8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9E345704-1C54-3EFB-8BE4-5D0C6BB8E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363" y="373063"/>
            <a:ext cx="9339262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FEEF1926-6989-F195-7FDC-6FF39B6CBD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519363"/>
            <a:ext cx="9015413" cy="421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91BA4527-B09D-44B2-C696-CDF5D874AB1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7031038"/>
            <a:ext cx="23272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BE31577-CC46-ABD8-5C4E-4CBBF732293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7031038"/>
            <a:ext cx="3175000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5F0C134-BD10-9524-7568-ED8F7809DA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7031038"/>
            <a:ext cx="23272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fld id="{1F61985E-D8DE-4423-A8FB-F957F066D3FD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DD2AED0F-5387-BBB7-EB26-EAE6CA697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0337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1C2AB0A1-0B0D-0E6F-005A-9D6211EFD1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165350"/>
            <a:ext cx="9050337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BA4E41E-6037-C536-183D-E5D3EFD86A7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99452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EAA031C-9C04-3755-F4D0-276DF6E7011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994525"/>
            <a:ext cx="3175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E20FAAAC-E3B7-D2D1-0489-7450336FFE1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99452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fld id="{7CEB5188-4E73-492A-AF25-CEA2ACB65C75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FFFFFF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D57A52D9-B3EA-09AC-BC93-B7739E2EE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50337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das Format des Titeltextes zu bearbeiten</a:t>
            </a:r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ECE7FE95-F7A0-0390-7A17-BB9139671B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834438" cy="411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ED53177D-4B25-DBBA-92AA-E64F265D694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12775" y="656272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751C160C-85B7-79B3-5FBA-0E2881DDA5C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56000" y="6562725"/>
            <a:ext cx="31750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endParaRPr lang="de-DE" altLang="de-DE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0828126E-87AD-FDCF-611E-D3B4B6AE74A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35838" y="6562725"/>
            <a:ext cx="23272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</a:lstStyle>
          <a:p>
            <a:fld id="{3807FB3F-71E2-4FAA-BCF4-CDF4C51CDB9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280099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8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8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8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8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.jpeg"/><Relationship Id="rId4" Type="http://schemas.openxmlformats.org/officeDocument/2006/relationships/hyperlink" Target="mailto:info@eas-mkk.d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info@eas-mkk.d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.jpeg"/><Relationship Id="rId4" Type="http://schemas.openxmlformats.org/officeDocument/2006/relationships/hyperlink" Target="mailto:info@eas-mkk.d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4">
            <a:extLst>
              <a:ext uri="{FF2B5EF4-FFF2-40B4-BE49-F238E27FC236}">
                <a16:creationId xmlns:a16="http://schemas.microsoft.com/office/drawing/2014/main" id="{3AEFADFD-B34F-3EB4-69F6-0247A2A84C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1FA13FC-7CE8-4147-A89A-AFF6974FF952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8193" name="Rectangle 1">
            <a:extLst>
              <a:ext uri="{FF2B5EF4-FFF2-40B4-BE49-F238E27FC236}">
                <a16:creationId xmlns:a16="http://schemas.microsoft.com/office/drawing/2014/main" id="{AB8D2244-E64B-1854-78C2-0A31CA0E35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200" b="1" dirty="0"/>
              <a:t>Europa Akademie – </a:t>
            </a:r>
            <a:r>
              <a:rPr lang="de-DE" altLang="de-DE" sz="2200" b="1" dirty="0">
                <a:solidFill>
                  <a:srgbClr val="CC0000"/>
                </a:solidFill>
              </a:rPr>
              <a:t>Sonderdruck Postkarte Oktober 1948</a:t>
            </a:r>
            <a:br>
              <a:rPr lang="de-DE" altLang="de-DE" sz="2200" b="1" dirty="0">
                <a:solidFill>
                  <a:srgbClr val="CC0000"/>
                </a:solidFill>
              </a:rPr>
            </a:br>
            <a:r>
              <a:rPr lang="de-DE" altLang="de-DE" sz="2200" b="1" dirty="0">
                <a:solidFill>
                  <a:srgbClr val="111111"/>
                </a:solidFill>
              </a:rPr>
              <a:t>Mail:</a:t>
            </a:r>
            <a:r>
              <a:rPr lang="de-DE" altLang="de-DE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altLang="de-DE" sz="2200" b="1" dirty="0">
                <a:solidFill>
                  <a:schemeClr val="accent6">
                    <a:lumMod val="75000"/>
                  </a:schemeClr>
                </a:solidFill>
                <a:hlinkClick r:id="rId4"/>
              </a:rPr>
              <a:t>info@eas-mkk.de</a:t>
            </a:r>
            <a:r>
              <a:rPr lang="de-DE" altLang="de-DE" sz="2200" b="1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de-DE" altLang="de-DE" sz="2200" b="1" dirty="0">
                <a:solidFill>
                  <a:srgbClr val="111111"/>
                </a:solidFill>
              </a:rPr>
              <a:t>-  europa-akademie-schluechtern.de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6BF766E-DE54-2D05-081C-381204CBC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1563688"/>
            <a:ext cx="8135938" cy="556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95D05764-D110-AF3B-0E25-A05F8FA468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E8659468-A42E-40EB-9FA9-F6D7F9BE6894}" type="slidenum">
              <a:rPr lang="de-DE" altLang="de-DE"/>
              <a:pPr/>
              <a:t>10</a:t>
            </a:fld>
            <a:endParaRPr lang="de-DE" altLang="de-DE"/>
          </a:p>
        </p:txBody>
      </p:sp>
      <p:sp>
        <p:nvSpPr>
          <p:cNvPr id="15361" name="Rectangle 1">
            <a:extLst>
              <a:ext uri="{FF2B5EF4-FFF2-40B4-BE49-F238E27FC236}">
                <a16:creationId xmlns:a16="http://schemas.microsoft.com/office/drawing/2014/main" id="{13661E07-3316-5FA2-FB9E-38FBA55F2D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200" b="1"/>
              <a:t>Europa Akademie Schlüchtern</a:t>
            </a:r>
            <a:br>
              <a:rPr lang="de-DE" altLang="de-DE" sz="2200" b="1"/>
            </a:br>
            <a:r>
              <a:rPr lang="de-DE" altLang="de-DE" sz="2200" b="1">
                <a:solidFill>
                  <a:srgbClr val="CC0000"/>
                </a:solidFill>
              </a:rPr>
              <a:t>Neubau in der Stadtmitte beschlossen: „KuBe“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2C8DD64D-BD4E-A806-0D85-91E11D484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25" y="1871663"/>
            <a:ext cx="554355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E7DE854F-9B9E-7A8A-B527-A02CFE13D0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F56AA5A-78C6-43F5-AAA8-9A57592C693D}" type="slidenum">
              <a:rPr lang="de-DE" altLang="de-DE"/>
              <a:pPr/>
              <a:t>11</a:t>
            </a:fld>
            <a:endParaRPr lang="de-DE" altLang="de-DE"/>
          </a:p>
        </p:txBody>
      </p:sp>
      <p:sp>
        <p:nvSpPr>
          <p:cNvPr id="16385" name="Rectangle 1">
            <a:extLst>
              <a:ext uri="{FF2B5EF4-FFF2-40B4-BE49-F238E27FC236}">
                <a16:creationId xmlns:a16="http://schemas.microsoft.com/office/drawing/2014/main" id="{1EAFE2DD-C4B7-3D61-24DC-2DF3673122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200" b="1"/>
              <a:t>Europa Akademie Schlüchtern</a:t>
            </a:r>
            <a:br>
              <a:rPr lang="de-DE" altLang="de-DE" sz="2200" b="1"/>
            </a:b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CC0000"/>
                </a:solidFill>
              </a:rPr>
              <a:t>Festakt Jubiläum 2019,  Redner:  Archivar Bernd Ullrich, TU Darmstadt Dr. F.Ch. Klenk (wissenschaftliche Begleitung)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7AF0F810-60B7-1554-DBF8-3BE262C3F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2232025"/>
            <a:ext cx="5903912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64415C6-5D3C-28C4-1081-97F1C9A048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6E7E010-BCEB-413F-A15A-7A5FC33EDA2C}" type="slidenum">
              <a:rPr lang="de-DE" altLang="de-DE"/>
              <a:pPr/>
              <a:t>12</a:t>
            </a:fld>
            <a:endParaRPr lang="de-DE" altLang="de-DE"/>
          </a:p>
        </p:txBody>
      </p:sp>
      <p:sp>
        <p:nvSpPr>
          <p:cNvPr id="17409" name="Rectangle 1">
            <a:extLst>
              <a:ext uri="{FF2B5EF4-FFF2-40B4-BE49-F238E27FC236}">
                <a16:creationId xmlns:a16="http://schemas.microsoft.com/office/drawing/2014/main" id="{0997A047-4177-4AB1-56C7-5C3E37BA6E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6A72484-9963-0AAB-EFEB-7D0FC93A4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8855075" cy="4186237"/>
          </a:xfrm>
          <a:ln/>
        </p:spPr>
        <p:txBody>
          <a:bodyPr/>
          <a:lstStyle/>
          <a:p>
            <a:pPr marL="412750" indent="-307975">
              <a:buClr>
                <a:srgbClr val="FF6633"/>
              </a:buClr>
              <a:buSzPct val="45000"/>
              <a:buFont typeface="Wingdings" panose="05000000000000000000" pitchFamily="2" charset="2"/>
              <a:buChar char=""/>
              <a:tabLst>
                <a:tab pos="412750" algn="l"/>
                <a:tab pos="517525" algn="l"/>
                <a:tab pos="966788" algn="l"/>
                <a:tab pos="1416050" algn="l"/>
                <a:tab pos="1865313" algn="l"/>
                <a:tab pos="2314575" algn="l"/>
                <a:tab pos="2763838" algn="l"/>
                <a:tab pos="3213100" algn="l"/>
                <a:tab pos="3662363" algn="l"/>
                <a:tab pos="4111625" algn="l"/>
                <a:tab pos="4560888" algn="l"/>
                <a:tab pos="5010150" algn="l"/>
                <a:tab pos="5459413" algn="l"/>
                <a:tab pos="5908675" algn="l"/>
                <a:tab pos="6357938" algn="l"/>
                <a:tab pos="6807200" algn="l"/>
                <a:tab pos="7256463" algn="l"/>
                <a:tab pos="7705725" algn="l"/>
                <a:tab pos="8154988" algn="l"/>
                <a:tab pos="8604250" algn="l"/>
                <a:tab pos="9053513" algn="l"/>
              </a:tabLst>
            </a:pPr>
            <a:r>
              <a:rPr lang="de-DE" altLang="de-DE" b="1" u="sng"/>
              <a:t>SCHLÜCHTERN (Fuldaer Zeitung 25.10.19)</a:t>
            </a:r>
          </a:p>
          <a:p>
            <a:pPr marL="428625" indent="-307975">
              <a:buClrTx/>
              <a:buSzPct val="45000"/>
              <a:buFontTx/>
              <a:buNone/>
              <a:tabLst>
                <a:tab pos="412750" algn="l"/>
                <a:tab pos="517525" algn="l"/>
                <a:tab pos="966788" algn="l"/>
                <a:tab pos="1416050" algn="l"/>
                <a:tab pos="1865313" algn="l"/>
                <a:tab pos="2314575" algn="l"/>
                <a:tab pos="2763838" algn="l"/>
                <a:tab pos="3213100" algn="l"/>
                <a:tab pos="3662363" algn="l"/>
                <a:tab pos="4111625" algn="l"/>
                <a:tab pos="4560888" algn="l"/>
                <a:tab pos="5010150" algn="l"/>
                <a:tab pos="5459413" algn="l"/>
                <a:tab pos="5908675" algn="l"/>
                <a:tab pos="6357938" algn="l"/>
                <a:tab pos="6807200" algn="l"/>
                <a:tab pos="7256463" algn="l"/>
                <a:tab pos="7705725" algn="l"/>
                <a:tab pos="8154988" algn="l"/>
                <a:tab pos="8604250" algn="l"/>
                <a:tab pos="9053513" algn="l"/>
              </a:tabLst>
            </a:pPr>
            <a:endParaRPr lang="de-DE" altLang="de-DE"/>
          </a:p>
          <a:p>
            <a:pPr marL="412750" indent="-307975">
              <a:buClr>
                <a:srgbClr val="FF6633"/>
              </a:buClr>
              <a:buSzPct val="45000"/>
              <a:buFont typeface="Wingdings" panose="05000000000000000000" pitchFamily="2" charset="2"/>
              <a:buChar char=""/>
              <a:tabLst>
                <a:tab pos="412750" algn="l"/>
                <a:tab pos="517525" algn="l"/>
                <a:tab pos="966788" algn="l"/>
                <a:tab pos="1416050" algn="l"/>
                <a:tab pos="1865313" algn="l"/>
                <a:tab pos="2314575" algn="l"/>
                <a:tab pos="2763838" algn="l"/>
                <a:tab pos="3213100" algn="l"/>
                <a:tab pos="3662363" algn="l"/>
                <a:tab pos="4111625" algn="l"/>
                <a:tab pos="4560888" algn="l"/>
                <a:tab pos="5010150" algn="l"/>
                <a:tab pos="5459413" algn="l"/>
                <a:tab pos="5908675" algn="l"/>
                <a:tab pos="6357938" algn="l"/>
                <a:tab pos="6807200" algn="l"/>
                <a:tab pos="7256463" algn="l"/>
                <a:tab pos="7705725" algn="l"/>
                <a:tab pos="8154988" algn="l"/>
                <a:tab pos="8604250" algn="l"/>
                <a:tab pos="9053513" algn="l"/>
              </a:tabLst>
            </a:pPr>
            <a:r>
              <a:rPr lang="de-DE" altLang="de-DE"/>
              <a:t>„Die Europa-Akademie soll einen festen Sitz bekommen. Das teilte der Leiter am Mittwochabend in einem Festakt zum 70. Jahrestag mit.“</a:t>
            </a:r>
          </a:p>
          <a:p>
            <a:pPr marL="431800" indent="-304800">
              <a:buClrTx/>
              <a:buSzPct val="45000"/>
              <a:buFontTx/>
              <a:buNone/>
              <a:tabLst>
                <a:tab pos="412750" algn="l"/>
                <a:tab pos="517525" algn="l"/>
                <a:tab pos="966788" algn="l"/>
                <a:tab pos="1416050" algn="l"/>
                <a:tab pos="1865313" algn="l"/>
                <a:tab pos="2314575" algn="l"/>
                <a:tab pos="2763838" algn="l"/>
                <a:tab pos="3213100" algn="l"/>
                <a:tab pos="3662363" algn="l"/>
                <a:tab pos="4111625" algn="l"/>
                <a:tab pos="4560888" algn="l"/>
                <a:tab pos="5010150" algn="l"/>
                <a:tab pos="5459413" algn="l"/>
                <a:tab pos="5908675" algn="l"/>
                <a:tab pos="6357938" algn="l"/>
                <a:tab pos="6807200" algn="l"/>
                <a:tab pos="7256463" algn="l"/>
                <a:tab pos="7705725" algn="l"/>
                <a:tab pos="8154988" algn="l"/>
                <a:tab pos="8604250" algn="l"/>
                <a:tab pos="9053513" algn="l"/>
              </a:tabLst>
            </a:pPr>
            <a:endParaRPr lang="de-DE" altLang="de-DE"/>
          </a:p>
          <a:p>
            <a:pPr marL="431800" indent="-304800">
              <a:buClrTx/>
              <a:buSzPct val="45000"/>
              <a:buFontTx/>
              <a:buNone/>
              <a:tabLst>
                <a:tab pos="412750" algn="l"/>
                <a:tab pos="517525" algn="l"/>
                <a:tab pos="966788" algn="l"/>
                <a:tab pos="1416050" algn="l"/>
                <a:tab pos="1865313" algn="l"/>
                <a:tab pos="2314575" algn="l"/>
                <a:tab pos="2763838" algn="l"/>
                <a:tab pos="3213100" algn="l"/>
                <a:tab pos="3662363" algn="l"/>
                <a:tab pos="4111625" algn="l"/>
                <a:tab pos="4560888" algn="l"/>
                <a:tab pos="5010150" algn="l"/>
                <a:tab pos="5459413" algn="l"/>
                <a:tab pos="5908675" algn="l"/>
                <a:tab pos="6357938" algn="l"/>
                <a:tab pos="6807200" algn="l"/>
                <a:tab pos="7256463" algn="l"/>
                <a:tab pos="7705725" algn="l"/>
                <a:tab pos="8154988" algn="l"/>
                <a:tab pos="8604250" algn="l"/>
                <a:tab pos="9053513" algn="l"/>
              </a:tabLst>
            </a:pPr>
            <a:endParaRPr lang="de-DE" altLang="de-DE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6913D59A-4BF5-C2BC-F4B4-636236ED8F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720D580-ED81-4389-B90F-929E39994095}" type="slidenum">
              <a:rPr lang="de-DE" altLang="de-DE"/>
              <a:pPr/>
              <a:t>13</a:t>
            </a:fld>
            <a:endParaRPr lang="de-DE" altLang="de-DE"/>
          </a:p>
        </p:txBody>
      </p:sp>
      <p:sp>
        <p:nvSpPr>
          <p:cNvPr id="18433" name="Rectangle 1">
            <a:extLst>
              <a:ext uri="{FF2B5EF4-FFF2-40B4-BE49-F238E27FC236}">
                <a16:creationId xmlns:a16="http://schemas.microsoft.com/office/drawing/2014/main" id="{F1AAFC5F-AB53-1BD3-08BE-9AE44B3D43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</a:t>
            </a:r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DD616F0-F604-1709-CBE5-F10E28C220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8855075" cy="5013325"/>
          </a:xfrm>
          <a:ln/>
        </p:spPr>
        <p:txBody>
          <a:bodyPr/>
          <a:lstStyle/>
          <a:p>
            <a:pPr marL="431800" indent="-304800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de-DE" altLang="de-DE"/>
              <a:t>„Schlüchtern trägt den Beinamen „Europastadt“. Nun soll ein fester Sitz für die Europa-Akademie her. Dies teilte Thomas-Otto Schneider, Vorsitzender der Europa-Union Schlüchtern-Gelnhausen und Akademie-Leiter, am Mittwochabend den zahlreich erschienenen Gästen mit, die den Festakt zum 70. Jahrestag der Gründung der Europa-Akademie in Schlüchtern, in der Klosteraula des Ulrich-von-Hutten-Gymnasium verfolgten.“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905BEFEE-FD88-968A-58CC-629F1C9CD3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8516B0-DBC7-40DA-AB61-DAA5DE53FE5B}" type="slidenum">
              <a:rPr lang="de-DE" altLang="de-DE"/>
              <a:pPr/>
              <a:t>14</a:t>
            </a:fld>
            <a:endParaRPr lang="de-DE" altLang="de-DE"/>
          </a:p>
        </p:txBody>
      </p:sp>
      <p:sp>
        <p:nvSpPr>
          <p:cNvPr id="19457" name="Rectangle 1">
            <a:extLst>
              <a:ext uri="{FF2B5EF4-FFF2-40B4-BE49-F238E27FC236}">
                <a16:creationId xmlns:a16="http://schemas.microsoft.com/office/drawing/2014/main" id="{4706D04C-A7C5-BF50-156C-90DE260B6A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Schlüchtern/ MKK</a:t>
            </a: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55D197BF-5828-EB04-8E17-D59A416C4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8855075" cy="5013325"/>
          </a:xfrm>
          <a:ln/>
        </p:spPr>
        <p:txBody>
          <a:bodyPr/>
          <a:lstStyle/>
          <a:p>
            <a:pPr marL="412750" indent="-307975">
              <a:buClr>
                <a:srgbClr val="FF6633"/>
              </a:buClr>
              <a:buSzPct val="45000"/>
              <a:buFont typeface="Wingdings" panose="05000000000000000000" pitchFamily="2" charset="2"/>
              <a:buChar char=""/>
              <a:tabLst>
                <a:tab pos="412750" algn="l"/>
                <a:tab pos="517525" algn="l"/>
                <a:tab pos="966788" algn="l"/>
                <a:tab pos="1416050" algn="l"/>
                <a:tab pos="1865313" algn="l"/>
                <a:tab pos="2314575" algn="l"/>
                <a:tab pos="2763838" algn="l"/>
                <a:tab pos="3213100" algn="l"/>
                <a:tab pos="3662363" algn="l"/>
                <a:tab pos="4111625" algn="l"/>
                <a:tab pos="4560888" algn="l"/>
                <a:tab pos="5010150" algn="l"/>
                <a:tab pos="5459413" algn="l"/>
                <a:tab pos="5908675" algn="l"/>
                <a:tab pos="6357938" algn="l"/>
                <a:tab pos="6807200" algn="l"/>
                <a:tab pos="7256463" algn="l"/>
                <a:tab pos="7705725" algn="l"/>
                <a:tab pos="8154988" algn="l"/>
                <a:tab pos="8604250" algn="l"/>
                <a:tab pos="9053513" algn="l"/>
              </a:tabLst>
            </a:pPr>
            <a:r>
              <a:rPr lang="de-DE" altLang="de-DE"/>
              <a:t>„Genau an dem Ort, an dem 70 Jahre zuvor die Europa-Akademie gegründet wurde. Drei Referate standen im Mittelpunkt des Abends: Stadtarchivar Bernd Ullrich berichtete an-schaulich über die Geschichte der Europa-Akademie in Schlüchtern. Thomas-Otto Schneider legte seinen Blick in die Zukunft der Institution und berichtete über Förder-möglichkeiten und Pläne. Dr. Florian Klenk von der TU Darmstadt referierte zur Zukunft von Bildung und Pädagogik im 21.Jahrhundert.“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15D85372-4E62-EA2E-4532-A26E7BFAD7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B8B2378-94BD-45F5-A98D-A41B08137B6B}" type="slidenum">
              <a:rPr lang="de-DE" altLang="de-DE"/>
              <a:pPr/>
              <a:t>15</a:t>
            </a:fld>
            <a:endParaRPr lang="de-DE" altLang="de-DE"/>
          </a:p>
        </p:txBody>
      </p:sp>
      <p:sp>
        <p:nvSpPr>
          <p:cNvPr id="20481" name="Rectangle 1">
            <a:extLst>
              <a:ext uri="{FF2B5EF4-FFF2-40B4-BE49-F238E27FC236}">
                <a16:creationId xmlns:a16="http://schemas.microsoft.com/office/drawing/2014/main" id="{1A30017E-C4FB-7827-D04E-69CB313F45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400" b="1"/>
              <a:t>Europa Akademie Schlüchtern</a:t>
            </a:r>
            <a:r>
              <a:rPr lang="de-DE" altLang="de-DE" sz="4000" b="1"/>
              <a:t/>
            </a:r>
            <a:br>
              <a:rPr lang="de-DE" altLang="de-DE" sz="4000" b="1"/>
            </a:b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CC0000"/>
                </a:solidFill>
              </a:rPr>
              <a:t>Künftiger Sitz der Akademie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34D79B13-172A-C087-ECB3-0D1F16A1D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979613"/>
            <a:ext cx="735965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4F500AC9-68E2-5ADC-1B14-8ADCD99834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C552229-1EC5-45ED-808D-61A6FA9E48E9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21505" name="Rectangle 1">
            <a:extLst>
              <a:ext uri="{FF2B5EF4-FFF2-40B4-BE49-F238E27FC236}">
                <a16:creationId xmlns:a16="http://schemas.microsoft.com/office/drawing/2014/main" id="{74E160BB-366F-E373-91BD-CE1AB70388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7850" y="863600"/>
            <a:ext cx="9070975" cy="111601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200" b="1"/>
              <a:t>Europa Akademie Schlüchtern</a:t>
            </a:r>
            <a:r>
              <a:rPr lang="de-DE" altLang="de-DE" sz="4000" b="1"/>
              <a:t/>
            </a:r>
            <a:br>
              <a:rPr lang="de-DE" altLang="de-DE" sz="4000" b="1"/>
            </a:b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CC0000"/>
                </a:solidFill>
              </a:rPr>
              <a:t>Beispiele von Veranstaltungen in Schulen</a:t>
            </a:r>
            <a:br>
              <a:rPr lang="de-DE" altLang="de-DE" sz="2200" b="1">
                <a:solidFill>
                  <a:srgbClr val="CC0000"/>
                </a:solidFill>
              </a:rPr>
            </a:br>
            <a:endParaRPr lang="de-DE" altLang="de-DE" sz="2200" b="1">
              <a:solidFill>
                <a:srgbClr val="CC0000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0B849A67-60E7-03D4-E8B7-5FA48366F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1979613"/>
            <a:ext cx="62103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E4C49750-F260-6868-88B2-497E5ACDC8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6CD69C1-14C2-4ED2-9979-697E40428F0E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22529" name="Rectangle 1">
            <a:extLst>
              <a:ext uri="{FF2B5EF4-FFF2-40B4-BE49-F238E27FC236}">
                <a16:creationId xmlns:a16="http://schemas.microsoft.com/office/drawing/2014/main" id="{2A366514-A844-FFD2-6A50-0CA850656D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</a:t>
            </a:r>
            <a:br>
              <a:rPr lang="de-DE" altLang="de-DE" sz="4000" b="1"/>
            </a:b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CC0000"/>
                </a:solidFill>
              </a:rPr>
              <a:t>Veranstaltung in Kinzigschule 02 / 2022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BADD2100-AEFD-4529-490C-0414E8E65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655763"/>
            <a:ext cx="9144000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D066AA9C-C84B-A07D-1C77-712592E0CA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E70BF9D-4CF5-4D25-BB1A-FEE0237E06AE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23553" name="Rectangle 1">
            <a:extLst>
              <a:ext uri="{FF2B5EF4-FFF2-40B4-BE49-F238E27FC236}">
                <a16:creationId xmlns:a16="http://schemas.microsoft.com/office/drawing/2014/main" id="{0D3DD5FD-5933-2571-3DC2-AB051AFB1B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200" b="1"/>
              <a:t>Europa Akademie Schlüchtern</a:t>
            </a:r>
            <a:br>
              <a:rPr lang="de-DE" altLang="de-DE" sz="3200" b="1"/>
            </a:br>
            <a:r>
              <a:rPr lang="de-DE" altLang="de-DE" sz="3200" b="1">
                <a:solidFill>
                  <a:srgbClr val="FF0000"/>
                </a:solidFill>
              </a:rPr>
              <a:t>Podium mit SuS in Stadthalle 20-2-2022</a:t>
            </a:r>
            <a:r>
              <a:rPr lang="de-DE" altLang="de-DE" sz="3200" b="1"/>
              <a:t> 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16D556A2-2DB4-A3AE-DB88-2891321AF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563688"/>
            <a:ext cx="9144000" cy="693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C37A5BA7-2F28-82D9-7E48-D919F357FB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41F6F51-F558-4326-8F90-CDCA6DB73FAE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24577" name="Rectangle 1">
            <a:extLst>
              <a:ext uri="{FF2B5EF4-FFF2-40B4-BE49-F238E27FC236}">
                <a16:creationId xmlns:a16="http://schemas.microsoft.com/office/drawing/2014/main" id="{82D8D427-CD98-5B98-D3D9-9FA8BD5C51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200" b="1"/>
              <a:t>Europa Akademie Schlüchtern</a:t>
            </a:r>
            <a:r>
              <a:rPr lang="de-DE" altLang="de-DE" sz="4000" b="1"/>
              <a:t/>
            </a:r>
            <a:br>
              <a:rPr lang="de-DE" altLang="de-DE" sz="4000" b="1"/>
            </a:b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CC0000"/>
                </a:solidFill>
              </a:rPr>
              <a:t>Zwischenlösung und Seminarräume in der Kinzigschule 2021-26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E0C99370-0C0E-6815-8929-48E8E8CF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73355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79" name="Picture 3">
            <a:extLst>
              <a:ext uri="{FF2B5EF4-FFF2-40B4-BE49-F238E27FC236}">
                <a16:creationId xmlns:a16="http://schemas.microsoft.com/office/drawing/2014/main" id="{14B018D1-6DAE-F6E7-1F29-61D416A08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2663825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F78E7618-D5B4-5A97-74F3-ABF228E168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49263" rtl="0" eaLnBrk="1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9E4CF96A-0DA3-4F05-8252-9755F67389CD}" type="slidenum">
              <a:rPr kumimoji="0" lang="de-DE" altLang="de-DE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pPr marL="0" marR="0" lvl="0" indent="0" algn="r" defTabSz="449263" rtl="0" eaLnBrk="1" fontAlgn="base" latinLnBrk="0" hangingPunct="0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kumimoji="0" lang="de-DE" altLang="de-D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169" name="Rectangle 1">
            <a:extLst>
              <a:ext uri="{FF2B5EF4-FFF2-40B4-BE49-F238E27FC236}">
                <a16:creationId xmlns:a16="http://schemas.microsoft.com/office/drawing/2014/main" id="{74ED7273-5A57-D193-420E-C9C6976AAA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6687" cy="12477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600"/>
              <a:t>Europäische Akademie Hessen e.V.</a:t>
            </a:r>
            <a:br>
              <a:rPr lang="de-DE" altLang="de-DE" sz="3600"/>
            </a:br>
            <a:r>
              <a:rPr lang="de-DE" altLang="de-DE" sz="3600"/>
              <a:t>Europa Akademie Schlüchtern e.V.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2808941C-729B-AC0F-550E-74F8F26CF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63575" y="1614488"/>
            <a:ext cx="8840788" cy="4937125"/>
          </a:xfrm>
          <a:ln/>
        </p:spPr>
        <p:txBody>
          <a:bodyPr/>
          <a:lstStyle/>
          <a:p>
            <a:pPr indent="-336550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b="1">
                <a:solidFill>
                  <a:srgbClr val="CC0000"/>
                </a:solidFill>
              </a:rPr>
              <a:t>Zwei Akademien am gleichen Ort! </a:t>
            </a:r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/>
              <a:t>Die Dachmarke in Hessen als „Flying Academy“</a:t>
            </a:r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/>
              <a:t>Die feste Institution mit Tradition und regionaler Verankerung – die erste aller Akademien in Deutschland, in ganz Europa.</a:t>
            </a:r>
          </a:p>
          <a:p>
            <a:pPr indent="-336550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600">
                <a:solidFill>
                  <a:srgbClr val="00331A"/>
                </a:solidFill>
              </a:rPr>
              <a:t>Eine Adresse:</a:t>
            </a:r>
          </a:p>
          <a:p>
            <a:pPr indent="-336550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600">
                <a:solidFill>
                  <a:srgbClr val="00331A"/>
                </a:solidFill>
              </a:rPr>
              <a:t>Drasenberg 18. 36381 Schlüchtern. </a:t>
            </a:r>
            <a:r>
              <a:rPr lang="de-DE" altLang="de-DE" sz="2600">
                <a:solidFill>
                  <a:srgbClr val="CCCCFF"/>
                </a:solidFill>
                <a:hlinkClick r:id="rId4"/>
              </a:rPr>
              <a:t>info@eas-mkk.de</a:t>
            </a:r>
          </a:p>
          <a:p>
            <a:pPr indent="-336550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600">
                <a:solidFill>
                  <a:srgbClr val="00331A"/>
                </a:solidFill>
              </a:rPr>
              <a:t>Konto: 50751. - BLZ 530 513 96. - KSP Schlüchtern</a:t>
            </a:r>
          </a:p>
          <a:p>
            <a:pPr indent="-336550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de-DE" sz="2600">
              <a:solidFill>
                <a:srgbClr val="00331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727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8F272F3A-B973-4FC1-D122-4359CCCFC3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96F48E1-AB7F-43EE-BD5B-F23200AE3397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25601" name="Rectangle 1">
            <a:extLst>
              <a:ext uri="{FF2B5EF4-FFF2-40B4-BE49-F238E27FC236}">
                <a16:creationId xmlns:a16="http://schemas.microsoft.com/office/drawing/2014/main" id="{F6D1863D-A1B5-E580-72E5-1F7AFB911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/>
              <a:t>Veranstaltungsräume der Akademie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F0FB06C7-FDC1-5182-550B-BE619BFBFA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8855075" cy="4557712"/>
          </a:xfrm>
          <a:ln/>
        </p:spPr>
        <p:txBody>
          <a:bodyPr/>
          <a:lstStyle/>
          <a:p>
            <a:pPr marL="412750" indent="-307975">
              <a:buClr>
                <a:srgbClr val="FF6633"/>
              </a:buClr>
              <a:buSzPct val="45000"/>
              <a:buFont typeface="Wingdings" panose="05000000000000000000" pitchFamily="2" charset="2"/>
              <a:buChar char=""/>
              <a:tabLst>
                <a:tab pos="412750" algn="l"/>
                <a:tab pos="517525" algn="l"/>
                <a:tab pos="966788" algn="l"/>
                <a:tab pos="1416050" algn="l"/>
                <a:tab pos="1865313" algn="l"/>
                <a:tab pos="2314575" algn="l"/>
                <a:tab pos="2763838" algn="l"/>
                <a:tab pos="3213100" algn="l"/>
                <a:tab pos="3662363" algn="l"/>
                <a:tab pos="4111625" algn="l"/>
                <a:tab pos="4560888" algn="l"/>
                <a:tab pos="5010150" algn="l"/>
                <a:tab pos="5459413" algn="l"/>
                <a:tab pos="5908675" algn="l"/>
                <a:tab pos="6357938" algn="l"/>
                <a:tab pos="6807200" algn="l"/>
                <a:tab pos="7256463" algn="l"/>
                <a:tab pos="7705725" algn="l"/>
                <a:tab pos="8154988" algn="l"/>
                <a:tab pos="8604250" algn="l"/>
                <a:tab pos="9053513" algn="l"/>
              </a:tabLst>
            </a:pPr>
            <a:r>
              <a:rPr lang="de-DE" altLang="de-DE"/>
              <a:t>Die Raumfrage ist  ab 2021 geklärt! </a:t>
            </a:r>
            <a:br>
              <a:rPr lang="de-DE" altLang="de-DE"/>
            </a:br>
            <a:r>
              <a:rPr lang="de-DE" altLang="de-DE"/>
              <a:t>Seminare, Vorträge, Planspiele, Tagungen finden im „Alten Landratsamt“ Schlüchtern nachmittags ab 15:00 Uhr bis abends bzw. am Wochenende statt. </a:t>
            </a:r>
            <a:br>
              <a:rPr lang="de-DE" altLang="de-DE"/>
            </a:br>
            <a:r>
              <a:rPr lang="de-DE" altLang="de-DE"/>
              <a:t>Dort ist auch die Gymnasiale Oberstufe (Berufliches Gymnasium) der Kinzig-Schule seit 2007 in neuen Räumen zu Hause. „Raumoptimierung“ Kosteneinsparung und Vollauslastung kreiseigener Schulgebäude sind die Zauberworte.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EA9CAFBE-AE71-5249-6383-E1E0372C8F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F8F3292-8B04-49C0-8A31-099860116426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26625" name="Rectangle 1">
            <a:extLst>
              <a:ext uri="{FF2B5EF4-FFF2-40B4-BE49-F238E27FC236}">
                <a16:creationId xmlns:a16="http://schemas.microsoft.com/office/drawing/2014/main" id="{D0D6BB58-E4DA-F9B2-F1A9-8A6096607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Schlüchtern/ MKK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BC24DED5-056C-6A60-AC74-8EE43D1E6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1871663"/>
            <a:ext cx="7559675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 b="1">
                <a:latin typeface="TimesNewRomanPS-BoldMT" charset="0"/>
                <a:cs typeface="TimesNewRomanPS-BoldMT" charset="0"/>
              </a:rPr>
              <a:t>Europa Akademie Schluchtern - (info@eas-mkk.de)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 b="1">
                <a:latin typeface="TimesNewRomanPS-BoldMT" charset="0"/>
                <a:cs typeface="TimesNewRomanPS-BoldMT" charset="0"/>
              </a:rPr>
              <a:t>Europaische Akademie Schluchtern </a:t>
            </a: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e.V. = erste Akademie ihrer Art, gegrundet 24.10.1948 – 1951.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unterstutzt u.a. vom Land Hessen / Staatskanzlei / Europaministerium. ( = Landesebene)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Mittlerweile sind 17 Einrichtungen in 11 Bundeslandern Mitglieder des Dachverbandes der Europa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Akademien (IESP). Neun Mitgliedseinrichtungen besitzen eigene Tagungs- und Konferenzzentren. Viele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kooperieren mit den umliegenden Fachhochschulen und Universitaten im In- und Ausland in Netzwerken.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Europaweit gibt es ca. 70 Akademien in unterschiedlicher Tragerschaft. </a:t>
            </a:r>
            <a:r>
              <a:rPr lang="de-DE" altLang="de-DE" sz="1300" b="1">
                <a:latin typeface="TimesNewRomanPS-BoldMT" charset="0"/>
                <a:cs typeface="TimesNewRomanPS-BoldMT" charset="0"/>
              </a:rPr>
              <a:t>Keine bietet das an, was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 b="1">
                <a:latin typeface="TimesNewRomanPS-BoldMT" charset="0"/>
                <a:cs typeface="TimesNewRomanPS-BoldMT" charset="0"/>
              </a:rPr>
              <a:t>Schluchtern leisten kann.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 b="1">
                <a:latin typeface="TimesNewRomanPS-BoldMT" charset="0"/>
                <a:cs typeface="TimesNewRomanPS-BoldMT" charset="0"/>
              </a:rPr>
              <a:t>Seit 04 / 2018: </a:t>
            </a: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Schluchtern ist „</a:t>
            </a:r>
            <a:r>
              <a:rPr lang="de-DE" altLang="de-DE" sz="1300" b="1">
                <a:latin typeface="TimesNewRomanPS-BoldMT" charset="0"/>
                <a:cs typeface="TimesNewRomanPS-BoldMT" charset="0"/>
              </a:rPr>
              <a:t>Europastadt“ </a:t>
            </a: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.- </a:t>
            </a:r>
            <a:r>
              <a:rPr lang="de-DE" altLang="de-DE" sz="1300" b="1">
                <a:latin typeface="TimesNewRomanPS-BoldMT" charset="0"/>
                <a:cs typeface="TimesNewRomanPS-BoldMT" charset="0"/>
              </a:rPr>
              <a:t>Wiedergrundung der Europa-Akademie Schluchtern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 b="1">
                <a:latin typeface="TimesNewRomanPS-BoldMT" charset="0"/>
                <a:cs typeface="TimesNewRomanPS-BoldMT" charset="0"/>
              </a:rPr>
              <a:t>2018 ( = Jubilaumsjahr 70 Jahre EAS): </a:t>
            </a: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nach Kooperationsgesprachen. JA zur Wiederansiedlung,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300">
                <a:latin typeface="TimesNewRomanPSMT" pitchFamily="16" charset="0"/>
                <a:cs typeface="TimesNewRomanPSMT" pitchFamily="16" charset="0"/>
              </a:rPr>
              <a:t>Aufnahme der Bildungsarbeit. Keine weiteren Personalkosten, da Abdeckung durch Ehrenamt und Abordnungen. Raumlichkeiten = Angebot durch Stadt Schluchtern („neue Mitte“= Zentrale), Landkreis MKK (ehemaliges LA = Seminarraume)). Primarauftrag: gesellschaftspolitische Bildung. Kooperation mit Europa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286E6CF-25BF-62C0-CFD8-7411ABAA09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8632FD6-F593-43EB-8E43-5E4325C121D0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27649" name="Rectangle 1">
            <a:extLst>
              <a:ext uri="{FF2B5EF4-FFF2-40B4-BE49-F238E27FC236}">
                <a16:creationId xmlns:a16="http://schemas.microsoft.com/office/drawing/2014/main" id="{16253EE9-216E-4DCF-7FAA-7E105729E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Schlüchtern/ MKK</a:t>
            </a:r>
          </a:p>
        </p:txBody>
      </p:sp>
      <p:sp>
        <p:nvSpPr>
          <p:cNvPr id="27650" name="Text Box 2">
            <a:extLst>
              <a:ext uri="{FF2B5EF4-FFF2-40B4-BE49-F238E27FC236}">
                <a16:creationId xmlns:a16="http://schemas.microsoft.com/office/drawing/2014/main" id="{1D0D62F6-CA96-FE15-DDE9-24FB6D805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1368425"/>
            <a:ext cx="7099300" cy="47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Neu ist das Alleinstellungsmerkmal: </a:t>
            </a:r>
            <a:r>
              <a:rPr lang="de-DE" altLang="de-DE" sz="1400" b="1">
                <a:solidFill>
                  <a:srgbClr val="FF00FF"/>
                </a:solidFill>
                <a:latin typeface="TimesNewRomanPS-BoldMT" charset="0"/>
                <a:cs typeface="TimesNewRomanPS-BoldMT" charset="0"/>
              </a:rPr>
              <a:t>Mehrgenerationenakademie im Main-Kinzig-Kreis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1)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Kinderakademie, Jugendakademie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: in adaquaten didaktischen und methodischen Formen werden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Kinder und Jugendliche multiperspektivisch unterrichtet („Lernen nachhaltig lernen“ / Visionen erproben)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2)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Lehrerfortbildung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(HKM) in Schluchtern (Akkreditierung bereits vorhanden)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3) Konzeptumsetzung „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Generationsubergreifendes Lehren und Lernen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“ (erweiterter Begriff von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Seniorenstudium), Alt lehrt Jung, Alt lernt von Jung, Beide lernen von- und miteinander. (NEU)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4)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Inklusive Bildungsmoglichkeit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in Kooperation mit Behindertenwerk MKK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5)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Blockseminare und Studienmodule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der Hochschulen (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dezentrale Studienmoglichkeiten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)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Ziel ist die Herausbildung, das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Wachsen einer eigenen (Fach-) Hochschule im MKK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6) Schulabschluss und Studienbeginn begleiten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 (Starkung der Schulstandorte und –qualitat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im MKK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7) Eigenes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Vortrags-, Seminar- und  Weiterqualifizierungsangebot (u.a. Bachelor)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MT" pitchFamily="16" charset="0"/>
                <a:cs typeface="TimesNewRomanPSMT" pitchFamily="16" charset="0"/>
              </a:rPr>
              <a:t>8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) Magnetfunktion: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Tourismus , Lebensqualitat, Standortfaktor fur Handwerk / Industrie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9)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Aufwertung der Region als Investitionsraum: Weiterbildungsmoglichkeiten für Betriebe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1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0)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Zusammenfuhrung und Starkung lokaler, regionaler und internationaler Kulturtrager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und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Multiplikatoren. = direkte Kooperation mit dem BiP des MKK. Offen fur alle Kulturschaffenden und Vereine.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11) Elearning-Developement: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Entwicklung weiterer digitaler Lern – und Lehrformen, digitales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Bildungs-Kompentenz-ForschungsZentrum, Transformationsgesellschaftliche Erprobungsraume,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Labor fur digitale Zukunft in der Schnittmenge zwischen Urbanitat und landlichem Raum: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Uberschrift = Nachhaltiges Lernen. 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E998277-A3ED-2800-E880-CF376678B4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E4BC282-5C18-4041-96FE-A7045E545F25}" type="slidenum">
              <a:rPr lang="de-DE" altLang="de-DE"/>
              <a:pPr/>
              <a:t>23</a:t>
            </a:fld>
            <a:endParaRPr lang="de-DE" altLang="de-DE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D732614D-27A4-9172-234F-0C434DBBA3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Schlüchtern/ MKK</a:t>
            </a:r>
          </a:p>
        </p:txBody>
      </p:sp>
      <p:sp>
        <p:nvSpPr>
          <p:cNvPr id="28674" name="Text Box 2">
            <a:extLst>
              <a:ext uri="{FF2B5EF4-FFF2-40B4-BE49-F238E27FC236}">
                <a16:creationId xmlns:a16="http://schemas.microsoft.com/office/drawing/2014/main" id="{20165C8B-0E19-5910-528A-AAE288FD4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1368425"/>
            <a:ext cx="7099300" cy="47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Neu ist das Alleinstellungsmerkmal: </a:t>
            </a:r>
            <a:r>
              <a:rPr lang="de-DE" altLang="de-DE" sz="1400" b="1">
                <a:solidFill>
                  <a:srgbClr val="FF00FF"/>
                </a:solidFill>
                <a:latin typeface="TimesNewRomanPS-BoldMT" charset="0"/>
                <a:cs typeface="TimesNewRomanPS-BoldMT" charset="0"/>
              </a:rPr>
              <a:t>Mehrgenerationenakademie im Main-Kinzig-Kreis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1)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Kinderakademie, Jugendakademie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: in adaquaten didaktischen und methodischen Formen werden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Kinder und Jugendliche multiperspektivisch unterrichtet („Lernen nachhaltig lernen“ / Visionen erproben)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2)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Lehrerfortbildung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(HKM) in Schluchtern (Akkreditierung bereits vorhanden)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3) Konzeptumsetzung „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Generationsubergreifendes Lehren und Lernen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“ (erweiterter Begriff von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Seniorenstudium), Alt lehrt Jung, Alt lernt von Jung, Beide lernen von- und miteinander. (NEU)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4)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Inklusive Bildungsmoglichkeit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in Kooperation mit Behindertenwerk MKK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5)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Blockseminare und Studienmodule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der Hochschulen (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dezentrale Studienmoglichkeiten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)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Ziel ist die Herausbildung, das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Wachsen einer eigenen (Fach-) Hochschule im MKK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6) Schulabschluss und Studienbeginn begleiten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 (Starkung der Schulstandorte und –qualitat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im MKK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7) Eigenes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Vortrags-, Seminar- und  Weiterqualifizierungsangebot (u.a. Bachelor)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MT" pitchFamily="16" charset="0"/>
                <a:cs typeface="TimesNewRomanPSMT" pitchFamily="16" charset="0"/>
              </a:rPr>
              <a:t>8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) Magnetfunktion: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Tourismus , Lebensqualitat, Standortfaktor fur Handwerk / Industrie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9)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Aufwertung der Region als Investitionsraum: Weiterbildungsmoglichkeiten für Betriebe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1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0)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Zusammenfuhrung und Starkung lokaler, regionaler und internationaler Kulturtrager </a:t>
            </a: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und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Multiplikatoren. = direkte Kooperation mit dem BiP des MKK. Offen fur alle Kulturschaffenden und Vereine. √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>
                <a:latin typeface="TimesNewRomanPSMT" pitchFamily="16" charset="0"/>
                <a:cs typeface="TimesNewRomanPSMT" pitchFamily="16" charset="0"/>
              </a:rPr>
              <a:t>11) Elearning-Developement: </a:t>
            </a:r>
            <a:r>
              <a:rPr lang="de-DE" altLang="de-DE" sz="1200" b="1">
                <a:latin typeface="TimesNewRomanPS-BoldMT" charset="0"/>
                <a:cs typeface="TimesNewRomanPS-BoldMT" charset="0"/>
              </a:rPr>
              <a:t>Entwicklung weiterer digitaler Lern – und Lehrformen, digitales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Bildungs-Kompentenz-ForschungsZentrum, Transformationsgesellschaftliche Erprobungsraume,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Labor fur digitale Zukunft in der Schnittmenge zwischen Urbanitat und landlichem Raum: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1200" b="1">
                <a:latin typeface="TimesNewRomanPS-BoldMT" charset="0"/>
                <a:cs typeface="TimesNewRomanPS-BoldMT" charset="0"/>
              </a:rPr>
              <a:t>Uberschrift = Nachhaltiges Lernen. 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964A5A7E-6B5D-C17A-8A14-3A0994DA7C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D979A4D-48FE-42F6-A4ED-91DBFEBE9DCF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15CAB05F-409F-6921-B416-40F34B44A5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Schlüchtern/ MKK</a:t>
            </a:r>
          </a:p>
        </p:txBody>
      </p:sp>
      <p:sp>
        <p:nvSpPr>
          <p:cNvPr id="29698" name="Text Box 2">
            <a:extLst>
              <a:ext uri="{FF2B5EF4-FFF2-40B4-BE49-F238E27FC236}">
                <a16:creationId xmlns:a16="http://schemas.microsoft.com/office/drawing/2014/main" id="{8C5AAA0E-4E9E-DF6C-3B73-F5875233A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1944688"/>
            <a:ext cx="8064500" cy="334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/>
              <a:t>Auch Kooperationen mit anderen Anbietern: Stiftungen aller demokratischen Parteien.  </a:t>
            </a:r>
          </a:p>
          <a:p>
            <a:pPr>
              <a:buClrTx/>
              <a:buFontTx/>
              <a:buNone/>
            </a:pPr>
            <a:r>
              <a:rPr lang="de-DE" altLang="de-DE" sz="2000" b="1"/>
              <a:t>z.B.</a:t>
            </a:r>
          </a:p>
          <a:p>
            <a:pPr>
              <a:buClrTx/>
              <a:buFontTx/>
              <a:buNone/>
            </a:pPr>
            <a:endParaRPr lang="de-DE" altLang="de-DE" sz="2000" b="1"/>
          </a:p>
          <a:p>
            <a:pPr>
              <a:buClrTx/>
              <a:buFontTx/>
              <a:buNone/>
            </a:pPr>
            <a:r>
              <a:rPr lang="de-DE" altLang="de-DE" sz="2000" b="1"/>
              <a:t>„Vor der deutschen Ratspräsidentschaft – Ein Blick auf Aspekte der gegenwärtigen Situation der Europäischen Union“ </a:t>
            </a:r>
          </a:p>
          <a:p>
            <a:pPr>
              <a:buClrTx/>
              <a:buFontTx/>
              <a:buNone/>
            </a:pPr>
            <a:endParaRPr lang="de-DE" altLang="de-DE" sz="2000" b="1"/>
          </a:p>
          <a:p>
            <a:pPr>
              <a:buClrTx/>
              <a:buFontTx/>
              <a:buNone/>
            </a:pPr>
            <a:r>
              <a:rPr lang="de-DE" altLang="de-DE" sz="2000" b="1"/>
              <a:t>Seminar der Konrad-Adenauer-Stiftung e.V. und der Europa-Akademie  </a:t>
            </a:r>
          </a:p>
          <a:p>
            <a:pPr>
              <a:buClrTx/>
              <a:buFontTx/>
              <a:buNone/>
            </a:pPr>
            <a:r>
              <a:rPr lang="de-DE" altLang="de-DE" sz="2000" b="1"/>
              <a:t>Politisches Bildungsforum Hessen </a:t>
            </a:r>
          </a:p>
          <a:p>
            <a:pPr>
              <a:buClrTx/>
              <a:buFontTx/>
              <a:buNone/>
            </a:pPr>
            <a:r>
              <a:rPr lang="de-DE" altLang="de-DE" sz="2000" b="1"/>
              <a:t>Programm 08.-09. Mai 2022 </a:t>
            </a:r>
          </a:p>
          <a:p>
            <a:pPr>
              <a:buClrTx/>
              <a:buFontTx/>
              <a:buNone/>
            </a:pPr>
            <a:r>
              <a:rPr lang="de-DE" altLang="de-DE" sz="2000" b="1"/>
              <a:t>Stadt Schlüchtern </a:t>
            </a:r>
          </a:p>
          <a:p>
            <a:pPr>
              <a:buClrTx/>
              <a:buFontTx/>
              <a:buNone/>
            </a:pPr>
            <a:r>
              <a:rPr lang="de-DE" altLang="de-DE" sz="2000" b="1"/>
              <a:t>Referenten: N.N.</a:t>
            </a:r>
          </a:p>
          <a:p>
            <a:pPr>
              <a:buClrTx/>
              <a:buFontTx/>
              <a:buNone/>
            </a:pPr>
            <a:r>
              <a:rPr lang="de-DE" altLang="de-DE" sz="2000" b="1"/>
              <a:t>VA-Nr.: B65-080520-3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1838A201-3335-D0DC-FA96-9DAAB4119B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F407592-E1B0-4FE9-801B-D230E72ED8BC}" type="slidenum">
              <a:rPr lang="de-DE" altLang="de-DE"/>
              <a:pPr/>
              <a:t>25</a:t>
            </a:fld>
            <a:endParaRPr lang="de-DE" altLang="de-DE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A7E0AD90-3754-E4C8-9736-B47CEB198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1473200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 b="1" dirty="0"/>
              <a:t>Europa Akademie </a:t>
            </a:r>
            <a:r>
              <a:rPr lang="de-DE" altLang="de-DE" sz="2800" b="1" dirty="0" err="1"/>
              <a:t>Schlüchtern</a:t>
            </a:r>
            <a:r>
              <a:rPr lang="de-DE" altLang="de-DE" sz="2800" b="1" dirty="0"/>
              <a:t/>
            </a:r>
            <a:br>
              <a:rPr lang="de-DE" altLang="de-DE" sz="2800" b="1" dirty="0"/>
            </a:br>
            <a:r>
              <a:rPr lang="de-DE" altLang="de-DE" sz="2800" b="1" dirty="0"/>
              <a:t>Europäische Akademie Hessen</a:t>
            </a:r>
            <a:br>
              <a:rPr lang="de-DE" altLang="de-DE" sz="2800" b="1" dirty="0"/>
            </a:br>
            <a:r>
              <a:rPr lang="de-DE" altLang="de-DE" sz="2800" b="1" dirty="0">
                <a:solidFill>
                  <a:srgbClr val="CC0000"/>
                </a:solidFill>
              </a:rPr>
              <a:t>BEIDE FIRMIEREN IM GLEICHEN HAUS UNTER DEM GLEICHEN VORSITZ – seit 01-2022</a:t>
            </a:r>
            <a:br>
              <a:rPr lang="de-DE" altLang="de-DE" sz="2800" b="1" dirty="0">
                <a:solidFill>
                  <a:srgbClr val="CC0000"/>
                </a:solidFill>
              </a:rPr>
            </a:br>
            <a:r>
              <a:rPr lang="de-DE" altLang="de-DE" sz="2800" b="1" dirty="0"/>
              <a:t>Der Dachverband (EAH) und die Akademie (EAS) als </a:t>
            </a:r>
            <a:r>
              <a:rPr lang="de-DE" altLang="de-DE" sz="2800" b="1" dirty="0">
                <a:solidFill>
                  <a:srgbClr val="FF0000"/>
                </a:solidFill>
              </a:rPr>
              <a:t>Mitglied der Gesellschaft Europäischer Akademien</a:t>
            </a:r>
            <a:r>
              <a:rPr lang="de-DE" altLang="de-DE" sz="2800" b="1" dirty="0"/>
              <a:t> e.V., anerkannter </a:t>
            </a:r>
            <a:r>
              <a:rPr lang="de-DE" altLang="de-DE" sz="2800" b="1" dirty="0">
                <a:solidFill>
                  <a:srgbClr val="FF0000"/>
                </a:solidFill>
              </a:rPr>
              <a:t>Träger von Bildungsurlauben,</a:t>
            </a:r>
            <a:r>
              <a:rPr lang="de-DE" altLang="de-DE" sz="2800" b="1" dirty="0"/>
              <a:t> </a:t>
            </a:r>
            <a:r>
              <a:rPr lang="de-DE" altLang="de-DE" sz="2800" b="1" dirty="0">
                <a:solidFill>
                  <a:srgbClr val="CC0000"/>
                </a:solidFill>
              </a:rPr>
              <a:t>Trägeranerkennung bei der </a:t>
            </a:r>
            <a:r>
              <a:rPr lang="de-DE" altLang="de-DE" sz="2800" b="1" dirty="0" err="1">
                <a:solidFill>
                  <a:srgbClr val="CC0000"/>
                </a:solidFill>
              </a:rPr>
              <a:t>BpB</a:t>
            </a:r>
            <a:r>
              <a:rPr lang="de-DE" altLang="de-DE" sz="2800" b="1" dirty="0"/>
              <a:t>, </a:t>
            </a:r>
            <a:r>
              <a:rPr lang="de-DE" altLang="de-DE" sz="2800" b="1" dirty="0" smtClean="0"/>
              <a:t>der Bundeszentrale </a:t>
            </a:r>
            <a:r>
              <a:rPr lang="de-DE" altLang="de-DE" sz="2800" b="1" dirty="0"/>
              <a:t>für politische Bildung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DF8E309A-BF4E-1EB0-88D6-B7818BD15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103688"/>
            <a:ext cx="745648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1CC6D047-4F8A-3DD4-C755-E909FCB42B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399513C-767C-40C0-AFB6-766A88830D79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31745" name="Rectangle 1">
            <a:extLst>
              <a:ext uri="{FF2B5EF4-FFF2-40B4-BE49-F238E27FC236}">
                <a16:creationId xmlns:a16="http://schemas.microsoft.com/office/drawing/2014/main" id="{429DB69C-6303-C7F8-7174-6670A915F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9862" cy="12509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600"/>
              <a:t>Europäische Akademien ab 2022:</a:t>
            </a:r>
            <a:br>
              <a:rPr lang="de-DE" altLang="de-DE" sz="3600"/>
            </a:br>
            <a:r>
              <a:rPr lang="de-DE" altLang="de-DE" sz="3600"/>
              <a:t>Ausblick auf Tätigkeiten</a:t>
            </a: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FEF7DFC0-EEE1-7C6A-8A2C-7F0FEFF08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655763"/>
            <a:ext cx="8843963" cy="4881562"/>
          </a:xfrm>
          <a:ln/>
        </p:spPr>
        <p:txBody>
          <a:bodyPr/>
          <a:lstStyle/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/>
              <a:t>Seminare und Fortbildung, Ausbildungsunterstützung mit Betrieben </a:t>
            </a:r>
          </a:p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/>
              <a:t>Betreuung von Praktika (z.B. Lehramtsstudierende)</a:t>
            </a:r>
          </a:p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/>
              <a:t>Kooperationsprojekte mit der Wirtschaft und Handwerk, mit Akteuren aus Werkstätten in der Region</a:t>
            </a:r>
          </a:p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/>
              <a:t>Zusammenwirken in der Inklusionsarbeit</a:t>
            </a:r>
          </a:p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/>
              <a:t>Generationenziel „Mein Dorf“</a:t>
            </a:r>
          </a:p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/>
              <a:t>Verflechtung mit den anderen Akademien in ganz Europa</a:t>
            </a:r>
          </a:p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800" b="1">
                <a:solidFill>
                  <a:srgbClr val="CC0000"/>
                </a:solidFill>
              </a:rPr>
              <a:t>Wunsch: Kooperation mit der Lehrkräfteakademie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7D31825F-3B17-B01F-9847-677CA46D95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F14ADA3-3670-4728-AC47-97BD4C9F61FF}" type="slidenum">
              <a:rPr lang="de-DE" altLang="de-DE"/>
              <a:pPr/>
              <a:t>27</a:t>
            </a:fld>
            <a:endParaRPr lang="de-DE" altLang="de-DE"/>
          </a:p>
        </p:txBody>
      </p:sp>
      <p:sp>
        <p:nvSpPr>
          <p:cNvPr id="32769" name="Rectangle 1">
            <a:extLst>
              <a:ext uri="{FF2B5EF4-FFF2-40B4-BE49-F238E27FC236}">
                <a16:creationId xmlns:a16="http://schemas.microsoft.com/office/drawing/2014/main" id="{89258546-04B4-C9D2-0ED4-4FDDF66EE9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9862" cy="125095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200"/>
              <a:t>Anhang: Ein beispielhaftes Ergebnis</a:t>
            </a: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C0CB0692-7BFA-3844-477D-6921B3E5B6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20725" y="1979613"/>
            <a:ext cx="8843963" cy="4830762"/>
          </a:xfrm>
          <a:ln/>
        </p:spPr>
        <p:txBody>
          <a:bodyPr/>
          <a:lstStyle/>
          <a:p>
            <a:pPr indent="-33337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/>
              <a:t>Wertebekenntnis zu Europa für Firmen, Kommunen, Handel, Institutionen, Personen, Multiplikatoren.</a:t>
            </a:r>
          </a:p>
          <a:p>
            <a:pPr indent="-333375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de-DE"/>
          </a:p>
          <a:p>
            <a:pPr indent="-33337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400" b="1">
                <a:solidFill>
                  <a:srgbClr val="CC0000"/>
                </a:solidFill>
              </a:rPr>
              <a:t>DAS ZERTIFIKAT</a:t>
            </a:r>
          </a:p>
          <a:p>
            <a:pPr indent="-33337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de-DE" altLang="de-DE" sz="4000"/>
          </a:p>
          <a:p>
            <a:pPr indent="-333375" algn="ctr">
              <a:buClr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/>
              <a:t>(Vgl. wissenschaftliche Hausarbeit von LA Kandidat Nils Höbeler 2022)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Das EUH Zertifikat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112" y="1543050"/>
            <a:ext cx="4114799" cy="5665787"/>
          </a:xfrm>
        </p:spPr>
      </p:pic>
    </p:spTree>
    <p:extLst>
      <p:ext uri="{BB962C8B-B14F-4D97-AF65-F5344CB8AC3E}">
        <p14:creationId xmlns:p14="http://schemas.microsoft.com/office/powerpoint/2010/main" val="3445363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DC41B34-3F2B-D0DE-EAF2-B96182EBD8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B9BE97F-3817-445C-8066-523531C65013}" type="slidenum">
              <a:rPr lang="de-DE" altLang="de-DE"/>
              <a:pPr/>
              <a:t>29</a:t>
            </a:fld>
            <a:endParaRPr lang="de-DE" altLang="de-DE"/>
          </a:p>
        </p:txBody>
      </p:sp>
      <p:sp>
        <p:nvSpPr>
          <p:cNvPr id="33793" name="Rectangle 1">
            <a:extLst>
              <a:ext uri="{FF2B5EF4-FFF2-40B4-BE49-F238E27FC236}">
                <a16:creationId xmlns:a16="http://schemas.microsoft.com/office/drawing/2014/main" id="{42A55C9C-A856-3D9B-1687-15934BF380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58275" cy="12493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400" dirty="0"/>
              <a:t>Anhang: Presse zum Zertifikat und Podium 05/2022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863ED981-8F5B-5303-D0DE-7F78F767E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152525"/>
            <a:ext cx="5832475" cy="568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EAH Mittel: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Benötigte Mittel: 30.000€ </a:t>
            </a:r>
            <a:endParaRPr lang="de-DE" dirty="0" smtClean="0"/>
          </a:p>
          <a:p>
            <a:r>
              <a:rPr lang="de-DE" dirty="0" smtClean="0"/>
              <a:t>(</a:t>
            </a:r>
            <a:r>
              <a:rPr lang="de-DE" dirty="0"/>
              <a:t>6000€ = 12x500€ Nebenkosten „Neue Mitte </a:t>
            </a:r>
            <a:r>
              <a:rPr lang="de-DE" dirty="0" err="1"/>
              <a:t>Schlüchtern</a:t>
            </a:r>
            <a:r>
              <a:rPr lang="de-DE" dirty="0"/>
              <a:t>“; 15000 = 2x7500 geringfügig Beschäftigte; 9000€ jährlich </a:t>
            </a:r>
            <a:r>
              <a:rPr lang="de-DE" dirty="0" smtClean="0"/>
              <a:t>Projektzuschuss)</a:t>
            </a:r>
          </a:p>
          <a:p>
            <a:r>
              <a:rPr lang="de-DE" dirty="0" err="1" smtClean="0"/>
              <a:t>Drasenberg</a:t>
            </a:r>
            <a:r>
              <a:rPr lang="de-DE" dirty="0" smtClean="0"/>
              <a:t> </a:t>
            </a:r>
            <a:r>
              <a:rPr lang="de-DE" dirty="0"/>
              <a:t>18. 36381 </a:t>
            </a:r>
            <a:r>
              <a:rPr lang="de-DE" dirty="0" err="1"/>
              <a:t>Schlüchtern</a:t>
            </a:r>
            <a:r>
              <a:rPr lang="de-DE" dirty="0"/>
              <a:t>. </a:t>
            </a:r>
            <a:r>
              <a:rPr lang="de-DE" dirty="0" smtClean="0"/>
              <a:t>info@eas-mkk.de </a:t>
            </a:r>
          </a:p>
          <a:p>
            <a:r>
              <a:rPr lang="de-DE" dirty="0" smtClean="0"/>
              <a:t>Konto</a:t>
            </a:r>
            <a:r>
              <a:rPr lang="de-DE" dirty="0"/>
              <a:t>: 50751. - BLZ 530 513 96. - KSP </a:t>
            </a:r>
            <a:r>
              <a:rPr lang="de-DE" dirty="0" err="1"/>
              <a:t>Schlüchtern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6157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/>
              <a:t>Anhang: Presse zum Zertifikat und Podium 05/2022</a:t>
            </a:r>
            <a:endParaRPr lang="de-DE" sz="2800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12" y="1543050"/>
            <a:ext cx="5410200" cy="5208587"/>
          </a:xfrm>
        </p:spPr>
      </p:pic>
    </p:spTree>
    <p:extLst>
      <p:ext uri="{BB962C8B-B14F-4D97-AF65-F5344CB8AC3E}">
        <p14:creationId xmlns:p14="http://schemas.microsoft.com/office/powerpoint/2010/main" val="3518627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Video: Was ist die Akademie</a:t>
            </a:r>
            <a:endParaRPr lang="de-DE" dirty="0"/>
          </a:p>
        </p:txBody>
      </p:sp>
      <p:pic>
        <p:nvPicPr>
          <p:cNvPr id="4" name="EAH11-202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75" y="1979613"/>
            <a:ext cx="7323138" cy="4119562"/>
          </a:xfrm>
        </p:spPr>
      </p:pic>
    </p:spTree>
    <p:extLst>
      <p:ext uri="{BB962C8B-B14F-4D97-AF65-F5344CB8AC3E}">
        <p14:creationId xmlns:p14="http://schemas.microsoft.com/office/powerpoint/2010/main" val="5068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126F80C-8B35-54DC-1769-8AEBF0FF8E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C3D05DA-F09D-4EE5-A814-34673773C4F2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9217" name="Rectangle 1">
            <a:extLst>
              <a:ext uri="{FF2B5EF4-FFF2-40B4-BE49-F238E27FC236}">
                <a16:creationId xmlns:a16="http://schemas.microsoft.com/office/drawing/2014/main" id="{D99274F3-B07A-E69A-D083-201046321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200" b="1" dirty="0"/>
              <a:t>Europa Akademie</a:t>
            </a:r>
            <a:r>
              <a:rPr lang="de-DE" altLang="de-DE" sz="4000" b="1" dirty="0"/>
              <a:t/>
            </a:r>
            <a:br>
              <a:rPr lang="de-DE" altLang="de-DE" sz="4000" b="1" dirty="0"/>
            </a:br>
            <a:r>
              <a:rPr lang="de-DE" altLang="de-DE" sz="2200" b="1" dirty="0">
                <a:solidFill>
                  <a:srgbClr val="CCCCFF"/>
                </a:solidFill>
              </a:rPr>
              <a:t/>
            </a:r>
            <a:br>
              <a:rPr lang="de-DE" altLang="de-DE" sz="2200" b="1" dirty="0">
                <a:solidFill>
                  <a:srgbClr val="CCCCFF"/>
                </a:solidFill>
              </a:rPr>
            </a:br>
            <a:r>
              <a:rPr lang="de-DE" altLang="de-DE" sz="2200" b="1" dirty="0">
                <a:solidFill>
                  <a:srgbClr val="CC0000"/>
                </a:solidFill>
              </a:rPr>
              <a:t>Vor dem Gründungssitz 1948 -1951</a:t>
            </a:r>
            <a:br>
              <a:rPr lang="de-DE" altLang="de-DE" sz="2200" b="1" dirty="0">
                <a:solidFill>
                  <a:srgbClr val="CC0000"/>
                </a:solidFill>
              </a:rPr>
            </a:br>
            <a:r>
              <a:rPr lang="de-DE" altLang="de-DE" sz="2200" b="1" dirty="0" err="1">
                <a:solidFill>
                  <a:srgbClr val="CC0000"/>
                </a:solidFill>
              </a:rPr>
              <a:t>StS</a:t>
            </a:r>
            <a:r>
              <a:rPr lang="de-DE" altLang="de-DE" sz="2200" b="1" dirty="0">
                <a:solidFill>
                  <a:srgbClr val="CC0000"/>
                </a:solidFill>
              </a:rPr>
              <a:t> Weinmeister, Bürgermeister Möller, 1. Stadtrat Baier</a:t>
            </a:r>
            <a:br>
              <a:rPr lang="de-DE" altLang="de-DE" sz="2200" b="1" dirty="0">
                <a:solidFill>
                  <a:srgbClr val="CC0000"/>
                </a:solidFill>
              </a:rPr>
            </a:br>
            <a:endParaRPr lang="de-DE" altLang="de-DE" sz="2200" b="1" dirty="0">
              <a:solidFill>
                <a:srgbClr val="CC0000"/>
              </a:solidFill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381998A-8967-F24F-2BF3-666F0958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979613"/>
            <a:ext cx="5519738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5A425396-76D4-1C4D-16D6-7BE56CB2C7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DE13CE3-D5A3-4FAC-83F9-725433AB9572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10241" name="Rectangle 1">
            <a:extLst>
              <a:ext uri="{FF2B5EF4-FFF2-40B4-BE49-F238E27FC236}">
                <a16:creationId xmlns:a16="http://schemas.microsoft.com/office/drawing/2014/main" id="{00EC69BF-F64F-D3DE-5A53-44B70CEF3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3600" b="1"/>
              <a:t>Europa Akademie Schlüchtern</a:t>
            </a:r>
            <a:r>
              <a:rPr lang="de-DE" altLang="de-DE" sz="4000" b="1"/>
              <a:t/>
            </a:r>
            <a:br>
              <a:rPr lang="de-DE" altLang="de-DE" sz="4000" b="1"/>
            </a:br>
            <a:r>
              <a:rPr lang="de-DE" altLang="de-DE" sz="2200" b="1"/>
              <a:t>Mail: </a:t>
            </a:r>
            <a:r>
              <a:rPr lang="de-DE" altLang="de-DE" sz="2200" b="1">
                <a:solidFill>
                  <a:srgbClr val="CCCCFF"/>
                </a:solidFill>
                <a:hlinkClick r:id="rId4"/>
              </a:rPr>
              <a:t>info@eas-mkk.de</a:t>
            </a: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FF0000"/>
                </a:solidFill>
              </a:rPr>
              <a:t>Ehemaliges Akademiegebäude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DA71312-7CEE-6F48-9E70-21FA76267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655763"/>
            <a:ext cx="4264025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17F58F8F-69E1-BCB4-605D-5C94FA5B01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7D732F5-EF76-4530-9946-8ACFBBF79F09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11265" name="Rectangle 1">
            <a:extLst>
              <a:ext uri="{FF2B5EF4-FFF2-40B4-BE49-F238E27FC236}">
                <a16:creationId xmlns:a16="http://schemas.microsoft.com/office/drawing/2014/main" id="{E88C64FA-E11F-2F22-21F0-E8EA31D42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363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200" b="1"/>
              <a:t>Europa Akademie Schlüchtern </a:t>
            </a:r>
            <a:r>
              <a:rPr lang="de-DE" altLang="de-DE" sz="2200" b="1">
                <a:solidFill>
                  <a:srgbClr val="FF0000"/>
                </a:solidFill>
              </a:rPr>
              <a:t>Leitartikel in der Presse </a:t>
            </a:r>
            <a:br>
              <a:rPr lang="de-DE" altLang="de-DE" sz="2200" b="1">
                <a:solidFill>
                  <a:srgbClr val="FF0000"/>
                </a:solidFill>
              </a:rPr>
            </a:br>
            <a:r>
              <a:rPr lang="de-DE" altLang="de-DE" sz="2200" b="1">
                <a:solidFill>
                  <a:srgbClr val="004586"/>
                </a:solidFill>
              </a:rPr>
              <a:t>Mail: info@eas-mkk.de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81C361F-0EED-2D46-532D-54B6DED8B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1563688"/>
            <a:ext cx="4319587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DF0A07CF-B75F-A279-B6B4-CFA1CA2E8E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B83D8ED-4B70-42BD-91C6-8D00870FCF9C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12289" name="Rectangle 1">
            <a:extLst>
              <a:ext uri="{FF2B5EF4-FFF2-40B4-BE49-F238E27FC236}">
                <a16:creationId xmlns:a16="http://schemas.microsoft.com/office/drawing/2014/main" id="{93990972-21EF-A984-18DB-BCE061073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200" b="1"/>
              <a:t>Europa Akademie Schlüchtern</a:t>
            </a:r>
            <a:br>
              <a:rPr lang="de-DE" altLang="de-DE" sz="2200" b="1"/>
            </a:br>
            <a:r>
              <a:rPr lang="de-DE" altLang="de-DE" sz="2200" b="1" u="sng">
                <a:solidFill>
                  <a:srgbClr val="FF0000"/>
                </a:solidFill>
              </a:rPr>
              <a:t>Akkreditierung des Leiters </a:t>
            </a:r>
            <a:r>
              <a:rPr lang="de-DE" altLang="de-DE" sz="2200" b="1">
                <a:solidFill>
                  <a:srgbClr val="FF0000"/>
                </a:solidFill>
              </a:rPr>
              <a:t>durch Hessische Lehrkräfteakademie P005939</a:t>
            </a:r>
            <a:r>
              <a:rPr lang="de-DE" altLang="de-DE" sz="1200" b="1"/>
              <a:t/>
            </a:r>
            <a:br>
              <a:rPr lang="de-DE" altLang="de-DE" sz="1200" b="1"/>
            </a:br>
            <a:endParaRPr lang="de-DE" altLang="de-DE" sz="1200" b="1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698A85BB-FF08-D6B5-1A15-435EA4D8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979613"/>
            <a:ext cx="6342062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B97EF39D-0424-0ECF-63E6-94AFECD1F8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8D6705-5629-44EB-B50F-A1C17D888481}" type="slidenum">
              <a:rPr lang="de-DE" altLang="de-DE"/>
              <a:pPr/>
              <a:t>8</a:t>
            </a:fld>
            <a:endParaRPr lang="de-DE" altLang="de-DE"/>
          </a:p>
        </p:txBody>
      </p:sp>
      <p:sp>
        <p:nvSpPr>
          <p:cNvPr id="13313" name="Rectangle 1">
            <a:extLst>
              <a:ext uri="{FF2B5EF4-FFF2-40B4-BE49-F238E27FC236}">
                <a16:creationId xmlns:a16="http://schemas.microsoft.com/office/drawing/2014/main" id="{C57E75E2-BBA3-549D-F481-1CD1E3B39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503238"/>
            <a:ext cx="9070975" cy="1262062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4000" b="1"/>
              <a:t>Europa Akademie Schlüchtern</a:t>
            </a:r>
            <a:br>
              <a:rPr lang="de-DE" altLang="de-DE" sz="4000" b="1"/>
            </a:b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FF0000"/>
                </a:solidFill>
              </a:rPr>
              <a:t>Möglicher erster Standort „Alte Synagoge“ : FH im MKK?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F3FC2BE5-7300-CE01-DE24-617465F03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2016125"/>
            <a:ext cx="4319588" cy="506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44DC40FD-C59F-8EAF-7D1A-9B708941AC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A5E58F5-5CE1-4832-B70D-C7F42E5038C7}" type="slidenum">
              <a:rPr lang="de-DE" altLang="de-DE"/>
              <a:pPr/>
              <a:t>9</a:t>
            </a:fld>
            <a:endParaRPr lang="de-DE" altLang="de-DE"/>
          </a:p>
        </p:txBody>
      </p:sp>
      <p:sp>
        <p:nvSpPr>
          <p:cNvPr id="14337" name="Rectangle 1">
            <a:extLst>
              <a:ext uri="{FF2B5EF4-FFF2-40B4-BE49-F238E27FC236}">
                <a16:creationId xmlns:a16="http://schemas.microsoft.com/office/drawing/2014/main" id="{85A6B14B-AB44-6BDC-8FB9-9D1342992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  <a:ln/>
        </p:spPr>
        <p:txBody>
          <a:bodyPr tIns="352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DE" altLang="de-DE" sz="2200" b="1"/>
              <a:t>Europa Akademie Schlüchtern</a:t>
            </a:r>
            <a:br>
              <a:rPr lang="de-DE" altLang="de-DE" sz="2200" b="1"/>
            </a:br>
            <a:r>
              <a:rPr lang="de-DE" altLang="de-DE" sz="2200" b="1">
                <a:solidFill>
                  <a:srgbClr val="CCCCFF"/>
                </a:solidFill>
              </a:rPr>
              <a:t/>
            </a:r>
            <a:br>
              <a:rPr lang="de-DE" altLang="de-DE" sz="2200" b="1">
                <a:solidFill>
                  <a:srgbClr val="CCCCFF"/>
                </a:solidFill>
              </a:rPr>
            </a:br>
            <a:r>
              <a:rPr lang="de-DE" altLang="de-DE" sz="2200" b="1">
                <a:solidFill>
                  <a:srgbClr val="CC0000"/>
                </a:solidFill>
              </a:rPr>
              <a:t>04/ 2018 : Schlüchtern nennt sich ambitioniert</a:t>
            </a:r>
            <a:r>
              <a:rPr lang="de-DE" altLang="de-DE" sz="2400" b="1">
                <a:solidFill>
                  <a:srgbClr val="CC0000"/>
                </a:solidFill>
              </a:rPr>
              <a:t> „Europastadt“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1E7E2689-A2E4-F388-68CE-C9E6E41B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871663"/>
            <a:ext cx="4319588" cy="511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 2013–2022">
  <a:themeElements>
    <a:clrScheme name="Office-Design 2013–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 2013–2022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-Design 2013–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2013–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 2013–2022">
  <a:themeElements>
    <a:clrScheme name="Office-Design 2013–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 2013–2022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-Design 2013–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2013–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 2013–2022">
  <a:themeElements>
    <a:clrScheme name="Office-Design 2013–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 2013–2022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-Design 2013–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2013–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Design 2013–2022">
  <a:themeElements>
    <a:clrScheme name="Office-Design 2013–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 2013–2022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-Design 2013–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2013–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Design 2013–2022">
  <a:themeElements>
    <a:clrScheme name="Office-Design 2013–202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 2013–2022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-Design 2013–202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2013–202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013–202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Design 2013–202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1513</Words>
  <Application>Microsoft Office PowerPoint</Application>
  <PresentationFormat>Benutzerdefiniert</PresentationFormat>
  <Paragraphs>173</Paragraphs>
  <Slides>31</Slides>
  <Notes>27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31</vt:i4>
      </vt:variant>
    </vt:vector>
  </HeadingPairs>
  <TitlesOfParts>
    <vt:vector size="43" baseType="lpstr">
      <vt:lpstr>Microsoft YaHei</vt:lpstr>
      <vt:lpstr>Arial</vt:lpstr>
      <vt:lpstr>Arial Unicode MS</vt:lpstr>
      <vt:lpstr>Times New Roman</vt:lpstr>
      <vt:lpstr>TimesNewRomanPS-BoldMT</vt:lpstr>
      <vt:lpstr>TimesNewRomanPSMT</vt:lpstr>
      <vt:lpstr>Wingdings</vt:lpstr>
      <vt:lpstr>Office-Design 2013–2022</vt:lpstr>
      <vt:lpstr>Office-Design 2013–2022</vt:lpstr>
      <vt:lpstr>Office-Design 2013–2022</vt:lpstr>
      <vt:lpstr>Office-Design 2013–2022</vt:lpstr>
      <vt:lpstr>Office-Design 2013–2022</vt:lpstr>
      <vt:lpstr>Europa Akademie – Sonderdruck Postkarte Oktober 1948 Mail: info@eas-mkk.de  -  europa-akademie-schluechtern.de</vt:lpstr>
      <vt:lpstr>Europäische Akademie Hessen e.V. Europa Akademie Schlüchtern e.V.</vt:lpstr>
      <vt:lpstr>EAH Mittel:</vt:lpstr>
      <vt:lpstr>Europa Akademie  Vor dem Gründungssitz 1948 -1951 StS Weinmeister, Bürgermeister Möller, 1. Stadtrat Baier </vt:lpstr>
      <vt:lpstr>Europa Akademie Schlüchtern Mail: info@eas-mkk.de Ehemaliges Akademiegebäude</vt:lpstr>
      <vt:lpstr>Europa Akademie Schlüchtern Leitartikel in der Presse  Mail: info@eas-mkk.de</vt:lpstr>
      <vt:lpstr>Europa Akademie Schlüchtern Akkreditierung des Leiters durch Hessische Lehrkräfteakademie P005939 </vt:lpstr>
      <vt:lpstr>Europa Akademie Schlüchtern  Möglicher erster Standort „Alte Synagoge“ : FH im MKK?</vt:lpstr>
      <vt:lpstr>Europa Akademie Schlüchtern  04/ 2018 : Schlüchtern nennt sich ambitioniert „Europastadt“</vt:lpstr>
      <vt:lpstr>Europa Akademie Schlüchtern Neubau in der Stadtmitte beschlossen: „KuBe“</vt:lpstr>
      <vt:lpstr>Europa Akademie Schlüchtern  Festakt Jubiläum 2019,  Redner:  Archivar Bernd Ullrich, TU Darmstadt Dr. F.Ch. Klenk (wissenschaftliche Begleitung)</vt:lpstr>
      <vt:lpstr>Europa Akademie Schlüchtern</vt:lpstr>
      <vt:lpstr>Europa Akademie Schlüchtern</vt:lpstr>
      <vt:lpstr>Europa Akademie Schlüchtern/ MKK</vt:lpstr>
      <vt:lpstr>Europa Akademie Schlüchtern  Künftiger Sitz der Akademie</vt:lpstr>
      <vt:lpstr>Europa Akademie Schlüchtern  Beispiele von Veranstaltungen in Schulen </vt:lpstr>
      <vt:lpstr>Europa Akademie Schlüchtern  Veranstaltung in Kinzigschule 02 / 2022</vt:lpstr>
      <vt:lpstr>Europa Akademie Schlüchtern Podium mit SuS in Stadthalle 20-2-2022 </vt:lpstr>
      <vt:lpstr>Europa Akademie Schlüchtern  Zwischenlösung und Seminarräume in der Kinzigschule 2021-26</vt:lpstr>
      <vt:lpstr>Veranstaltungsräume der Akademie</vt:lpstr>
      <vt:lpstr>Europa Akademie Schlüchtern/ MKK</vt:lpstr>
      <vt:lpstr>Europa Akademie Schlüchtern/ MKK</vt:lpstr>
      <vt:lpstr>Europa Akademie Schlüchtern/ MKK</vt:lpstr>
      <vt:lpstr>Europa Akademie Schlüchtern/ MKK</vt:lpstr>
      <vt:lpstr>Europa Akademie Schlüchtern Europäische Akademie Hessen BEIDE FIRMIEREN IM GLEICHEN HAUS UNTER DEM GLEICHEN VORSITZ – seit 01-2022 Der Dachverband (EAH) und die Akademie (EAS) als Mitglied der Gesellschaft Europäischer Akademien e.V., anerkannter Träger von Bildungsurlauben, Trägeranerkennung bei der BpB, der Bundeszentrale für politische Bildung</vt:lpstr>
      <vt:lpstr>Europäische Akademien ab 2022: Ausblick auf Tätigkeiten</vt:lpstr>
      <vt:lpstr>Anhang: Ein beispielhaftes Ergebnis</vt:lpstr>
      <vt:lpstr>Das EUH Zertifikat</vt:lpstr>
      <vt:lpstr>Anhang: Presse zum Zertifikat und Podium 05/2022</vt:lpstr>
      <vt:lpstr>Anhang: Presse zum Zertifikat und Podium 05/2022</vt:lpstr>
      <vt:lpstr>Video: Was ist die Akademie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Europäische Akademie Hessen e.V. Europa Akademie Schlüchtern e.V.</dc:title>
  <dc:creator>Thomas Otto  Schneider</dc:creator>
  <cp:lastModifiedBy>Thomas Schneider</cp:lastModifiedBy>
  <cp:revision>7</cp:revision>
  <cp:lastPrinted>2022-11-17T22:55:12Z</cp:lastPrinted>
  <dcterms:created xsi:type="dcterms:W3CDTF">2020-01-25T23:11:50Z</dcterms:created>
  <dcterms:modified xsi:type="dcterms:W3CDTF">2023-01-02T13:20:09Z</dcterms:modified>
</cp:coreProperties>
</file>