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lpe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aveikslėlis skilty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mita.net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ienynas.tamo.l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/>
              <a:t>Informacijos paieška </a:t>
            </a:r>
            <a:r>
              <a:rPr lang="lt-LT" b="1" dirty="0" smtClean="0"/>
              <a:t>internete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lt-LT" dirty="0" smtClean="0"/>
              <a:t>IT mokytoja Irma Stasiukaitienė</a:t>
            </a:r>
          </a:p>
          <a:p>
            <a:pPr algn="r"/>
            <a:r>
              <a:rPr lang="lt-LT" dirty="0" smtClean="0"/>
              <a:t>2022 m.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30" y="-227516"/>
            <a:ext cx="4065949" cy="271148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13" y="5210632"/>
            <a:ext cx="3553183" cy="1397047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46" y="259782"/>
            <a:ext cx="2081767" cy="164667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35" y="-385668"/>
            <a:ext cx="4021416" cy="3016062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619" y="5017994"/>
            <a:ext cx="3085032" cy="154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/>
              <a:t>Interneto adresai </a:t>
            </a:r>
            <a:r>
              <a:rPr lang="lt-LT" sz="4400" dirty="0" smtClean="0"/>
              <a:t>[3]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2" y="2249486"/>
            <a:ext cx="10261155" cy="3931857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lt-LT" sz="4000" b="1" dirty="0">
                <a:solidFill>
                  <a:srgbClr val="FF0000"/>
                </a:solidFill>
              </a:rPr>
              <a:t>https://</a:t>
            </a:r>
            <a:r>
              <a:rPr lang="lt-LT" sz="4000" b="1" dirty="0">
                <a:solidFill>
                  <a:srgbClr val="00B0F0"/>
                </a:solidFill>
              </a:rPr>
              <a:t>www.</a:t>
            </a:r>
            <a:r>
              <a:rPr lang="lt-LT" sz="4000" b="1" dirty="0">
                <a:solidFill>
                  <a:srgbClr val="FFFF00"/>
                </a:solidFill>
              </a:rPr>
              <a:t>irmita.</a:t>
            </a:r>
            <a:r>
              <a:rPr lang="lt-LT" sz="4000" b="1" dirty="0">
                <a:solidFill>
                  <a:srgbClr val="FFC000"/>
                </a:solidFill>
              </a:rPr>
              <a:t>net</a:t>
            </a:r>
            <a:r>
              <a:rPr lang="lt-LT" sz="4000" b="1" dirty="0"/>
              <a:t>/it-teorija</a:t>
            </a:r>
            <a:r>
              <a:rPr lang="lt-LT" sz="4000" b="1" dirty="0" smtClean="0"/>
              <a:t>/</a:t>
            </a:r>
          </a:p>
          <a:p>
            <a:pPr marL="0" indent="0">
              <a:lnSpc>
                <a:spcPct val="100000"/>
              </a:lnSpc>
              <a:buNone/>
            </a:pPr>
            <a:endParaRPr lang="lt-LT" sz="3200" dirty="0"/>
          </a:p>
        </p:txBody>
      </p:sp>
      <p:sp>
        <p:nvSpPr>
          <p:cNvPr id="7" name="Suapvalintas stačiakampis paaiškinimas 6"/>
          <p:cNvSpPr/>
          <p:nvPr/>
        </p:nvSpPr>
        <p:spPr>
          <a:xfrm>
            <a:off x="512064" y="2871216"/>
            <a:ext cx="1773936" cy="1618518"/>
          </a:xfrm>
          <a:prstGeom prst="wedgeRoundRectCallout">
            <a:avLst>
              <a:gd name="adj1" fmla="val 75043"/>
              <a:gd name="adj2" fmla="val 1731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/>
              <a:t>Hiperteksto perdavimo protokolas (taisyklių rinkinys)</a:t>
            </a:r>
            <a:endParaRPr lang="lt-LT" b="1" dirty="0"/>
          </a:p>
        </p:txBody>
      </p:sp>
      <p:sp>
        <p:nvSpPr>
          <p:cNvPr id="8" name="Suapvalintas stačiakampis paaiškinimas 7"/>
          <p:cNvSpPr/>
          <p:nvPr/>
        </p:nvSpPr>
        <p:spPr>
          <a:xfrm>
            <a:off x="3956304" y="2706623"/>
            <a:ext cx="1773936" cy="727025"/>
          </a:xfrm>
          <a:prstGeom prst="wedgeRoundRectCallout">
            <a:avLst>
              <a:gd name="adj1" fmla="val 19373"/>
              <a:gd name="adj2" fmla="val 90980"/>
              <a:gd name="adj3" fmla="val 16667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/>
              <a:t>Žiniatinklis</a:t>
            </a:r>
            <a:endParaRPr lang="lt-LT" b="1" dirty="0"/>
          </a:p>
        </p:txBody>
      </p:sp>
      <p:sp>
        <p:nvSpPr>
          <p:cNvPr id="9" name="Suapvalintas stačiakampis paaiškinimas 8"/>
          <p:cNvSpPr/>
          <p:nvPr/>
        </p:nvSpPr>
        <p:spPr>
          <a:xfrm>
            <a:off x="5207444" y="4654295"/>
            <a:ext cx="1773936" cy="727025"/>
          </a:xfrm>
          <a:prstGeom prst="wedgeRoundRectCallout">
            <a:avLst>
              <a:gd name="adj1" fmla="val 18342"/>
              <a:gd name="adj2" fmla="val -116545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/>
              <a:t>Domeno pavadinimas</a:t>
            </a:r>
            <a:endParaRPr lang="lt-LT" b="1" dirty="0"/>
          </a:p>
        </p:txBody>
      </p:sp>
      <p:sp>
        <p:nvSpPr>
          <p:cNvPr id="10" name="Suapvalintas stačiakampis paaiškinimas 9"/>
          <p:cNvSpPr/>
          <p:nvPr/>
        </p:nvSpPr>
        <p:spPr>
          <a:xfrm>
            <a:off x="6094412" y="2331721"/>
            <a:ext cx="1773936" cy="1120170"/>
          </a:xfrm>
          <a:prstGeom prst="wedgeRoundRectCallout">
            <a:avLst>
              <a:gd name="adj1" fmla="val 21950"/>
              <a:gd name="adj2" fmla="val 79377"/>
              <a:gd name="adj3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/>
              <a:t>Organizacinis arba šalies trumpinys</a:t>
            </a:r>
            <a:endParaRPr lang="lt-LT" b="1" dirty="0"/>
          </a:p>
        </p:txBody>
      </p:sp>
      <p:sp>
        <p:nvSpPr>
          <p:cNvPr id="11" name="Suapvalintas stačiakampis paaiškinimas 10"/>
          <p:cNvSpPr/>
          <p:nvPr/>
        </p:nvSpPr>
        <p:spPr>
          <a:xfrm>
            <a:off x="7584884" y="4700015"/>
            <a:ext cx="1773936" cy="1014985"/>
          </a:xfrm>
          <a:prstGeom prst="wedgeRoundRectCallout">
            <a:avLst>
              <a:gd name="adj1" fmla="val 16796"/>
              <a:gd name="adj2" fmla="val -100329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solidFill>
                  <a:schemeClr val="bg1"/>
                </a:solidFill>
              </a:rPr>
              <a:t>Tinklapio skyrius arba puslapis</a:t>
            </a:r>
            <a:endParaRPr lang="lt-LT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24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Keletas Interneto adresų kodų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2" y="2249486"/>
            <a:ext cx="10261155" cy="39318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3200" dirty="0"/>
              <a:t>Organizacinių tinklų sričių vardams vartojama:</a:t>
            </a:r>
            <a:br>
              <a:rPr lang="lt-LT" sz="3200" dirty="0"/>
            </a:br>
            <a:r>
              <a:rPr lang="lt-LT" sz="3200" dirty="0" err="1" smtClean="0">
                <a:solidFill>
                  <a:srgbClr val="FFFF00"/>
                </a:solidFill>
              </a:rPr>
              <a:t>com</a:t>
            </a:r>
            <a:r>
              <a:rPr lang="lt-LT" sz="3200" dirty="0" smtClean="0"/>
              <a:t> </a:t>
            </a:r>
            <a:r>
              <a:rPr lang="lt-LT" sz="3200" dirty="0"/>
              <a:t>(komercinių įstaigų),</a:t>
            </a:r>
            <a:br>
              <a:rPr lang="lt-LT" sz="3200" dirty="0"/>
            </a:br>
            <a:r>
              <a:rPr lang="lt-LT" sz="3200" dirty="0" err="1" smtClean="0">
                <a:solidFill>
                  <a:srgbClr val="FFFF00"/>
                </a:solidFill>
              </a:rPr>
              <a:t>edu</a:t>
            </a:r>
            <a:r>
              <a:rPr lang="lt-LT" sz="3200" dirty="0" smtClean="0"/>
              <a:t> </a:t>
            </a:r>
            <a:r>
              <a:rPr lang="lt-LT" sz="3200" dirty="0"/>
              <a:t>( švietimo institucijų),</a:t>
            </a:r>
            <a:br>
              <a:rPr lang="lt-LT" sz="3200" dirty="0"/>
            </a:br>
            <a:r>
              <a:rPr lang="lt-LT" sz="3200" dirty="0" err="1" smtClean="0">
                <a:solidFill>
                  <a:srgbClr val="FFFF00"/>
                </a:solidFill>
              </a:rPr>
              <a:t>gov</a:t>
            </a:r>
            <a:r>
              <a:rPr lang="lt-LT" sz="3200" dirty="0" smtClean="0"/>
              <a:t> </a:t>
            </a:r>
            <a:r>
              <a:rPr lang="lt-LT" sz="3200" dirty="0"/>
              <a:t>(vyriausybinių institucijų),</a:t>
            </a:r>
            <a:br>
              <a:rPr lang="lt-LT" sz="3200" dirty="0"/>
            </a:br>
            <a:r>
              <a:rPr lang="lt-LT" sz="3200" dirty="0" err="1" smtClean="0">
                <a:solidFill>
                  <a:srgbClr val="FFFF00"/>
                </a:solidFill>
              </a:rPr>
              <a:t>mil</a:t>
            </a:r>
            <a:r>
              <a:rPr lang="lt-LT" sz="3200" dirty="0" smtClean="0"/>
              <a:t> </a:t>
            </a:r>
            <a:r>
              <a:rPr lang="lt-LT" sz="3200" dirty="0"/>
              <a:t>(karinių struktūrų), </a:t>
            </a:r>
            <a:br>
              <a:rPr lang="lt-LT" sz="3200" dirty="0"/>
            </a:br>
            <a:r>
              <a:rPr lang="lt-LT" sz="3200" dirty="0">
                <a:solidFill>
                  <a:srgbClr val="FFFF00"/>
                </a:solidFill>
              </a:rPr>
              <a:t>net</a:t>
            </a:r>
            <a:r>
              <a:rPr lang="lt-LT" sz="3200" dirty="0"/>
              <a:t> (interneto ryšių paslaugas teikiančių organizacijų),  </a:t>
            </a:r>
            <a:endParaRPr lang="lt-LT" sz="32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lt-LT" sz="3200" dirty="0" err="1" smtClean="0">
                <a:solidFill>
                  <a:srgbClr val="FFFF00"/>
                </a:solidFill>
              </a:rPr>
              <a:t>org</a:t>
            </a:r>
            <a:r>
              <a:rPr lang="lt-LT" sz="3200" dirty="0" smtClean="0"/>
              <a:t> </a:t>
            </a:r>
            <a:r>
              <a:rPr lang="lt-LT" sz="3200" dirty="0"/>
              <a:t>(nevalstybinių organizacijų) </a:t>
            </a:r>
          </a:p>
          <a:p>
            <a:pPr marL="0" indent="0">
              <a:lnSpc>
                <a:spcPct val="100000"/>
              </a:lnSpc>
              <a:buNone/>
            </a:pP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635374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Informacijos paieškos sistemos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/>
              <a:t>Yra ne tik Google paieška :p </a:t>
            </a:r>
          </a:p>
          <a:p>
            <a:pPr marL="0" indent="0">
              <a:buNone/>
            </a:pPr>
            <a:r>
              <a:rPr lang="lt-LT" sz="3600" dirty="0" smtClean="0"/>
              <a:t>Ieškoti galima ir kituose paieškų varikliukuose kaip Bing, Yahoo, DuckDuckGo, Brave ir dar daugiau.</a:t>
            </a:r>
            <a:endParaRPr lang="lt-LT" sz="36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35" y="5033444"/>
            <a:ext cx="2710754" cy="180773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779" y="4612319"/>
            <a:ext cx="2368894" cy="93140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829" y="4529105"/>
            <a:ext cx="1387906" cy="109783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8" y="4072623"/>
            <a:ext cx="2681064" cy="2010798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67" y="5429405"/>
            <a:ext cx="2056780" cy="10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2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Praktinė užduotis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3" y="2249487"/>
            <a:ext cx="7892860" cy="3541714"/>
          </a:xfrm>
        </p:spPr>
        <p:txBody>
          <a:bodyPr>
            <a:normAutofit/>
          </a:bodyPr>
          <a:lstStyle/>
          <a:p>
            <a:r>
              <a:rPr lang="lt-LT" sz="3200" dirty="0" smtClean="0"/>
              <a:t>Pasitikrinkime informaciją apie save ir apie žymų žmogų (</a:t>
            </a:r>
            <a:r>
              <a:rPr lang="lt-LT" sz="3200" dirty="0" err="1" smtClean="0"/>
              <a:t>Bill</a:t>
            </a:r>
            <a:r>
              <a:rPr lang="lt-LT" sz="3200" dirty="0" smtClean="0"/>
              <a:t> </a:t>
            </a:r>
            <a:r>
              <a:rPr lang="lt-LT" sz="3200" dirty="0" err="1" smtClean="0"/>
              <a:t>Gates</a:t>
            </a:r>
            <a:r>
              <a:rPr lang="lt-LT" sz="3200" dirty="0" smtClean="0"/>
              <a:t>, </a:t>
            </a:r>
            <a:r>
              <a:rPr lang="lt-LT" sz="3200" dirty="0" err="1" smtClean="0"/>
              <a:t>Steve</a:t>
            </a:r>
            <a:r>
              <a:rPr lang="lt-LT" sz="3200" dirty="0" smtClean="0"/>
              <a:t> </a:t>
            </a:r>
            <a:r>
              <a:rPr lang="lt-LT" sz="3200" dirty="0" err="1" smtClean="0"/>
              <a:t>Jobs</a:t>
            </a:r>
            <a:r>
              <a:rPr lang="lt-LT" sz="3200" dirty="0" smtClean="0"/>
              <a:t>, Maironis ar kt.) skirtingose paieškos sistemose. </a:t>
            </a:r>
          </a:p>
          <a:p>
            <a:r>
              <a:rPr lang="lt-LT" sz="3200" dirty="0" smtClean="0"/>
              <a:t>Suraskime piešinėlių apie saulės sistemą.</a:t>
            </a:r>
            <a:endParaRPr lang="lt-LT" sz="32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35" y="483968"/>
            <a:ext cx="3037209" cy="530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67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Pamokos tikslas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/>
              <a:t>Išsiaiškinsime, </a:t>
            </a:r>
            <a:r>
              <a:rPr lang="lt-LT" sz="3600" dirty="0"/>
              <a:t>kas yra internetas ir žiniatinklis, kokios yra interneto paslaugos</a:t>
            </a:r>
            <a:r>
              <a:rPr lang="lt-LT" sz="3600" dirty="0" smtClean="0"/>
              <a:t>. Susipažinsime su informacijos paieškos varikliais: Google, Bing, Yahoo, DuckDuckGo ir Brave.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88645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Pamokos Uždavinys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 smtClean="0"/>
              <a:t>Diskusijų metu susipažinti su įvairia prieinama informacija internete. Praktikos metu išbandyti rinkti ir saugoti įvairią informaciją iš interneto.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365777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Internetas – kas jis?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sz="3600" dirty="0">
                <a:solidFill>
                  <a:srgbClr val="FFFF00"/>
                </a:solidFill>
              </a:rPr>
              <a:t>Internetą</a:t>
            </a:r>
            <a:r>
              <a:rPr lang="lt-LT" sz="3600" dirty="0"/>
              <a:t> galima apibrėžti kaip tarptautinį kompiuterių tinklą, apimantį milijonus kompiuterių tinklų visame pasaulyje, o jame saugoma informacija </a:t>
            </a:r>
            <a:r>
              <a:rPr lang="lt-LT" sz="3600" dirty="0" smtClean="0"/>
              <a:t>– </a:t>
            </a:r>
            <a:r>
              <a:rPr lang="lt-LT" sz="3600" dirty="0">
                <a:solidFill>
                  <a:srgbClr val="FFFF00"/>
                </a:solidFill>
              </a:rPr>
              <a:t>Žiniatinklis</a:t>
            </a:r>
            <a:r>
              <a:rPr lang="lt-LT" sz="3600" dirty="0"/>
              <a:t>. </a:t>
            </a:r>
          </a:p>
          <a:p>
            <a:pPr marL="0" indent="0">
              <a:buNone/>
            </a:pPr>
            <a:r>
              <a:rPr lang="lt-LT" sz="3600" dirty="0">
                <a:solidFill>
                  <a:srgbClr val="FFFF00"/>
                </a:solidFill>
              </a:rPr>
              <a:t>Internetas</a:t>
            </a:r>
            <a:r>
              <a:rPr lang="lt-LT" sz="3600" dirty="0"/>
              <a:t> – tai kompiuterių visuma, sujungta į vieną tinklą.</a:t>
            </a:r>
          </a:p>
          <a:p>
            <a:pPr marL="0" indent="0">
              <a:buNone/>
            </a:pPr>
            <a:r>
              <a:rPr lang="lt-LT" sz="3600" dirty="0"/>
              <a:t>Interneto sukūrimo data </a:t>
            </a:r>
            <a:r>
              <a:rPr lang="lt-LT" sz="3600" dirty="0" smtClean="0"/>
              <a:t>– </a:t>
            </a:r>
            <a:r>
              <a:rPr lang="lt-LT" sz="3600" dirty="0">
                <a:solidFill>
                  <a:srgbClr val="FFFF00"/>
                </a:solidFill>
              </a:rPr>
              <a:t>1960 m.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245" y="0"/>
            <a:ext cx="2558166" cy="25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3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Ryšys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/>
              <a:t>Interneto tinkle kompiuteriai susikalba naudodami </a:t>
            </a:r>
            <a:r>
              <a:rPr lang="lt-LT" sz="3600" dirty="0">
                <a:solidFill>
                  <a:srgbClr val="FFFF00"/>
                </a:solidFill>
              </a:rPr>
              <a:t>TCP/IP protokolą</a:t>
            </a:r>
            <a:r>
              <a:rPr lang="lt-LT" sz="3600" dirty="0"/>
              <a:t>, o patys kompiuteriai į tinklą sujungiami optiniais kabeliais, tel. linijomis, palydoviniu ryšiu.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9167" y="2432304"/>
            <a:ext cx="4453904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3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 smtClean="0"/>
              <a:t>Modemas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t-LT" sz="3600" dirty="0"/>
              <a:t>Įrenginys siųsti informaciją specialiomis telefono linijomis, taip pat jungti kompiuterius su terminalais arba kitais kompiuteriais.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3"/>
          <a:stretch/>
        </p:blipFill>
        <p:spPr>
          <a:xfrm>
            <a:off x="7219123" y="3426085"/>
            <a:ext cx="3828288" cy="334047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56" y="3700272"/>
            <a:ext cx="3066288" cy="30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1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/>
              <a:t>Interneto kompiuterių tipai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3" y="2249486"/>
            <a:ext cx="8377492" cy="39318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t-LT" sz="3200" dirty="0"/>
              <a:t>Yra du tipai: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lt-LT" sz="3200" dirty="0"/>
              <a:t>Vieną arba kelias paslaugas teikiantys </a:t>
            </a:r>
            <a:r>
              <a:rPr lang="lt-LT" sz="3200" dirty="0">
                <a:solidFill>
                  <a:srgbClr val="FFFF00"/>
                </a:solidFill>
              </a:rPr>
              <a:t>serveriai</a:t>
            </a:r>
            <a:r>
              <a:rPr lang="lt-LT" sz="3200" dirty="0"/>
              <a:t> – tarnybinės stotys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lt-LT" sz="3200" dirty="0"/>
              <a:t>Klientų kompiuteriai.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3200" dirty="0"/>
              <a:t>Tarnybinės stotys būna visą laiką prijungtos prie Interneto, o kliento kompiuteriai gali būti prijungiami tik atskiriems darbo seansams.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7614" y="978408"/>
            <a:ext cx="3769941" cy="43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/>
              <a:t>Interneto adresai </a:t>
            </a:r>
            <a:r>
              <a:rPr lang="lt-LT" sz="4400" dirty="0" smtClean="0"/>
              <a:t>[1]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2" y="2249486"/>
            <a:ext cx="10261155" cy="39318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t-LT" sz="3200" dirty="0"/>
              <a:t>Kiekvienas kompiuteris, įjungtas į internetą, turi savo </a:t>
            </a:r>
            <a:r>
              <a:rPr lang="lt-LT" sz="3200" dirty="0">
                <a:solidFill>
                  <a:srgbClr val="FFFF00"/>
                </a:solidFill>
              </a:rPr>
              <a:t>IP</a:t>
            </a:r>
            <a:r>
              <a:rPr lang="lt-LT" sz="3200" dirty="0"/>
              <a:t> (skaitmeninį) adresą ir simbolinį adresą (</a:t>
            </a:r>
            <a:r>
              <a:rPr lang="lt-LT" sz="3200" dirty="0">
                <a:solidFill>
                  <a:srgbClr val="FFFF00"/>
                </a:solidFill>
              </a:rPr>
              <a:t>URL adresą</a:t>
            </a:r>
            <a:r>
              <a:rPr lang="lt-LT" sz="3200" dirty="0"/>
              <a:t>). Jį suteikia interneto paslaugų tiekėjas</a:t>
            </a:r>
            <a:r>
              <a:rPr lang="lt-LT" sz="32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lt-LT" sz="3200" dirty="0"/>
              <a:t>IP skaitmeninis adresas susideda iš keturių skaičių. Kiekvienas šių skaičių yra iš intervalo 0...255. Skaičiai vienas nuo kito skiriami taškais.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lt-LT" sz="3200" b="1" dirty="0"/>
              <a:t>Pvz. </a:t>
            </a:r>
            <a:r>
              <a:rPr lang="lt-LT" sz="3200" b="1" dirty="0" smtClean="0">
                <a:solidFill>
                  <a:srgbClr val="FFFF00"/>
                </a:solidFill>
              </a:rPr>
              <a:t>193.219.36.8</a:t>
            </a:r>
          </a:p>
          <a:p>
            <a:pPr marL="0" indent="0">
              <a:lnSpc>
                <a:spcPct val="100000"/>
              </a:lnSpc>
              <a:buNone/>
            </a:pP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172403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400" dirty="0"/>
              <a:t>Interneto adresai </a:t>
            </a:r>
            <a:r>
              <a:rPr lang="lt-LT" sz="4400" dirty="0" smtClean="0"/>
              <a:t>[2]</a:t>
            </a:r>
            <a:endParaRPr lang="lt-LT" sz="44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41412" y="2249486"/>
            <a:ext cx="10261155" cy="393185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lt-LT" sz="3200" dirty="0"/>
              <a:t>Simbolinį vardą (URL) serveris perkoduoja į skaitmeninį adresą. Simbolinių vardų (URL) pavyzdžiai: </a:t>
            </a:r>
            <a:endParaRPr lang="lt-LT" sz="3200" dirty="0" smtClean="0"/>
          </a:p>
          <a:p>
            <a:pPr marL="1252538" indent="0">
              <a:lnSpc>
                <a:spcPct val="100000"/>
              </a:lnSpc>
              <a:buNone/>
            </a:pPr>
            <a:r>
              <a:rPr lang="lt-LT" sz="3200" b="1" dirty="0" smtClean="0">
                <a:hlinkClick r:id="rId2"/>
              </a:rPr>
              <a:t>www.youtube.com</a:t>
            </a:r>
            <a:endParaRPr lang="lt-LT" sz="3200" b="1" dirty="0" smtClean="0"/>
          </a:p>
          <a:p>
            <a:pPr marL="1252538" indent="0">
              <a:lnSpc>
                <a:spcPct val="100000"/>
              </a:lnSpc>
              <a:buNone/>
            </a:pPr>
            <a:r>
              <a:rPr lang="lt-LT" sz="3200" b="1" dirty="0" smtClean="0">
                <a:hlinkClick r:id="rId3"/>
              </a:rPr>
              <a:t>www.irmita.net</a:t>
            </a:r>
            <a:endParaRPr lang="lt-LT" sz="3200" b="1" dirty="0" smtClean="0"/>
          </a:p>
          <a:p>
            <a:pPr marL="1252538" indent="0">
              <a:lnSpc>
                <a:spcPct val="100000"/>
              </a:lnSpc>
              <a:buNone/>
            </a:pPr>
            <a:r>
              <a:rPr lang="lt-LT" sz="3200" b="1" dirty="0" smtClean="0">
                <a:hlinkClick r:id="rId4"/>
              </a:rPr>
              <a:t>www.dienynas.tamo.lt</a:t>
            </a:r>
            <a:endParaRPr lang="lt-LT" sz="32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lt-LT" sz="3200" dirty="0" smtClean="0"/>
              <a:t>Vardo </a:t>
            </a:r>
            <a:r>
              <a:rPr lang="lt-LT" sz="3200" dirty="0"/>
              <a:t>sudedamosios dalys skiriamos tašku "."</a:t>
            </a:r>
          </a:p>
          <a:p>
            <a:pPr marL="0" indent="0">
              <a:lnSpc>
                <a:spcPct val="100000"/>
              </a:lnSpc>
              <a:buNone/>
            </a:pPr>
            <a:endParaRPr lang="lt-LT" sz="3200" dirty="0"/>
          </a:p>
        </p:txBody>
      </p:sp>
    </p:spTree>
    <p:extLst>
      <p:ext uri="{BB962C8B-B14F-4D97-AF65-F5344CB8AC3E}">
        <p14:creationId xmlns:p14="http://schemas.microsoft.com/office/powerpoint/2010/main" val="2557459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inė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TM04033919[[fn=Grandinė]]</Template>
  <TotalTime>48</TotalTime>
  <Words>378</Words>
  <Application>Microsoft Office PowerPoint</Application>
  <PresentationFormat>Plačiaekranė</PresentationFormat>
  <Paragraphs>46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Grandinė</vt:lpstr>
      <vt:lpstr>Informacijos paieška internete</vt:lpstr>
      <vt:lpstr>Pamokos tikslas</vt:lpstr>
      <vt:lpstr>Pamokos Uždavinys</vt:lpstr>
      <vt:lpstr>Internetas – kas jis?</vt:lpstr>
      <vt:lpstr>Ryšys</vt:lpstr>
      <vt:lpstr>Modemas</vt:lpstr>
      <vt:lpstr>Interneto kompiuterių tipai</vt:lpstr>
      <vt:lpstr>Interneto adresai [1]</vt:lpstr>
      <vt:lpstr>Interneto adresai [2]</vt:lpstr>
      <vt:lpstr>Interneto adresai [3]</vt:lpstr>
      <vt:lpstr>Keletas Interneto adresų kodų</vt:lpstr>
      <vt:lpstr>Informacijos paieškos sistemos</vt:lpstr>
      <vt:lpstr>Praktinė užduotis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Informacijos paieška internete</dc:title>
  <dc:creator>Irma</dc:creator>
  <cp:lastModifiedBy>Irma</cp:lastModifiedBy>
  <cp:revision>6</cp:revision>
  <dcterms:created xsi:type="dcterms:W3CDTF">2022-10-10T22:08:27Z</dcterms:created>
  <dcterms:modified xsi:type="dcterms:W3CDTF">2022-10-10T22:57:26Z</dcterms:modified>
</cp:coreProperties>
</file>