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7" r:id="rId2"/>
    <p:sldId id="317" r:id="rId3"/>
    <p:sldId id="327" r:id="rId4"/>
    <p:sldId id="334" r:id="rId5"/>
    <p:sldId id="329" r:id="rId6"/>
    <p:sldId id="330" r:id="rId7"/>
    <p:sldId id="331" r:id="rId8"/>
    <p:sldId id="332" r:id="rId9"/>
    <p:sldId id="333" r:id="rId10"/>
    <p:sldId id="335" r:id="rId11"/>
    <p:sldId id="336" r:id="rId12"/>
    <p:sldId id="337" r:id="rId13"/>
    <p:sldId id="32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923"/>
    <a:srgbClr val="CECECC"/>
    <a:srgbClr val="4F81BD"/>
    <a:srgbClr val="2BAB9D"/>
    <a:srgbClr val="415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85" autoAdjust="0"/>
    <p:restoredTop sz="94291" autoAdjust="0"/>
  </p:normalViewPr>
  <p:slideViewPr>
    <p:cSldViewPr>
      <p:cViewPr varScale="1">
        <p:scale>
          <a:sx n="74" d="100"/>
          <a:sy n="74" d="100"/>
        </p:scale>
        <p:origin x="90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1B67D62-8333-4519-9ED7-71C008BF23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290CEAC-C82C-4E0D-A716-265BF1EF1C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B2640-7A50-47AA-93EB-0DF13CBA56CB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E8BBC8-1EDF-4483-BE0E-89C494457E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546AE8-BBBE-4E39-AC3C-ECF02C73C8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B560A-46EB-4326-9536-8900FA1A55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9977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2F0CE-F58E-460E-B7E6-04AA501C2A0B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FCAF8-F391-4D1A-9C87-13858AB827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3232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FCAF8-F391-4D1A-9C87-13858AB827E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022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FCAF8-F391-4D1A-9C87-13858AB827E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970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FCAF8-F391-4D1A-9C87-13858AB827E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719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FCAF8-F391-4D1A-9C87-13858AB827E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56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FCAF8-F391-4D1A-9C87-13858AB827E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1049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FCAF8-F391-4D1A-9C87-13858AB827E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529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FCAF8-F391-4D1A-9C87-13858AB827E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09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FCAF8-F391-4D1A-9C87-13858AB827E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467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FCAF8-F391-4D1A-9C87-13858AB827E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410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FCAF8-F391-4D1A-9C87-13858AB827E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0189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FCAF8-F391-4D1A-9C87-13858AB827E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252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FCAF8-F391-4D1A-9C87-13858AB827E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406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20E4-934E-4980-A0F1-385044D49CB8}" type="datetime1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FADEEP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14EC-615E-46EF-94B5-0F314C6F2B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52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08C1-1EE9-4751-921C-42979ECDCBF6}" type="datetime1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FADEEP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14EC-615E-46EF-94B5-0F314C6F2B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82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60FE-3B10-4DEF-83A9-5B0A363523A0}" type="datetime1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FADEEP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14EC-615E-46EF-94B5-0F314C6F2B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67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142C-DA44-4048-97B1-AA881B681C09}" type="datetime1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FADEEP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14EC-615E-46EF-94B5-0F314C6F2B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65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7E11-1BF2-4984-B117-57DFE4497F52}" type="datetime1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FADEEP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14EC-615E-46EF-94B5-0F314C6F2B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3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5C2C-31A3-4FED-ACBE-D4E27F660A95}" type="datetime1">
              <a:rPr lang="fr-FR" smtClean="0"/>
              <a:t>25/07/2022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FADEEP 2017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14EC-615E-46EF-94B5-0F314C6F2B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34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3E89-E2B9-4538-8A70-5E5C8319C25A}" type="datetime1">
              <a:rPr lang="fr-FR" smtClean="0"/>
              <a:t>25/07/2022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FADEEP 2017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14EC-615E-46EF-94B5-0F314C6F2B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A4CD-EAD3-48CB-BEFF-5950DBD4EB5F}" type="datetime1">
              <a:rPr lang="fr-FR" smtClean="0"/>
              <a:t>25/07/2022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FADEEP 2017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14EC-615E-46EF-94B5-0F314C6F2B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57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ECD1-4B44-4A38-833E-9F6DCA6F8717}" type="datetime1">
              <a:rPr lang="fr-FR" smtClean="0"/>
              <a:t>25/07/2022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FADEEP 2017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14EC-615E-46EF-94B5-0F314C6F2B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86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4A3B-BB9B-4A9A-9C06-D68AFEB52DBF}" type="datetime1">
              <a:rPr lang="fr-FR" smtClean="0"/>
              <a:t>25/07/2022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FADEEP 2017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14EC-615E-46EF-94B5-0F314C6F2B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42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D81A-B463-44D1-A645-E65586AAEBC8}" type="datetime1">
              <a:rPr lang="fr-FR" smtClean="0"/>
              <a:t>25/07/2022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FADEEP 2017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14EC-615E-46EF-94B5-0F314C6F2B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1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C0735-C164-48EA-9525-1D878DF1778F}" type="datetime1">
              <a:rPr lang="fr-FR" smtClean="0"/>
              <a:t>25/07/2022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FADEEP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614EC-615E-46EF-94B5-0F314C6F2B9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62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460A9016-611D-4EE3-A71E-256CDB51D930}"/>
              </a:ext>
            </a:extLst>
          </p:cNvPr>
          <p:cNvSpPr txBox="1">
            <a:spLocks/>
          </p:cNvSpPr>
          <p:nvPr/>
        </p:nvSpPr>
        <p:spPr>
          <a:xfrm>
            <a:off x="9336360" y="3720318"/>
            <a:ext cx="3086430" cy="9345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MA" sz="44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وتقديم</a:t>
            </a:r>
            <a:endParaRPr lang="fr-FR" sz="4400" b="1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D1B1AC3D-21C9-4B79-8C76-398BBF75BF49}"/>
              </a:ext>
            </a:extLst>
          </p:cNvPr>
          <p:cNvSpPr txBox="1">
            <a:spLocks/>
          </p:cNvSpPr>
          <p:nvPr/>
        </p:nvSpPr>
        <p:spPr>
          <a:xfrm>
            <a:off x="9150911" y="5070034"/>
            <a:ext cx="3041477" cy="934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MA" b="1" dirty="0">
                <a:solidFill>
                  <a:srgbClr val="FF0000"/>
                </a:solidFill>
              </a:rPr>
              <a:t>أعضاء الورشة الخامسة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4" name="Parallélogramme 33">
            <a:extLst>
              <a:ext uri="{FF2B5EF4-FFF2-40B4-BE49-F238E27FC236}">
                <a16:creationId xmlns:a16="http://schemas.microsoft.com/office/drawing/2014/main" id="{2E0E6E7B-916F-4A89-B129-D7458C522684}"/>
              </a:ext>
            </a:extLst>
          </p:cNvPr>
          <p:cNvSpPr/>
          <p:nvPr/>
        </p:nvSpPr>
        <p:spPr>
          <a:xfrm>
            <a:off x="7675307" y="6445662"/>
            <a:ext cx="745858" cy="4571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arallélogramme 34">
            <a:extLst>
              <a:ext uri="{FF2B5EF4-FFF2-40B4-BE49-F238E27FC236}">
                <a16:creationId xmlns:a16="http://schemas.microsoft.com/office/drawing/2014/main" id="{0CDF9E9C-F8E5-464A-BB1B-4CC530ACDE1C}"/>
              </a:ext>
            </a:extLst>
          </p:cNvPr>
          <p:cNvSpPr/>
          <p:nvPr/>
        </p:nvSpPr>
        <p:spPr>
          <a:xfrm>
            <a:off x="3633549" y="6450585"/>
            <a:ext cx="745858" cy="4571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1607CE3-1FA2-46D6-ACC4-07D7D70A4CDC}"/>
              </a:ext>
            </a:extLst>
          </p:cNvPr>
          <p:cNvSpPr txBox="1"/>
          <p:nvPr/>
        </p:nvSpPr>
        <p:spPr>
          <a:xfrm>
            <a:off x="2452030" y="584312"/>
            <a:ext cx="825248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1"/>
            <a:r>
              <a:rPr lang="ar-SA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 Thuluth" pitchFamily="2" charset="-78"/>
              </a:rPr>
              <a:t>اللقاء التنسيقي الوطني الثاني للإرتقاء بالرياضة المدرسية</a:t>
            </a:r>
            <a:endParaRPr lang="fr-FR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 Thuluth" pitchFamily="2" charset="-78"/>
            </a:endParaRPr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A6C04C33-8BB4-465B-9C56-16D1DF93F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9199" y="6219753"/>
            <a:ext cx="2444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MA" sz="24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الإثنين 25/07/2022</a:t>
            </a:r>
            <a:endParaRPr kumimoji="0" lang="ar-MA" sz="3200" b="0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2A9694-CC05-40F4-AAA3-9CAA2A650A6B}"/>
              </a:ext>
            </a:extLst>
          </p:cNvPr>
          <p:cNvSpPr/>
          <p:nvPr/>
        </p:nvSpPr>
        <p:spPr>
          <a:xfrm>
            <a:off x="1883532" y="2581918"/>
            <a:ext cx="84249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4400" dirty="0"/>
              <a:t>تفعيل وتعميم مأسسة الجمعيات الرياضية المدرسية والحكامة في التدبير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9D8CE93-0A9C-411D-B1A5-D62AF48F4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20" y="487603"/>
            <a:ext cx="2274110" cy="270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82155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CEF509-D7BF-4833-A37C-4CE9BB98C22D}"/>
              </a:ext>
            </a:extLst>
          </p:cNvPr>
          <p:cNvSpPr/>
          <p:nvPr/>
        </p:nvSpPr>
        <p:spPr>
          <a:xfrm>
            <a:off x="0" y="0"/>
            <a:ext cx="12192000" cy="83661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550AFB-DBDC-4A81-B509-0844E5671D6E}"/>
              </a:ext>
            </a:extLst>
          </p:cNvPr>
          <p:cNvSpPr/>
          <p:nvPr/>
        </p:nvSpPr>
        <p:spPr>
          <a:xfrm>
            <a:off x="9365716" y="822441"/>
            <a:ext cx="2826284" cy="6021387"/>
          </a:xfrm>
          <a:prstGeom prst="rect">
            <a:avLst/>
          </a:prstGeom>
          <a:solidFill>
            <a:srgbClr val="41576F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fr-FR" sz="20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A Thuluth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B00C10-AC6A-4AA6-A8EE-AF271F966D51}"/>
              </a:ext>
            </a:extLst>
          </p:cNvPr>
          <p:cNvSpPr/>
          <p:nvPr/>
        </p:nvSpPr>
        <p:spPr>
          <a:xfrm>
            <a:off x="12128964" y="2719828"/>
            <a:ext cx="46991" cy="550386"/>
          </a:xfrm>
          <a:prstGeom prst="rect">
            <a:avLst/>
          </a:prstGeom>
          <a:solidFill>
            <a:srgbClr val="CECE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1327C8-819C-4BD8-8AEB-021693EFD6F2}"/>
              </a:ext>
            </a:extLst>
          </p:cNvPr>
          <p:cNvSpPr txBox="1"/>
          <p:nvPr/>
        </p:nvSpPr>
        <p:spPr>
          <a:xfrm>
            <a:off x="1199456" y="237230"/>
            <a:ext cx="8614112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 Thuluth" pitchFamily="2" charset="-78"/>
              </a:rPr>
              <a:t>تفعيل وتعميم مأسسة الجمعيات الرياضية المدرسية و الحكامة في التدبير</a:t>
            </a:r>
            <a:endParaRPr lang="fr-F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 Thuluth" pitchFamily="2" charset="-78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29EB235-812A-4C8A-B9FB-EA47A7EC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331" y="1639927"/>
            <a:ext cx="2274110" cy="2707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2AD372-542B-4964-B8D9-8838DA3EB96F}"/>
              </a:ext>
            </a:extLst>
          </p:cNvPr>
          <p:cNvSpPr txBox="1"/>
          <p:nvPr/>
        </p:nvSpPr>
        <p:spPr>
          <a:xfrm>
            <a:off x="9519930" y="4869160"/>
            <a:ext cx="2567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1CC1CF-0584-469B-941C-DB50A44ABEDA}"/>
              </a:ext>
            </a:extLst>
          </p:cNvPr>
          <p:cNvSpPr/>
          <p:nvPr/>
        </p:nvSpPr>
        <p:spPr>
          <a:xfrm>
            <a:off x="9898667" y="59686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</a:rPr>
              <a:t>الإثنين 25/07/2022</a:t>
            </a:r>
            <a:endParaRPr lang="ar-M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9F28C2-CC29-4BFA-8B54-CC9C09CF5ACA}"/>
              </a:ext>
            </a:extLst>
          </p:cNvPr>
          <p:cNvSpPr/>
          <p:nvPr/>
        </p:nvSpPr>
        <p:spPr>
          <a:xfrm>
            <a:off x="4653758" y="1034272"/>
            <a:ext cx="12955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600" b="1" dirty="0">
                <a:solidFill>
                  <a:srgbClr val="00B0F0"/>
                </a:solidFill>
              </a:rPr>
              <a:t>الحكامة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ABBADD-36A2-4EEC-AACD-67C5E26F982E}"/>
              </a:ext>
            </a:extLst>
          </p:cNvPr>
          <p:cNvSpPr/>
          <p:nvPr/>
        </p:nvSpPr>
        <p:spPr>
          <a:xfrm>
            <a:off x="679725" y="2424873"/>
            <a:ext cx="8424309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ضعف التدبير الجيد والحكيم للجمعيات الرياضية بالمؤسسات التعليمية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التعتيم وضعف التواصل والتقاسم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غياب تأطير قانوني لرؤساء الجمعيات الرياضية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ضعف التواصل الافقي والعمودي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ضعف الالمام بالنصوص التشريعية و تدبير مداخيل الجمعية و توثيق انشطتها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قلة</a:t>
            </a:r>
            <a:r>
              <a:rPr lang="ar-AE" sz="2400" b="1" dirty="0">
                <a:solidFill>
                  <a:srgbClr val="002060"/>
                </a:solidFill>
              </a:rPr>
              <a:t> البح</a:t>
            </a:r>
            <a:r>
              <a:rPr lang="ar-MA" sz="2400" b="1" dirty="0">
                <a:solidFill>
                  <a:srgbClr val="002060"/>
                </a:solidFill>
              </a:rPr>
              <a:t>و</a:t>
            </a:r>
            <a:r>
              <a:rPr lang="ar-AE" sz="2400" b="1" dirty="0">
                <a:solidFill>
                  <a:srgbClr val="002060"/>
                </a:solidFill>
              </a:rPr>
              <a:t>ث العلمي</a:t>
            </a:r>
            <a:r>
              <a:rPr lang="ar-MA" sz="2400" b="1" dirty="0">
                <a:solidFill>
                  <a:srgbClr val="002060"/>
                </a:solidFill>
              </a:rPr>
              <a:t>ة</a:t>
            </a:r>
            <a:r>
              <a:rPr lang="ar-AE" sz="2400" b="1" dirty="0">
                <a:solidFill>
                  <a:srgbClr val="002060"/>
                </a:solidFill>
              </a:rPr>
              <a:t> في الشأن الرياضي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5E0AFE-31B1-40A1-BD0A-2D93E3845F36}"/>
              </a:ext>
            </a:extLst>
          </p:cNvPr>
          <p:cNvSpPr/>
          <p:nvPr/>
        </p:nvSpPr>
        <p:spPr>
          <a:xfrm>
            <a:off x="5483549" y="1787796"/>
            <a:ext cx="3361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MA" sz="2800" b="1" u="sng" dirty="0">
                <a:solidFill>
                  <a:srgbClr val="FF0000"/>
                </a:solidFill>
              </a:rPr>
              <a:t>الوضعية الراهنة والاكرهات</a:t>
            </a:r>
          </a:p>
        </p:txBody>
      </p:sp>
    </p:spTree>
    <p:extLst>
      <p:ext uri="{BB962C8B-B14F-4D97-AF65-F5344CB8AC3E}">
        <p14:creationId xmlns:p14="http://schemas.microsoft.com/office/powerpoint/2010/main" val="2743778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CEF509-D7BF-4833-A37C-4CE9BB98C22D}"/>
              </a:ext>
            </a:extLst>
          </p:cNvPr>
          <p:cNvSpPr/>
          <p:nvPr/>
        </p:nvSpPr>
        <p:spPr>
          <a:xfrm>
            <a:off x="0" y="0"/>
            <a:ext cx="12192000" cy="83661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550AFB-DBDC-4A81-B509-0844E5671D6E}"/>
              </a:ext>
            </a:extLst>
          </p:cNvPr>
          <p:cNvSpPr/>
          <p:nvPr/>
        </p:nvSpPr>
        <p:spPr>
          <a:xfrm>
            <a:off x="9365716" y="822441"/>
            <a:ext cx="2826284" cy="6021387"/>
          </a:xfrm>
          <a:prstGeom prst="rect">
            <a:avLst/>
          </a:prstGeom>
          <a:solidFill>
            <a:srgbClr val="41576F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fr-FR" sz="20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A Thuluth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B00C10-AC6A-4AA6-A8EE-AF271F966D51}"/>
              </a:ext>
            </a:extLst>
          </p:cNvPr>
          <p:cNvSpPr/>
          <p:nvPr/>
        </p:nvSpPr>
        <p:spPr>
          <a:xfrm>
            <a:off x="12128964" y="2719828"/>
            <a:ext cx="46991" cy="550386"/>
          </a:xfrm>
          <a:prstGeom prst="rect">
            <a:avLst/>
          </a:prstGeom>
          <a:solidFill>
            <a:srgbClr val="CECE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1327C8-819C-4BD8-8AEB-021693EFD6F2}"/>
              </a:ext>
            </a:extLst>
          </p:cNvPr>
          <p:cNvSpPr txBox="1"/>
          <p:nvPr/>
        </p:nvSpPr>
        <p:spPr>
          <a:xfrm>
            <a:off x="1199456" y="237230"/>
            <a:ext cx="8614112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 Thuluth" pitchFamily="2" charset="-78"/>
              </a:rPr>
              <a:t>تفعيل وتعميم مأسسة الجمعيات الرياضية المدرسية و الحكامة في التدبير</a:t>
            </a:r>
            <a:endParaRPr lang="fr-F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 Thuluth" pitchFamily="2" charset="-78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29EB235-812A-4C8A-B9FB-EA47A7EC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331" y="1639927"/>
            <a:ext cx="2274110" cy="2707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2AD372-542B-4964-B8D9-8838DA3EB96F}"/>
              </a:ext>
            </a:extLst>
          </p:cNvPr>
          <p:cNvSpPr txBox="1"/>
          <p:nvPr/>
        </p:nvSpPr>
        <p:spPr>
          <a:xfrm>
            <a:off x="9519930" y="4869160"/>
            <a:ext cx="2567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1CC1CF-0584-469B-941C-DB50A44ABEDA}"/>
              </a:ext>
            </a:extLst>
          </p:cNvPr>
          <p:cNvSpPr/>
          <p:nvPr/>
        </p:nvSpPr>
        <p:spPr>
          <a:xfrm>
            <a:off x="9898667" y="59686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</a:rPr>
              <a:t>الإثنين 25/07/2022</a:t>
            </a:r>
            <a:endParaRPr lang="ar-M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76F8E-813C-40E0-A54A-206A7ECA3707}"/>
              </a:ext>
            </a:extLst>
          </p:cNvPr>
          <p:cNvSpPr/>
          <p:nvPr/>
        </p:nvSpPr>
        <p:spPr>
          <a:xfrm>
            <a:off x="493731" y="1872932"/>
            <a:ext cx="8808640" cy="445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تثمين مجهودات كافة المتدخلين في الارتقاء بالرياضة المدرسية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تكوينات في الحكامة التدبيرية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 ت</a:t>
            </a:r>
            <a:r>
              <a:rPr lang="ar-MA" sz="2400" b="1" dirty="0">
                <a:solidFill>
                  <a:srgbClr val="002060"/>
                </a:solidFill>
              </a:rPr>
              <a:t>بسيط </a:t>
            </a:r>
            <a:r>
              <a:rPr lang="ar-AE" sz="2400" b="1" dirty="0">
                <a:solidFill>
                  <a:srgbClr val="002060"/>
                </a:solidFill>
              </a:rPr>
              <a:t>المساطر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 تت</a:t>
            </a:r>
            <a:r>
              <a:rPr lang="ar-MA" sz="2400" b="1" dirty="0">
                <a:solidFill>
                  <a:srgbClr val="002060"/>
                </a:solidFill>
              </a:rPr>
              <a:t>بع </a:t>
            </a:r>
            <a:r>
              <a:rPr lang="ar-AE" sz="2400" b="1" dirty="0">
                <a:solidFill>
                  <a:srgbClr val="002060"/>
                </a:solidFill>
              </a:rPr>
              <a:t>ميداني للجمعيات الرياضية للوقوف على مدى نجاحها في التدبير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تجويد منظومة مسار فيما يخص بطاقات المنخرطين بالجمعية الرياضية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توثيق مختلف العمليات والتدابير المتخدة من طرف الجمعية الرياضية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وضع مشروع وبرمجة لانشطة الجمعية الرياضية ووضع تخطيط وميزانية لتدبير النفقات خلال الموسم الدراسي.</a:t>
            </a:r>
            <a:endParaRPr lang="ar-MA" sz="2400" b="1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D5D890-5331-4974-9344-2E6EFF1C4409}"/>
              </a:ext>
            </a:extLst>
          </p:cNvPr>
          <p:cNvSpPr/>
          <p:nvPr/>
        </p:nvSpPr>
        <p:spPr>
          <a:xfrm>
            <a:off x="6816080" y="1118090"/>
            <a:ext cx="2404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u="sng" dirty="0">
                <a:solidFill>
                  <a:srgbClr val="FF0000"/>
                </a:solidFill>
              </a:rPr>
              <a:t>الاقتراحات والحلول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137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CEF509-D7BF-4833-A37C-4CE9BB98C22D}"/>
              </a:ext>
            </a:extLst>
          </p:cNvPr>
          <p:cNvSpPr/>
          <p:nvPr/>
        </p:nvSpPr>
        <p:spPr>
          <a:xfrm>
            <a:off x="0" y="0"/>
            <a:ext cx="12192000" cy="83661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550AFB-DBDC-4A81-B509-0844E5671D6E}"/>
              </a:ext>
            </a:extLst>
          </p:cNvPr>
          <p:cNvSpPr/>
          <p:nvPr/>
        </p:nvSpPr>
        <p:spPr>
          <a:xfrm>
            <a:off x="9365716" y="822441"/>
            <a:ext cx="2826284" cy="6021387"/>
          </a:xfrm>
          <a:prstGeom prst="rect">
            <a:avLst/>
          </a:prstGeom>
          <a:solidFill>
            <a:srgbClr val="41576F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fr-FR" sz="20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A Thuluth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B00C10-AC6A-4AA6-A8EE-AF271F966D51}"/>
              </a:ext>
            </a:extLst>
          </p:cNvPr>
          <p:cNvSpPr/>
          <p:nvPr/>
        </p:nvSpPr>
        <p:spPr>
          <a:xfrm>
            <a:off x="12128964" y="2719828"/>
            <a:ext cx="46991" cy="550386"/>
          </a:xfrm>
          <a:prstGeom prst="rect">
            <a:avLst/>
          </a:prstGeom>
          <a:solidFill>
            <a:srgbClr val="CECE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1327C8-819C-4BD8-8AEB-021693EFD6F2}"/>
              </a:ext>
            </a:extLst>
          </p:cNvPr>
          <p:cNvSpPr txBox="1"/>
          <p:nvPr/>
        </p:nvSpPr>
        <p:spPr>
          <a:xfrm>
            <a:off x="1199456" y="237230"/>
            <a:ext cx="8614112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 Thuluth" pitchFamily="2" charset="-78"/>
              </a:rPr>
              <a:t>تفعيل وتعميم مأسسة الجمعيات الرياضية المدرسية و الحكامة في التدبير</a:t>
            </a:r>
            <a:endParaRPr lang="fr-F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 Thuluth" pitchFamily="2" charset="-78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29EB235-812A-4C8A-B9FB-EA47A7EC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331" y="1639927"/>
            <a:ext cx="2274110" cy="2707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2AD372-542B-4964-B8D9-8838DA3EB96F}"/>
              </a:ext>
            </a:extLst>
          </p:cNvPr>
          <p:cNvSpPr txBox="1"/>
          <p:nvPr/>
        </p:nvSpPr>
        <p:spPr>
          <a:xfrm>
            <a:off x="9519930" y="4869160"/>
            <a:ext cx="2567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1CC1CF-0584-469B-941C-DB50A44ABEDA}"/>
              </a:ext>
            </a:extLst>
          </p:cNvPr>
          <p:cNvSpPr/>
          <p:nvPr/>
        </p:nvSpPr>
        <p:spPr>
          <a:xfrm>
            <a:off x="9898667" y="59686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</a:rPr>
              <a:t>الإثنين 25/07/2022</a:t>
            </a:r>
            <a:endParaRPr lang="ar-M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092076-4AAE-4739-AE22-1AB9076B9F7E}"/>
              </a:ext>
            </a:extLst>
          </p:cNvPr>
          <p:cNvSpPr/>
          <p:nvPr/>
        </p:nvSpPr>
        <p:spPr>
          <a:xfrm>
            <a:off x="802188" y="1641292"/>
            <a:ext cx="8384474" cy="2802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تفعيل المراقبة الإدارية والمالية للمؤسسات التعليمية</a:t>
            </a:r>
            <a:r>
              <a:rPr lang="ar-MA" sz="2400" b="1" dirty="0">
                <a:solidFill>
                  <a:srgbClr val="002060"/>
                </a:solidFill>
              </a:rPr>
              <a:t> الخصوصية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تشجيع و دعم التلاميذ المتفوقين دراسيا ورياضيا.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اشراك </a:t>
            </a:r>
            <a:r>
              <a:rPr lang="ar-AE" sz="2400" b="1" dirty="0">
                <a:solidFill>
                  <a:srgbClr val="002060"/>
                </a:solidFill>
              </a:rPr>
              <a:t>التلاميذ في مختلف العمليات التدبيرية للجمعية كمدبرين و منظمين.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ال</a:t>
            </a:r>
            <a:r>
              <a:rPr lang="ar-AE" sz="2400" b="1" dirty="0">
                <a:solidFill>
                  <a:srgbClr val="002060"/>
                </a:solidFill>
              </a:rPr>
              <a:t>استغلال</a:t>
            </a:r>
            <a:r>
              <a:rPr lang="ar-MA" sz="2400" b="1" dirty="0">
                <a:solidFill>
                  <a:srgbClr val="002060"/>
                </a:solidFill>
              </a:rPr>
              <a:t> الأمثل ل</a:t>
            </a:r>
            <a:r>
              <a:rPr lang="ar-AE" sz="2400" b="1" dirty="0">
                <a:solidFill>
                  <a:srgbClr val="002060"/>
                </a:solidFill>
              </a:rPr>
              <a:t>فضاءات المؤسسات التعليمية داخل الحوض التربوي وفي إطار جماعات الممارسات المهنية</a:t>
            </a:r>
            <a:endParaRPr lang="fr-F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81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09FD951-56FF-4883-89CA-84D1E8D9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14EC-615E-46EF-94B5-0F314C6F2B91}" type="slidenum">
              <a:rPr lang="fr-FR" smtClean="0"/>
              <a:t>13</a:t>
            </a:fld>
            <a:endParaRPr lang="fr-FR"/>
          </a:p>
        </p:txBody>
      </p:sp>
      <p:sp>
        <p:nvSpPr>
          <p:cNvPr id="3" name="Shape 334">
            <a:extLst>
              <a:ext uri="{FF2B5EF4-FFF2-40B4-BE49-F238E27FC236}">
                <a16:creationId xmlns:a16="http://schemas.microsoft.com/office/drawing/2014/main" id="{A38777DE-22FF-4559-B04B-0D3BE52F2826}"/>
              </a:ext>
            </a:extLst>
          </p:cNvPr>
          <p:cNvSpPr txBox="1">
            <a:spLocks/>
          </p:cNvSpPr>
          <p:nvPr/>
        </p:nvSpPr>
        <p:spPr>
          <a:xfrm>
            <a:off x="2207568" y="3129566"/>
            <a:ext cx="7274024" cy="1170669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Garamond"/>
              <a:buNone/>
            </a:pPr>
            <a:r>
              <a:rPr lang="ar-MA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A Thuluth" pitchFamily="2" charset="-78"/>
                <a:sym typeface="Garamond"/>
              </a:rPr>
              <a:t>شكرا على حسن انتباهكم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B92465-D047-4D60-A109-9EC6287B1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20" y="487602"/>
            <a:ext cx="1597600" cy="1901905"/>
          </a:xfrm>
          <a:prstGeom prst="rect">
            <a:avLst/>
          </a:prstGeom>
        </p:spPr>
      </p:pic>
      <p:sp>
        <p:nvSpPr>
          <p:cNvPr id="8" name="ZoneTexte 30">
            <a:extLst>
              <a:ext uri="{FF2B5EF4-FFF2-40B4-BE49-F238E27FC236}">
                <a16:creationId xmlns:a16="http://schemas.microsoft.com/office/drawing/2014/main" id="{3545650D-99FB-490A-9C56-D23F0ECE905A}"/>
              </a:ext>
            </a:extLst>
          </p:cNvPr>
          <p:cNvSpPr txBox="1"/>
          <p:nvPr/>
        </p:nvSpPr>
        <p:spPr>
          <a:xfrm>
            <a:off x="1969759" y="517029"/>
            <a:ext cx="825248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1"/>
            <a:r>
              <a:rPr lang="ar-SA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 Thuluth" pitchFamily="2" charset="-78"/>
              </a:rPr>
              <a:t>اللقاء التنسيقي الوطني الثاني للإرتقاء بالرياضة المدرسية</a:t>
            </a:r>
            <a:endParaRPr lang="fr-FR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 Thulut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746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CEF509-D7BF-4833-A37C-4CE9BB98C22D}"/>
              </a:ext>
            </a:extLst>
          </p:cNvPr>
          <p:cNvSpPr/>
          <p:nvPr/>
        </p:nvSpPr>
        <p:spPr>
          <a:xfrm>
            <a:off x="0" y="0"/>
            <a:ext cx="12192000" cy="83661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550AFB-DBDC-4A81-B509-0844E5671D6E}"/>
              </a:ext>
            </a:extLst>
          </p:cNvPr>
          <p:cNvSpPr/>
          <p:nvPr/>
        </p:nvSpPr>
        <p:spPr>
          <a:xfrm>
            <a:off x="9365716" y="822441"/>
            <a:ext cx="2826284" cy="6021387"/>
          </a:xfrm>
          <a:prstGeom prst="rect">
            <a:avLst/>
          </a:prstGeom>
          <a:solidFill>
            <a:srgbClr val="41576F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b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 Thuluth" pitchFamily="2" charset="-78"/>
              </a:rPr>
              <a:t>اللقاء التنسيقي الوطني الثاني للإرتقاء بالرياضة المدرسية</a:t>
            </a:r>
            <a:endParaRPr lang="fr-FR" sz="20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 Thuluth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B00C10-AC6A-4AA6-A8EE-AF271F966D51}"/>
              </a:ext>
            </a:extLst>
          </p:cNvPr>
          <p:cNvSpPr/>
          <p:nvPr/>
        </p:nvSpPr>
        <p:spPr>
          <a:xfrm>
            <a:off x="12128964" y="2719828"/>
            <a:ext cx="46991" cy="550386"/>
          </a:xfrm>
          <a:prstGeom prst="rect">
            <a:avLst/>
          </a:prstGeom>
          <a:solidFill>
            <a:srgbClr val="CECE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1327C8-819C-4BD8-8AEB-021693EFD6F2}"/>
              </a:ext>
            </a:extLst>
          </p:cNvPr>
          <p:cNvSpPr txBox="1"/>
          <p:nvPr/>
        </p:nvSpPr>
        <p:spPr>
          <a:xfrm>
            <a:off x="903584" y="237230"/>
            <a:ext cx="8909984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/>
            <a:r>
              <a:rPr lang="ar-M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 Thuluth" pitchFamily="2" charset="-78"/>
              </a:rPr>
              <a:t>تفعيل وتعميم مأسسة الجمعيات الرياضية المدرسية و الحكامة في التدبير</a:t>
            </a:r>
            <a:endParaRPr lang="fr-F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 Thuluth" pitchFamily="2" charset="-78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8EE2680-0BCE-407D-9149-E1F9388ECB5C}"/>
              </a:ext>
            </a:extLst>
          </p:cNvPr>
          <p:cNvSpPr txBox="1"/>
          <p:nvPr/>
        </p:nvSpPr>
        <p:spPr>
          <a:xfrm>
            <a:off x="16927" y="2508858"/>
            <a:ext cx="89099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4000" b="1">
                <a:solidFill>
                  <a:srgbClr val="002060"/>
                </a:solidFill>
              </a:rPr>
              <a:t>تفعيل الجمعيات الرياضية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4000" b="1">
                <a:solidFill>
                  <a:srgbClr val="002060"/>
                </a:solidFill>
              </a:rPr>
              <a:t>تعميم الجمعيات الرياضية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4000" b="1">
                <a:solidFill>
                  <a:srgbClr val="002060"/>
                </a:solidFill>
              </a:rPr>
              <a:t>الحكامة في التدبير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ar-MA" sz="4000" b="1">
              <a:solidFill>
                <a:srgbClr val="002060"/>
              </a:solidFill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endParaRPr lang="fr-FR" sz="40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29EB235-812A-4C8A-B9FB-EA47A7EC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331" y="1639927"/>
            <a:ext cx="2274110" cy="2707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2AD372-542B-4964-B8D9-8838DA3EB96F}"/>
              </a:ext>
            </a:extLst>
          </p:cNvPr>
          <p:cNvSpPr txBox="1"/>
          <p:nvPr/>
        </p:nvSpPr>
        <p:spPr>
          <a:xfrm>
            <a:off x="9552384" y="4869160"/>
            <a:ext cx="2535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 Thuluth" pitchFamily="2" charset="-78"/>
              </a:rPr>
              <a:t>اللقاء التنسيقي الوطني الثاني للإرتقاء بالرياضة المدرسية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EF509C-2420-4F0C-9729-F540F2132309}"/>
              </a:ext>
            </a:extLst>
          </p:cNvPr>
          <p:cNvSpPr/>
          <p:nvPr/>
        </p:nvSpPr>
        <p:spPr>
          <a:xfrm>
            <a:off x="6047282" y="1362722"/>
            <a:ext cx="30716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srgbClr val="A53010"/>
              </a:buClr>
            </a:pPr>
            <a:r>
              <a:rPr lang="ar-MA" sz="4800" b="1" dirty="0">
                <a:solidFill>
                  <a:srgbClr val="00B0F0"/>
                </a:solidFill>
              </a:rPr>
              <a:t>محاور الورشة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42E7D-95AC-43B2-BA4F-20D8DFD14EAB}"/>
              </a:ext>
            </a:extLst>
          </p:cNvPr>
          <p:cNvSpPr/>
          <p:nvPr/>
        </p:nvSpPr>
        <p:spPr>
          <a:xfrm>
            <a:off x="9898667" y="59686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</a:rPr>
              <a:t>الإثنين 25/07/2022</a:t>
            </a:r>
            <a:endParaRPr lang="ar-M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20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CEF509-D7BF-4833-A37C-4CE9BB98C22D}"/>
              </a:ext>
            </a:extLst>
          </p:cNvPr>
          <p:cNvSpPr/>
          <p:nvPr/>
        </p:nvSpPr>
        <p:spPr>
          <a:xfrm>
            <a:off x="0" y="0"/>
            <a:ext cx="12192000" cy="83661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550AFB-DBDC-4A81-B509-0844E5671D6E}"/>
              </a:ext>
            </a:extLst>
          </p:cNvPr>
          <p:cNvSpPr/>
          <p:nvPr/>
        </p:nvSpPr>
        <p:spPr>
          <a:xfrm>
            <a:off x="9365716" y="822441"/>
            <a:ext cx="2826284" cy="6021387"/>
          </a:xfrm>
          <a:prstGeom prst="rect">
            <a:avLst/>
          </a:prstGeom>
          <a:solidFill>
            <a:srgbClr val="41576F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fr-FR" sz="20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A Thuluth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B00C10-AC6A-4AA6-A8EE-AF271F966D51}"/>
              </a:ext>
            </a:extLst>
          </p:cNvPr>
          <p:cNvSpPr/>
          <p:nvPr/>
        </p:nvSpPr>
        <p:spPr>
          <a:xfrm>
            <a:off x="12128964" y="2719828"/>
            <a:ext cx="46991" cy="550386"/>
          </a:xfrm>
          <a:prstGeom prst="rect">
            <a:avLst/>
          </a:prstGeom>
          <a:solidFill>
            <a:srgbClr val="CECE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1327C8-819C-4BD8-8AEB-021693EFD6F2}"/>
              </a:ext>
            </a:extLst>
          </p:cNvPr>
          <p:cNvSpPr txBox="1"/>
          <p:nvPr/>
        </p:nvSpPr>
        <p:spPr>
          <a:xfrm>
            <a:off x="1055440" y="237230"/>
            <a:ext cx="8758128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 Thuluth" pitchFamily="2" charset="-78"/>
              </a:rPr>
              <a:t>تفعيل وتعميم مأسسة الجمعيات الرياضية المدرسية و الحكامة في التدبير</a:t>
            </a:r>
            <a:endParaRPr lang="fr-F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 Thuluth" pitchFamily="2" charset="-78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8EE2680-0BCE-407D-9149-E1F9388ECB5C}"/>
              </a:ext>
            </a:extLst>
          </p:cNvPr>
          <p:cNvSpPr txBox="1"/>
          <p:nvPr/>
        </p:nvSpPr>
        <p:spPr>
          <a:xfrm>
            <a:off x="231806" y="843243"/>
            <a:ext cx="8909984" cy="569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MA" sz="3600" b="1" dirty="0">
                <a:solidFill>
                  <a:srgbClr val="00B0F0"/>
                </a:solidFill>
              </a:rPr>
              <a:t>تفعيل الجمعيات الرياضية</a:t>
            </a:r>
          </a:p>
          <a:p>
            <a:pPr lvl="0" algn="r" rtl="1">
              <a:lnSpc>
                <a:spcPct val="150000"/>
              </a:lnSpc>
            </a:pPr>
            <a:r>
              <a:rPr lang="ar-MA" sz="2800" b="1" u="sng" dirty="0">
                <a:solidFill>
                  <a:srgbClr val="FF0000"/>
                </a:solidFill>
              </a:rPr>
              <a:t>الوضعية الراهنة والاكرهات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 نقص ملحوظ في مشاركة المؤسسات الابتدائية في التظاهرات والأنشطة الرياضية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مجموعة من المرجعيات القانونية غير مطبقة على المستوى الواقعي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عدم التزام مجموعة من المؤسسات التعليمية بالتحويلات المالية 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ضعف الأرصدة المالية ببعض المؤسسات التعليمية 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ar-MA" sz="2400" b="1" dirty="0">
                <a:solidFill>
                  <a:srgbClr val="002060"/>
                </a:solidFill>
              </a:rPr>
              <a:t>غياب أستاذ متخصص في التربية البدنية بالتعليم الابتدائي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ضعف البنية التحتية خصوصا بالعالم القروي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ar-MA" sz="2400" b="1" dirty="0">
                <a:solidFill>
                  <a:srgbClr val="002060"/>
                </a:solidFill>
              </a:rPr>
              <a:t>ضعف التكوين والمواكبة التخصصية بالتعليم الابتدائي</a:t>
            </a:r>
          </a:p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29EB235-812A-4C8A-B9FB-EA47A7EC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331" y="1639927"/>
            <a:ext cx="2274110" cy="2707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2AD372-542B-4964-B8D9-8838DA3EB96F}"/>
              </a:ext>
            </a:extLst>
          </p:cNvPr>
          <p:cNvSpPr txBox="1"/>
          <p:nvPr/>
        </p:nvSpPr>
        <p:spPr>
          <a:xfrm>
            <a:off x="9700331" y="4869160"/>
            <a:ext cx="2387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366536-E27A-4B63-8BAB-963EC1A81AE0}"/>
              </a:ext>
            </a:extLst>
          </p:cNvPr>
          <p:cNvSpPr/>
          <p:nvPr/>
        </p:nvSpPr>
        <p:spPr>
          <a:xfrm>
            <a:off x="9898667" y="59686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</a:rPr>
              <a:t>الإثنين 25/07/2022</a:t>
            </a:r>
            <a:endParaRPr lang="ar-M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40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CEF509-D7BF-4833-A37C-4CE9BB98C22D}"/>
              </a:ext>
            </a:extLst>
          </p:cNvPr>
          <p:cNvSpPr/>
          <p:nvPr/>
        </p:nvSpPr>
        <p:spPr>
          <a:xfrm>
            <a:off x="0" y="0"/>
            <a:ext cx="12192000" cy="83661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550AFB-DBDC-4A81-B509-0844E5671D6E}"/>
              </a:ext>
            </a:extLst>
          </p:cNvPr>
          <p:cNvSpPr/>
          <p:nvPr/>
        </p:nvSpPr>
        <p:spPr>
          <a:xfrm>
            <a:off x="9365716" y="822441"/>
            <a:ext cx="2826284" cy="6021387"/>
          </a:xfrm>
          <a:prstGeom prst="rect">
            <a:avLst/>
          </a:prstGeom>
          <a:solidFill>
            <a:srgbClr val="41576F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fr-FR" sz="20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A Thuluth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B00C10-AC6A-4AA6-A8EE-AF271F966D51}"/>
              </a:ext>
            </a:extLst>
          </p:cNvPr>
          <p:cNvSpPr/>
          <p:nvPr/>
        </p:nvSpPr>
        <p:spPr>
          <a:xfrm>
            <a:off x="12128964" y="2719828"/>
            <a:ext cx="46991" cy="550386"/>
          </a:xfrm>
          <a:prstGeom prst="rect">
            <a:avLst/>
          </a:prstGeom>
          <a:solidFill>
            <a:srgbClr val="CECE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1327C8-819C-4BD8-8AEB-021693EFD6F2}"/>
              </a:ext>
            </a:extLst>
          </p:cNvPr>
          <p:cNvSpPr txBox="1"/>
          <p:nvPr/>
        </p:nvSpPr>
        <p:spPr>
          <a:xfrm>
            <a:off x="1415480" y="237230"/>
            <a:ext cx="8398088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 Thuluth" pitchFamily="2" charset="-78"/>
              </a:rPr>
              <a:t>تفعيل وتعميم مأسسة الجمعيات الرياضية المدرسية و الحكامة في التدبير</a:t>
            </a:r>
            <a:endParaRPr lang="fr-F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 Thuluth" pitchFamily="2" charset="-78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8EE2680-0BCE-407D-9149-E1F9388ECB5C}"/>
              </a:ext>
            </a:extLst>
          </p:cNvPr>
          <p:cNvSpPr txBox="1"/>
          <p:nvPr/>
        </p:nvSpPr>
        <p:spPr>
          <a:xfrm>
            <a:off x="301209" y="1101307"/>
            <a:ext cx="89099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MA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ar-MA" sz="2400" b="1" dirty="0">
                <a:solidFill>
                  <a:srgbClr val="002060"/>
                </a:solidFill>
              </a:rPr>
              <a:t>الخصاص الكبير في الموارد البشرية </a:t>
            </a:r>
          </a:p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ar-MA" sz="2400" b="1" dirty="0">
                <a:solidFill>
                  <a:srgbClr val="002060"/>
                </a:solidFill>
              </a:rPr>
              <a:t> هشاشة الوضعية الاجتماعية  في محيط مجموعة من المؤسسات الابتدائية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 ضعف التكوين  في مجالي التدبير المالي والتسييرالاداري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عدم تفعيل الجمعيات الرياضية بأغلب مؤسسات التعليم الخصوصي 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غياب ارساء الجمعيات الرياضية بدفاتر التحملات لمؤسسات التعليم الخصوصي 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عدم التزام جل مؤسسات التعليم الخصوصي ببرمجة حصص الرياضة المدرسية 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ضعف مراقبة أنشطة الكم بالجمعيات الرياضية </a:t>
            </a:r>
          </a:p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ar-MA" sz="2400" b="1" dirty="0">
              <a:solidFill>
                <a:srgbClr val="002060"/>
              </a:solidFill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29EB235-812A-4C8A-B9FB-EA47A7EC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331" y="1639927"/>
            <a:ext cx="2274110" cy="2707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2AD372-542B-4964-B8D9-8838DA3EB96F}"/>
              </a:ext>
            </a:extLst>
          </p:cNvPr>
          <p:cNvSpPr txBox="1"/>
          <p:nvPr/>
        </p:nvSpPr>
        <p:spPr>
          <a:xfrm>
            <a:off x="9552384" y="4869160"/>
            <a:ext cx="2535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BEC79A-CD6F-4294-9FF6-AD2CCAD7DA2E}"/>
              </a:ext>
            </a:extLst>
          </p:cNvPr>
          <p:cNvSpPr/>
          <p:nvPr/>
        </p:nvSpPr>
        <p:spPr>
          <a:xfrm>
            <a:off x="9898667" y="59686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</a:rPr>
              <a:t>الإثنين 25/07/2022</a:t>
            </a:r>
            <a:endParaRPr lang="ar-M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95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CEF509-D7BF-4833-A37C-4CE9BB98C22D}"/>
              </a:ext>
            </a:extLst>
          </p:cNvPr>
          <p:cNvSpPr/>
          <p:nvPr/>
        </p:nvSpPr>
        <p:spPr>
          <a:xfrm>
            <a:off x="0" y="0"/>
            <a:ext cx="12192000" cy="83661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550AFB-DBDC-4A81-B509-0844E5671D6E}"/>
              </a:ext>
            </a:extLst>
          </p:cNvPr>
          <p:cNvSpPr/>
          <p:nvPr/>
        </p:nvSpPr>
        <p:spPr>
          <a:xfrm>
            <a:off x="9365716" y="822441"/>
            <a:ext cx="2826284" cy="6021387"/>
          </a:xfrm>
          <a:prstGeom prst="rect">
            <a:avLst/>
          </a:prstGeom>
          <a:solidFill>
            <a:srgbClr val="41576F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fr-FR" sz="20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A Thuluth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B00C10-AC6A-4AA6-A8EE-AF271F966D51}"/>
              </a:ext>
            </a:extLst>
          </p:cNvPr>
          <p:cNvSpPr/>
          <p:nvPr/>
        </p:nvSpPr>
        <p:spPr>
          <a:xfrm>
            <a:off x="12128964" y="2719828"/>
            <a:ext cx="46991" cy="550386"/>
          </a:xfrm>
          <a:prstGeom prst="rect">
            <a:avLst/>
          </a:prstGeom>
          <a:solidFill>
            <a:srgbClr val="CECE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1327C8-819C-4BD8-8AEB-021693EFD6F2}"/>
              </a:ext>
            </a:extLst>
          </p:cNvPr>
          <p:cNvSpPr txBox="1"/>
          <p:nvPr/>
        </p:nvSpPr>
        <p:spPr>
          <a:xfrm>
            <a:off x="1271464" y="237230"/>
            <a:ext cx="8542104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 Thuluth" pitchFamily="2" charset="-78"/>
              </a:rPr>
              <a:t>تفعيل وتعميم مأسسة الجمعيات الرياضية المدرسية و الحكامة في التدبير</a:t>
            </a:r>
            <a:endParaRPr lang="fr-F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 Thuluth" pitchFamily="2" charset="-78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8EE2680-0BCE-407D-9149-E1F9388ECB5C}"/>
              </a:ext>
            </a:extLst>
          </p:cNvPr>
          <p:cNvSpPr txBox="1"/>
          <p:nvPr/>
        </p:nvSpPr>
        <p:spPr>
          <a:xfrm>
            <a:off x="261970" y="1844824"/>
            <a:ext cx="8909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التحسيس وبرمجة دورات تكوينية لرؤساء الجمعيات الرياضية وأساتذة التعليم الابتدائي في مؤسسات التعليم العمومي والخصوصي</a:t>
            </a: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 تفعيل لجان مواكبة وتتبع الجمعيات الرياضية </a:t>
            </a: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إلزامية تطبيق المرجعيات القانونية ( قوانين ، دوريات ،مذكرات ..........)</a:t>
            </a: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المراقبة والافتحاص الداخلي والخارجي </a:t>
            </a: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التكوين بالنظير للأطر الإدارية والتربوية</a:t>
            </a: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تعزيز البنية التحتية</a:t>
            </a: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خلق شراكات مع  المجالس الاقليمية والجماعات الترابية  لتوفير النقل.......</a:t>
            </a: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التشجيع والتثمين لكل المتدخلين</a:t>
            </a: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استثمار التتبع الرقمي بشكل إلزامي (منظومة مسار)</a:t>
            </a: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تفعيل حصص الجمعية الرياضية المبرمجة بجداول الحصص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29EB235-812A-4C8A-B9FB-EA47A7EC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331" y="1639927"/>
            <a:ext cx="2274110" cy="2707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2AD372-542B-4964-B8D9-8838DA3EB96F}"/>
              </a:ext>
            </a:extLst>
          </p:cNvPr>
          <p:cNvSpPr txBox="1"/>
          <p:nvPr/>
        </p:nvSpPr>
        <p:spPr>
          <a:xfrm>
            <a:off x="9552384" y="4869160"/>
            <a:ext cx="2535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B42086-55B4-4554-A1BA-B1EB23AF3B7A}"/>
              </a:ext>
            </a:extLst>
          </p:cNvPr>
          <p:cNvSpPr/>
          <p:nvPr/>
        </p:nvSpPr>
        <p:spPr>
          <a:xfrm>
            <a:off x="6048777" y="1073843"/>
            <a:ext cx="2404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u="sng" dirty="0">
                <a:solidFill>
                  <a:srgbClr val="FF0000"/>
                </a:solidFill>
              </a:rPr>
              <a:t>الاقتراحات والحلول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53DB0-5BB9-42FE-8C7E-80C49DD58802}"/>
              </a:ext>
            </a:extLst>
          </p:cNvPr>
          <p:cNvSpPr/>
          <p:nvPr/>
        </p:nvSpPr>
        <p:spPr>
          <a:xfrm>
            <a:off x="9898667" y="59686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</a:rPr>
              <a:t>الإثنين 25/07/2022</a:t>
            </a:r>
            <a:endParaRPr lang="ar-M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6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CEF509-D7BF-4833-A37C-4CE9BB98C22D}"/>
              </a:ext>
            </a:extLst>
          </p:cNvPr>
          <p:cNvSpPr/>
          <p:nvPr/>
        </p:nvSpPr>
        <p:spPr>
          <a:xfrm>
            <a:off x="0" y="0"/>
            <a:ext cx="12192000" cy="83661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550AFB-DBDC-4A81-B509-0844E5671D6E}"/>
              </a:ext>
            </a:extLst>
          </p:cNvPr>
          <p:cNvSpPr/>
          <p:nvPr/>
        </p:nvSpPr>
        <p:spPr>
          <a:xfrm>
            <a:off x="9365716" y="822441"/>
            <a:ext cx="2826284" cy="6021387"/>
          </a:xfrm>
          <a:prstGeom prst="rect">
            <a:avLst/>
          </a:prstGeom>
          <a:solidFill>
            <a:srgbClr val="41576F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fr-FR" sz="20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A Thuluth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B00C10-AC6A-4AA6-A8EE-AF271F966D51}"/>
              </a:ext>
            </a:extLst>
          </p:cNvPr>
          <p:cNvSpPr/>
          <p:nvPr/>
        </p:nvSpPr>
        <p:spPr>
          <a:xfrm>
            <a:off x="12128964" y="2719828"/>
            <a:ext cx="46991" cy="550386"/>
          </a:xfrm>
          <a:prstGeom prst="rect">
            <a:avLst/>
          </a:prstGeom>
          <a:solidFill>
            <a:srgbClr val="CECE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1327C8-819C-4BD8-8AEB-021693EFD6F2}"/>
              </a:ext>
            </a:extLst>
          </p:cNvPr>
          <p:cNvSpPr txBox="1"/>
          <p:nvPr/>
        </p:nvSpPr>
        <p:spPr>
          <a:xfrm>
            <a:off x="1775520" y="237230"/>
            <a:ext cx="803804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تفعيل وتعميم مأسسة الجمعيات الرياضية المدرسية و الحكامة في التدبير</a:t>
            </a:r>
            <a:endParaRPr kumimoji="0" lang="fr-F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A Thuluth" pitchFamily="2" charset="-78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8EE2680-0BCE-407D-9149-E1F9388ECB5C}"/>
              </a:ext>
            </a:extLst>
          </p:cNvPr>
          <p:cNvSpPr txBox="1"/>
          <p:nvPr/>
        </p:nvSpPr>
        <p:spPr>
          <a:xfrm>
            <a:off x="217559" y="1268760"/>
            <a:ext cx="89099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 تعزيز دور جمعيات أمهات وأباء وأولياء التلاميذ في التنشيط الرياضي للتعليم الأولي والتربية الدامجة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 توطين حصص قارة وبشكل واضح للجمعية الرياضية المندرجة في أنشطة الحياة المدرسية بالتعليم الابتدائي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 دمج العاملين سابقا بوزارة الشباب والرياضة في التنشيط الرياضي بالتعليم الابتدائي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تحيين المذكرات الوزارية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تكوين مفتشي التعليم الابتدائي في الجانب الرياضي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استغلال المنشآت الرياضية المسلمة في إطار إلحاق قطاع الرياضة بالمنظومة التربوية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إلزام المؤسسات الخصوصية بتأسيس وتفعيل الجمعيات الرياضية 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برمجة مراقبة أنشطة الرياضة المدرسية و مدى انجاز حصص الجمعية الرياضية بشكل دوري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دعم مالي للجمعيات الرياضية النشيطة</a:t>
            </a: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ar-MA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29EB235-812A-4C8A-B9FB-EA47A7EC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331" y="1639927"/>
            <a:ext cx="2274110" cy="2707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2AD372-542B-4964-B8D9-8838DA3EB96F}"/>
              </a:ext>
            </a:extLst>
          </p:cNvPr>
          <p:cNvSpPr txBox="1"/>
          <p:nvPr/>
        </p:nvSpPr>
        <p:spPr>
          <a:xfrm>
            <a:off x="9700331" y="4869160"/>
            <a:ext cx="2387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16DFC0-2BE1-4ABB-A1EB-C743B6FDDE62}"/>
              </a:ext>
            </a:extLst>
          </p:cNvPr>
          <p:cNvSpPr/>
          <p:nvPr/>
        </p:nvSpPr>
        <p:spPr>
          <a:xfrm>
            <a:off x="9898667" y="59686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</a:rPr>
              <a:t>الإثنين 25/07/2022</a:t>
            </a:r>
            <a:endParaRPr lang="ar-M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60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CEF509-D7BF-4833-A37C-4CE9BB98C22D}"/>
              </a:ext>
            </a:extLst>
          </p:cNvPr>
          <p:cNvSpPr/>
          <p:nvPr/>
        </p:nvSpPr>
        <p:spPr>
          <a:xfrm>
            <a:off x="0" y="0"/>
            <a:ext cx="12192000" cy="83661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550AFB-DBDC-4A81-B509-0844E5671D6E}"/>
              </a:ext>
            </a:extLst>
          </p:cNvPr>
          <p:cNvSpPr/>
          <p:nvPr/>
        </p:nvSpPr>
        <p:spPr>
          <a:xfrm>
            <a:off x="9365716" y="822441"/>
            <a:ext cx="2826284" cy="6021387"/>
          </a:xfrm>
          <a:prstGeom prst="rect">
            <a:avLst/>
          </a:prstGeom>
          <a:solidFill>
            <a:srgbClr val="41576F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fr-FR" sz="20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A Thuluth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B00C10-AC6A-4AA6-A8EE-AF271F966D51}"/>
              </a:ext>
            </a:extLst>
          </p:cNvPr>
          <p:cNvSpPr/>
          <p:nvPr/>
        </p:nvSpPr>
        <p:spPr>
          <a:xfrm>
            <a:off x="12128964" y="2719828"/>
            <a:ext cx="46991" cy="550386"/>
          </a:xfrm>
          <a:prstGeom prst="rect">
            <a:avLst/>
          </a:prstGeom>
          <a:solidFill>
            <a:srgbClr val="CECE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1327C8-819C-4BD8-8AEB-021693EFD6F2}"/>
              </a:ext>
            </a:extLst>
          </p:cNvPr>
          <p:cNvSpPr txBox="1"/>
          <p:nvPr/>
        </p:nvSpPr>
        <p:spPr>
          <a:xfrm>
            <a:off x="1775520" y="237230"/>
            <a:ext cx="803804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تفعيل وتعميم مأسسة الجمعيات الرياضية المدرسية و الحكامة في التدبير</a:t>
            </a:r>
            <a:endParaRPr kumimoji="0" lang="fr-FR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A Thuluth" pitchFamily="2" charset="-78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8EE2680-0BCE-407D-9149-E1F9388ECB5C}"/>
              </a:ext>
            </a:extLst>
          </p:cNvPr>
          <p:cNvSpPr txBox="1"/>
          <p:nvPr/>
        </p:nvSpPr>
        <p:spPr>
          <a:xfrm>
            <a:off x="439687" y="2443499"/>
            <a:ext cx="8909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ar-MA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29EB235-812A-4C8A-B9FB-EA47A7EC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331" y="1639927"/>
            <a:ext cx="2274110" cy="2707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2AD372-542B-4964-B8D9-8838DA3EB96F}"/>
              </a:ext>
            </a:extLst>
          </p:cNvPr>
          <p:cNvSpPr txBox="1"/>
          <p:nvPr/>
        </p:nvSpPr>
        <p:spPr>
          <a:xfrm>
            <a:off x="9698568" y="4869160"/>
            <a:ext cx="2389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35025B-2581-4265-A7F3-A1D279349694}"/>
              </a:ext>
            </a:extLst>
          </p:cNvPr>
          <p:cNvSpPr/>
          <p:nvPr/>
        </p:nvSpPr>
        <p:spPr>
          <a:xfrm>
            <a:off x="3791744" y="936126"/>
            <a:ext cx="230425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3600" b="1" dirty="0">
                <a:solidFill>
                  <a:srgbClr val="00B0F0"/>
                </a:solidFill>
              </a:rPr>
              <a:t>التعمي</a:t>
            </a:r>
            <a:r>
              <a:rPr lang="ar-MA" sz="3600" b="1" dirty="0">
                <a:solidFill>
                  <a:srgbClr val="00B0F0"/>
                </a:solidFill>
              </a:rPr>
              <a:t>ـــــــ</a:t>
            </a:r>
            <a:r>
              <a:rPr lang="ar-AE" sz="3600" b="1" dirty="0">
                <a:solidFill>
                  <a:srgbClr val="00B0F0"/>
                </a:solidFill>
              </a:rPr>
              <a:t>م </a:t>
            </a:r>
            <a:br>
              <a:rPr lang="ar-AE" sz="3200" dirty="0"/>
            </a:br>
            <a:endParaRPr lang="en-US" sz="3200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8BDC7BBF-B82B-4743-BFB2-7DE8807591AE}"/>
              </a:ext>
            </a:extLst>
          </p:cNvPr>
          <p:cNvSpPr txBox="1"/>
          <p:nvPr/>
        </p:nvSpPr>
        <p:spPr>
          <a:xfrm>
            <a:off x="285164" y="2092909"/>
            <a:ext cx="8949820" cy="446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ضعف تأسيس الجمعيات الرياضية على مستوى السلك الابتدائي والتعليم الخصوصي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إشكالية حركية وانتقال أعضاء الجمعية الرياضة بالمؤسسة التعليمية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ضعف انخراط جمعيات المجتمع المدني في الشأن الرياضي بالمؤسسات الرياضية 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عدم الالمام بالتشريعات والنصوص القانونية المنظمة للعمل بالجمعيات الرياضية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عدم تحيين النصوص التشريعية لمواكبة المستجدات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عدم إدراج حصص الأنشطة الرياضية باستعمالات الزمن للتلاميذ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ضعف استحضار الأنشطة الرياضية في بناء مشروع المؤسسة المندمج</a:t>
            </a:r>
          </a:p>
          <a:p>
            <a:pPr marL="457200" lvl="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ضعف مواكبة التلاميذ في المشروع الشخصي خصوصا في ما يهم المسار الرياضي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2AB050-9C9A-4B9C-A2DB-7368A8D098F0}"/>
              </a:ext>
            </a:extLst>
          </p:cNvPr>
          <p:cNvSpPr/>
          <p:nvPr/>
        </p:nvSpPr>
        <p:spPr>
          <a:xfrm>
            <a:off x="5614502" y="1537628"/>
            <a:ext cx="3361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MA" sz="2800" b="1" u="sng" dirty="0">
                <a:solidFill>
                  <a:srgbClr val="FF0000"/>
                </a:solidFill>
              </a:rPr>
              <a:t>الوضعية الراهنة والاكرهات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4E324A-A6AE-4CD9-82AB-D330BDF07E31}"/>
              </a:ext>
            </a:extLst>
          </p:cNvPr>
          <p:cNvSpPr/>
          <p:nvPr/>
        </p:nvSpPr>
        <p:spPr>
          <a:xfrm>
            <a:off x="9898667" y="59686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</a:rPr>
              <a:t>الإثنين 25/07/2022</a:t>
            </a:r>
            <a:endParaRPr lang="ar-M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38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CEF509-D7BF-4833-A37C-4CE9BB98C22D}"/>
              </a:ext>
            </a:extLst>
          </p:cNvPr>
          <p:cNvSpPr/>
          <p:nvPr/>
        </p:nvSpPr>
        <p:spPr>
          <a:xfrm>
            <a:off x="0" y="0"/>
            <a:ext cx="12192000" cy="83661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550AFB-DBDC-4A81-B509-0844E5671D6E}"/>
              </a:ext>
            </a:extLst>
          </p:cNvPr>
          <p:cNvSpPr/>
          <p:nvPr/>
        </p:nvSpPr>
        <p:spPr>
          <a:xfrm>
            <a:off x="9365716" y="822441"/>
            <a:ext cx="2826284" cy="6021387"/>
          </a:xfrm>
          <a:prstGeom prst="rect">
            <a:avLst/>
          </a:prstGeom>
          <a:solidFill>
            <a:srgbClr val="41576F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fr-FR" sz="20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A Thuluth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B00C10-AC6A-4AA6-A8EE-AF271F966D51}"/>
              </a:ext>
            </a:extLst>
          </p:cNvPr>
          <p:cNvSpPr/>
          <p:nvPr/>
        </p:nvSpPr>
        <p:spPr>
          <a:xfrm>
            <a:off x="12128964" y="2719828"/>
            <a:ext cx="46991" cy="550386"/>
          </a:xfrm>
          <a:prstGeom prst="rect">
            <a:avLst/>
          </a:prstGeom>
          <a:solidFill>
            <a:srgbClr val="CECE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1327C8-819C-4BD8-8AEB-021693EFD6F2}"/>
              </a:ext>
            </a:extLst>
          </p:cNvPr>
          <p:cNvSpPr txBox="1"/>
          <p:nvPr/>
        </p:nvSpPr>
        <p:spPr>
          <a:xfrm>
            <a:off x="1127448" y="237230"/>
            <a:ext cx="868612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 Thuluth" pitchFamily="2" charset="-78"/>
              </a:rPr>
              <a:t>تفعيل وتعميم مأسسة الجمعيات الرياضية المدرسية و الحكامة في التدبير</a:t>
            </a:r>
            <a:endParaRPr lang="fr-F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 Thuluth" pitchFamily="2" charset="-78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8EE2680-0BCE-407D-9149-E1F9388ECB5C}"/>
              </a:ext>
            </a:extLst>
          </p:cNvPr>
          <p:cNvSpPr txBox="1"/>
          <p:nvPr/>
        </p:nvSpPr>
        <p:spPr>
          <a:xfrm>
            <a:off x="352262" y="1919900"/>
            <a:ext cx="8909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وضع ترسانة قانونية و تشريعية لمراقبة و تتبع أنشطة الجمعية الرياضية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توطين أنشطة الجمعية الرياضية على مستوى منظومة التدبير المدرسي مسار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تنظيم دورات تكوينية لفائدة أساتذة و رؤساء الجمعيات الرياضية و مختلف المتدخلين.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تشجيع عمل جمعيات المجتمع المدني في الاشتغال و التأطير الرياضيين بالمؤسسات التعليمية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تكثيف اللقاءات على مستوى مكاتب الارتقاء بالرياضة المدرسية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وضع المنشآت الرياضية رهن إشارة المؤسسات التعليمية</a:t>
            </a:r>
            <a:endParaRPr lang="ar-MA" sz="2400" b="1" dirty="0">
              <a:solidFill>
                <a:srgbClr val="00206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29EB235-812A-4C8A-B9FB-EA47A7EC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331" y="1639927"/>
            <a:ext cx="2274110" cy="2707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2AD372-542B-4964-B8D9-8838DA3EB96F}"/>
              </a:ext>
            </a:extLst>
          </p:cNvPr>
          <p:cNvSpPr txBox="1"/>
          <p:nvPr/>
        </p:nvSpPr>
        <p:spPr>
          <a:xfrm>
            <a:off x="9572657" y="4869160"/>
            <a:ext cx="2515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F12CCB-1D4F-4693-8912-344A57C1D0E9}"/>
              </a:ext>
            </a:extLst>
          </p:cNvPr>
          <p:cNvSpPr/>
          <p:nvPr/>
        </p:nvSpPr>
        <p:spPr>
          <a:xfrm>
            <a:off x="6672064" y="1102351"/>
            <a:ext cx="2404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AE" sz="2800" b="1" u="sng" dirty="0">
                <a:solidFill>
                  <a:srgbClr val="FF0000"/>
                </a:solidFill>
              </a:rPr>
              <a:t>الاقتراحات والحلول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C3F01A-4C6B-4F85-AB8E-0AD00FA6C738}"/>
              </a:ext>
            </a:extLst>
          </p:cNvPr>
          <p:cNvSpPr/>
          <p:nvPr/>
        </p:nvSpPr>
        <p:spPr>
          <a:xfrm>
            <a:off x="9898667" y="59686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</a:rPr>
              <a:t>الإثنين 25/07/2022</a:t>
            </a:r>
            <a:endParaRPr lang="ar-M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75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CEF509-D7BF-4833-A37C-4CE9BB98C22D}"/>
              </a:ext>
            </a:extLst>
          </p:cNvPr>
          <p:cNvSpPr/>
          <p:nvPr/>
        </p:nvSpPr>
        <p:spPr>
          <a:xfrm>
            <a:off x="0" y="0"/>
            <a:ext cx="12192000" cy="83661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550AFB-DBDC-4A81-B509-0844E5671D6E}"/>
              </a:ext>
            </a:extLst>
          </p:cNvPr>
          <p:cNvSpPr/>
          <p:nvPr/>
        </p:nvSpPr>
        <p:spPr>
          <a:xfrm>
            <a:off x="9365716" y="822441"/>
            <a:ext cx="2826284" cy="6021387"/>
          </a:xfrm>
          <a:prstGeom prst="rect">
            <a:avLst/>
          </a:prstGeom>
          <a:solidFill>
            <a:srgbClr val="41576F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fr-FR" sz="20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A Thuluth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B00C10-AC6A-4AA6-A8EE-AF271F966D51}"/>
              </a:ext>
            </a:extLst>
          </p:cNvPr>
          <p:cNvSpPr/>
          <p:nvPr/>
        </p:nvSpPr>
        <p:spPr>
          <a:xfrm>
            <a:off x="12128964" y="2719828"/>
            <a:ext cx="46991" cy="550386"/>
          </a:xfrm>
          <a:prstGeom prst="rect">
            <a:avLst/>
          </a:prstGeom>
          <a:solidFill>
            <a:srgbClr val="CECE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1327C8-819C-4BD8-8AEB-021693EFD6F2}"/>
              </a:ext>
            </a:extLst>
          </p:cNvPr>
          <p:cNvSpPr txBox="1"/>
          <p:nvPr/>
        </p:nvSpPr>
        <p:spPr>
          <a:xfrm>
            <a:off x="1199456" y="237230"/>
            <a:ext cx="8614112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 Thuluth" pitchFamily="2" charset="-78"/>
              </a:rPr>
              <a:t>تفعيل وتعميم مأسسة الجمعيات الرياضية المدرسية و الحكامة في التدبير</a:t>
            </a:r>
            <a:endParaRPr lang="fr-F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 Thuluth" pitchFamily="2" charset="-78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8EE2680-0BCE-407D-9149-E1F9388ECB5C}"/>
              </a:ext>
            </a:extLst>
          </p:cNvPr>
          <p:cNvSpPr txBox="1"/>
          <p:nvPr/>
        </p:nvSpPr>
        <p:spPr>
          <a:xfrm>
            <a:off x="321120" y="1934743"/>
            <a:ext cx="8909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تفعيل التكوين بالنظير بين رؤساء المؤسسات التعليمية</a:t>
            </a: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MA" sz="2400" b="1" dirty="0">
                <a:solidFill>
                  <a:srgbClr val="002060"/>
                </a:solidFill>
              </a:rPr>
              <a:t>انخراط أساتذة التربية البدنية في تأطير ومواكبة أساتذة التعليم الابتدائي لتفعيل امثل للانشطة الرياضية</a:t>
            </a: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احداث مصلحة خاصة بالرياضة على مستوى المديريات الاقليمية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تبسيط المساطر المتعلقة باحداث الجمعيات الرياضية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ادراج الأنشطة الرياضية بمشروع المؤسسة المندمج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تكوين الأساتذة لمواكبة التلاميذ في بناء المشروع الشخصي للتلميذ</a:t>
            </a:r>
            <a:endParaRPr lang="ar-MA" sz="2400" b="1" dirty="0">
              <a:solidFill>
                <a:srgbClr val="002060"/>
              </a:solidFill>
            </a:endParaRP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AE" sz="2400" b="1" dirty="0">
                <a:solidFill>
                  <a:srgbClr val="002060"/>
                </a:solidFill>
              </a:rPr>
              <a:t>احداث تخصص استاذ التربية البدنية في السلك الابتدائي</a:t>
            </a: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29EB235-812A-4C8A-B9FB-EA47A7EC1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331" y="1639927"/>
            <a:ext cx="2274110" cy="2707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2AD372-542B-4964-B8D9-8838DA3EB96F}"/>
              </a:ext>
            </a:extLst>
          </p:cNvPr>
          <p:cNvSpPr txBox="1"/>
          <p:nvPr/>
        </p:nvSpPr>
        <p:spPr>
          <a:xfrm>
            <a:off x="9519930" y="4869160"/>
            <a:ext cx="2567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A Thuluth" pitchFamily="2" charset="-78"/>
              </a:rPr>
              <a:t>اللقاء التنسيقي الوطني الثاني للإرتقاء بالرياضة المدرسية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B611EB-A6F0-43D5-BD4A-56166C502EC3}"/>
              </a:ext>
            </a:extLst>
          </p:cNvPr>
          <p:cNvSpPr/>
          <p:nvPr/>
        </p:nvSpPr>
        <p:spPr>
          <a:xfrm>
            <a:off x="6672064" y="997680"/>
            <a:ext cx="2404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u="sng" dirty="0">
                <a:solidFill>
                  <a:srgbClr val="FF0000"/>
                </a:solidFill>
              </a:rPr>
              <a:t>الاقتراحات والحلول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1CC1CF-0584-469B-941C-DB50A44ABEDA}"/>
              </a:ext>
            </a:extLst>
          </p:cNvPr>
          <p:cNvSpPr/>
          <p:nvPr/>
        </p:nvSpPr>
        <p:spPr>
          <a:xfrm>
            <a:off x="9898667" y="596860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M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</a:rPr>
              <a:t>الإثنين 25/07/2022</a:t>
            </a:r>
            <a:endParaRPr lang="ar-M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048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6465</TotalTime>
  <Words>977</Words>
  <Application>Microsoft Office PowerPoint</Application>
  <PresentationFormat>Widescreen</PresentationFormat>
  <Paragraphs>150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Arabic Typesetting</vt:lpstr>
      <vt:lpstr>Arial</vt:lpstr>
      <vt:lpstr>Calibri</vt:lpstr>
      <vt:lpstr>Garamond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Class Rooms Account</cp:lastModifiedBy>
  <cp:revision>479</cp:revision>
  <dcterms:created xsi:type="dcterms:W3CDTF">2017-10-16T10:23:58Z</dcterms:created>
  <dcterms:modified xsi:type="dcterms:W3CDTF">2022-07-25T17:29:05Z</dcterms:modified>
</cp:coreProperties>
</file>