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6"/>
  </p:notesMasterIdLst>
  <p:sldIdLst>
    <p:sldId id="257" r:id="rId3"/>
    <p:sldId id="268" r:id="rId4"/>
    <p:sldId id="279" r:id="rId5"/>
    <p:sldId id="283" r:id="rId6"/>
    <p:sldId id="278" r:id="rId7"/>
    <p:sldId id="280" r:id="rId8"/>
    <p:sldId id="281" r:id="rId9"/>
    <p:sldId id="284" r:id="rId10"/>
    <p:sldId id="285" r:id="rId11"/>
    <p:sldId id="286" r:id="rId12"/>
    <p:sldId id="287" r:id="rId13"/>
    <p:sldId id="289" r:id="rId14"/>
    <p:sldId id="290" r:id="rId15"/>
    <p:sldId id="292" r:id="rId16"/>
    <p:sldId id="291" r:id="rId17"/>
    <p:sldId id="288" r:id="rId18"/>
    <p:sldId id="261" r:id="rId19"/>
    <p:sldId id="266" r:id="rId20"/>
    <p:sldId id="267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029"/>
    <a:srgbClr val="5C5A78"/>
    <a:srgbClr val="F564E6"/>
    <a:srgbClr val="F26BEB"/>
    <a:srgbClr val="F56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5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9F862-4BA1-4F7B-BD53-16A01A5F708A}" type="datetimeFigureOut">
              <a:t>14-5-2023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0069F-0983-4ACA-97EC-B0B00C03229C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3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4FFFC-6748-4FF8-845F-533A79F68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0F7CEB-2585-4E4B-9281-944FFBBDD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995698-10E4-46C9-B3EA-E5CA67B8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0637-8FE3-4058-8B89-F439DD16D3C0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AAF447-D219-43D3-9A43-337CAF32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25C302-818E-4AA4-A6EB-F7B82BCE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2DE8-D0EF-4AEF-99C8-219C4AF5B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95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77C94-EA40-41CC-8990-822BF70A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898D44-3313-4E77-9BC2-A24E78592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889520-E634-40A8-989D-F8EDB5468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0637-8FE3-4058-8B89-F439DD16D3C0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714CCB-4E3D-4FE3-9596-8E351EC5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C5C0EC-2F74-40D8-88B6-A9635B4C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2DE8-D0EF-4AEF-99C8-219C4AF5B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25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D3DBE2D-A73A-49A0-AEF8-1C8C8B2AF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211567-632C-4933-A0B0-5FA74934F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A36557-4A24-45C5-952B-61E80BC6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0637-8FE3-4058-8B89-F439DD16D3C0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23D536-42B7-4D34-80C6-4EDD859E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9BD25F-648A-4CE5-8FFB-BAADB950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2DE8-D0EF-4AEF-99C8-219C4AF5B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41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0E9AE-F02C-41C9-A1F3-C5C666EBD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651" y="1946371"/>
            <a:ext cx="10241280" cy="15635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6FFD43-189A-4F71-9800-93884E126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651" y="3602038"/>
            <a:ext cx="1024128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50006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FE78AE-A7CE-41F0-88BA-74C8A60E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04" y="159304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2F49A4-24C7-4AB4-A66F-99B6C95F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404" y="2979068"/>
            <a:ext cx="10515600" cy="33154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955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C6EFB-7CD5-499F-A676-9814A7DEC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DE515D-6E6C-4B8A-98B3-D97A7B741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6204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0F9CD3-EF79-46CC-8FAB-43F339A6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04" y="159304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BB9509-8959-4832-A2C9-565192181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544" y="3004457"/>
            <a:ext cx="5257800" cy="3172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7494B9-3482-4D0C-99A7-DFBDFDC85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0408" y="3004457"/>
            <a:ext cx="5257800" cy="3172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27653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1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E4C0A-9CE7-43D5-AE67-E46F2306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DCF301-D7D9-4CB3-8F0C-139D08A64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CFAD3-0C20-4DB0-8D02-2F0CF5FA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0637-8FE3-4058-8B89-F439DD16D3C0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B5CB91-E80B-4523-B129-966CA3B2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438F3B-E4CD-40A4-BEB4-2C3E0625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2DE8-D0EF-4AEF-99C8-219C4AF5B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95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BE0CB-1426-4FBD-B74D-77132A197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7EC710-D047-49FD-999A-7418FB861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1B6D51-8B22-4A67-AAF1-8FC7C85D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0637-8FE3-4058-8B89-F439DD16D3C0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549158-370A-46F9-BC1C-A23D0BB8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1226D2-FCDE-4159-9C67-DCB86C7A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2DE8-D0EF-4AEF-99C8-219C4AF5B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64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E4073-E20F-4F1B-BD1C-1351624A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38EABF-3AFB-4A04-B72F-5F9DA009E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50D0BC-A705-4326-9329-B5E5A14EA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9C0696-57A8-4246-BC8D-618BF25F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0637-8FE3-4058-8B89-F439DD16D3C0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FF563A-64F4-4450-BB44-F563C101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7FFE80-5B3E-4C19-9258-48491AF7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2DE8-D0EF-4AEF-99C8-219C4AF5B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5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4CA5B-A546-4A66-BFCF-551D04F5A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DFA4EC-C213-40FE-B5A5-1EBBD1CF5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60595C-AD37-46B7-9331-2EA996971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98F881B-CA03-434B-B6F4-8E4A5CFA4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6D4107-B678-4608-9DEB-6BA2F9F5B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13F7EB2-6B4A-4465-BE07-8904842A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0637-8FE3-4058-8B89-F439DD16D3C0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F21D936-E4F8-4B89-B508-ACBE023CA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37DA01E-3EA1-4B57-AB38-553787B7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2DE8-D0EF-4AEF-99C8-219C4AF5B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74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2C63D-0542-42F4-A42F-082497EDC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19E6CC4-0EC7-498F-AC14-EC890E32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0637-8FE3-4058-8B89-F439DD16D3C0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1C2DD3C-1DCE-45AE-A6B3-396CA083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BA41D1B-DE66-4604-A36E-87D44F06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2DE8-D0EF-4AEF-99C8-219C4AF5B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54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00B9515-9C8A-43FD-96FF-67A3FC08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0637-8FE3-4058-8B89-F439DD16D3C0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FD85D95-3786-4CED-910D-2FD697DF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D7BAF9-BBA7-4C31-9B71-D8BC4160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2DE8-D0EF-4AEF-99C8-219C4AF5B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33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ADC4A-75C9-4EA5-BA32-0F9B118A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408EBC-D081-42C2-AB48-61F57DF45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65FB1F-518F-4F24-B809-BF4271F45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6F528E-E37B-4BF6-AADE-FE7573741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0637-8FE3-4058-8B89-F439DD16D3C0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F69DF1-0A2E-483E-AEC5-2D0E3410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640739-99BB-477C-99F1-21E36E7C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2DE8-D0EF-4AEF-99C8-219C4AF5B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80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BC9E4-4BDC-4D5D-B905-405F2AEC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A797DA1-110E-4591-94A5-05E989255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A4DA28-0235-440D-A10D-E68FCC91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916DDA-8F1C-4364-9C75-45CBF101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0637-8FE3-4058-8B89-F439DD16D3C0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F258CA-E96C-4DC3-AC34-B6E35726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8FD5F4-1454-4844-9481-137AA85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2DE8-D0EF-4AEF-99C8-219C4AF5B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46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9C9490-9E47-44E7-AC36-5C78B4FE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484041-CC77-45B9-B34F-A2630E100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F14F84-6CDE-4C6E-AA13-69F78867D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A0637-8FE3-4058-8B89-F439DD16D3C0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B44D85-3F45-4DA0-BE43-CC70295E5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49C7BD-3EB3-4CC9-8150-2B11BA07E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2DE8-D0EF-4AEF-99C8-219C4AF5B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50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9ED9E14-CFCB-41E9-A998-D922596277F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7233" y="308827"/>
            <a:ext cx="3063215" cy="840682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6BE13E8-2C7F-4F88-81E5-529A64DACCFB}"/>
              </a:ext>
            </a:extLst>
          </p:cNvPr>
          <p:cNvCxnSpPr>
            <a:cxnSpLocks/>
          </p:cNvCxnSpPr>
          <p:nvPr userDrawn="1"/>
        </p:nvCxnSpPr>
        <p:spPr>
          <a:xfrm>
            <a:off x="1047229" y="1456375"/>
            <a:ext cx="1114477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9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9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Lachende gezichten van drie kinderen met de hoofden naast elkaar, het hoofd in het midden lijkt ondersteboven">
            <a:extLst>
              <a:ext uri="{FF2B5EF4-FFF2-40B4-BE49-F238E27FC236}">
                <a16:creationId xmlns:a16="http://schemas.microsoft.com/office/drawing/2014/main" id="{0CFACDB4-EA66-EEC8-8ED5-38F616282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" b="78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Ovaal 1">
            <a:extLst>
              <a:ext uri="{FF2B5EF4-FFF2-40B4-BE49-F238E27FC236}">
                <a16:creationId xmlns:a16="http://schemas.microsoft.com/office/drawing/2014/main" id="{1E5FF97D-3370-6083-226C-FB4150580C01}"/>
              </a:ext>
            </a:extLst>
          </p:cNvPr>
          <p:cNvSpPr/>
          <p:nvPr/>
        </p:nvSpPr>
        <p:spPr>
          <a:xfrm>
            <a:off x="93304" y="430827"/>
            <a:ext cx="5040000" cy="5040000"/>
          </a:xfrm>
          <a:prstGeom prst="ellipse">
            <a:avLst/>
          </a:prstGeom>
          <a:solidFill>
            <a:srgbClr val="121029">
              <a:alpha val="53000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4000" b="1" dirty="0">
                <a:cs typeface="Calibri"/>
              </a:rPr>
              <a:t>Ouderavond</a:t>
            </a:r>
            <a:br>
              <a:rPr lang="nl-NL" sz="4000" b="1" dirty="0">
                <a:cs typeface="Calibri"/>
              </a:rPr>
            </a:br>
            <a:r>
              <a:rPr lang="nl-NL" sz="2400" b="1" dirty="0">
                <a:ea typeface="Calibri"/>
                <a:cs typeface="Calibri"/>
              </a:rPr>
              <a:t>11 mei 2023</a:t>
            </a:r>
          </a:p>
          <a:p>
            <a:pPr algn="ctr"/>
            <a:br>
              <a:rPr lang="nl-NL" sz="3600" b="1" dirty="0">
                <a:cs typeface="Calibri"/>
              </a:rPr>
            </a:br>
            <a:r>
              <a:rPr lang="nl-NL" sz="3600" b="1" dirty="0">
                <a:cs typeface="Calibri"/>
              </a:rPr>
              <a:t>Paus Johannes</a:t>
            </a:r>
          </a:p>
          <a:p>
            <a:pPr algn="ctr"/>
            <a:r>
              <a:rPr lang="nl-NL" sz="3600" b="1" dirty="0">
                <a:ea typeface="Calibri"/>
                <a:cs typeface="Calibri"/>
              </a:rPr>
              <a:t>school</a:t>
            </a:r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353B1E27-8102-8AE6-AA85-F04E7E4DF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003" y="4765919"/>
            <a:ext cx="5481394" cy="196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30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DCD067-B4D1-9E7A-6812-6FFEF644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FE01AB2-6391-82E8-D54C-F632CB68C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890" y="2194560"/>
            <a:ext cx="10049099" cy="2314803"/>
          </a:xfrm>
          <a:prstGeom prst="rect">
            <a:avLst/>
          </a:prstGeom>
        </p:spPr>
      </p:pic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A93B84EB-949E-55B8-ED0E-C1615FF01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43099"/>
              </p:ext>
            </p:extLst>
          </p:nvPr>
        </p:nvGraphicFramePr>
        <p:xfrm>
          <a:off x="1497330" y="4400127"/>
          <a:ext cx="9818370" cy="133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837">
                  <a:extLst>
                    <a:ext uri="{9D8B030D-6E8A-4147-A177-3AD203B41FA5}">
                      <a16:colId xmlns:a16="http://schemas.microsoft.com/office/drawing/2014/main" val="889807767"/>
                    </a:ext>
                  </a:extLst>
                </a:gridCol>
                <a:gridCol w="981837">
                  <a:extLst>
                    <a:ext uri="{9D8B030D-6E8A-4147-A177-3AD203B41FA5}">
                      <a16:colId xmlns:a16="http://schemas.microsoft.com/office/drawing/2014/main" val="3540674069"/>
                    </a:ext>
                  </a:extLst>
                </a:gridCol>
                <a:gridCol w="981837">
                  <a:extLst>
                    <a:ext uri="{9D8B030D-6E8A-4147-A177-3AD203B41FA5}">
                      <a16:colId xmlns:a16="http://schemas.microsoft.com/office/drawing/2014/main" val="1669449306"/>
                    </a:ext>
                  </a:extLst>
                </a:gridCol>
                <a:gridCol w="981837">
                  <a:extLst>
                    <a:ext uri="{9D8B030D-6E8A-4147-A177-3AD203B41FA5}">
                      <a16:colId xmlns:a16="http://schemas.microsoft.com/office/drawing/2014/main" val="3867713267"/>
                    </a:ext>
                  </a:extLst>
                </a:gridCol>
                <a:gridCol w="981837">
                  <a:extLst>
                    <a:ext uri="{9D8B030D-6E8A-4147-A177-3AD203B41FA5}">
                      <a16:colId xmlns:a16="http://schemas.microsoft.com/office/drawing/2014/main" val="2902125124"/>
                    </a:ext>
                  </a:extLst>
                </a:gridCol>
                <a:gridCol w="981837">
                  <a:extLst>
                    <a:ext uri="{9D8B030D-6E8A-4147-A177-3AD203B41FA5}">
                      <a16:colId xmlns:a16="http://schemas.microsoft.com/office/drawing/2014/main" val="1082117560"/>
                    </a:ext>
                  </a:extLst>
                </a:gridCol>
                <a:gridCol w="981837">
                  <a:extLst>
                    <a:ext uri="{9D8B030D-6E8A-4147-A177-3AD203B41FA5}">
                      <a16:colId xmlns:a16="http://schemas.microsoft.com/office/drawing/2014/main" val="17306394"/>
                    </a:ext>
                  </a:extLst>
                </a:gridCol>
                <a:gridCol w="981837">
                  <a:extLst>
                    <a:ext uri="{9D8B030D-6E8A-4147-A177-3AD203B41FA5}">
                      <a16:colId xmlns:a16="http://schemas.microsoft.com/office/drawing/2014/main" val="830401335"/>
                    </a:ext>
                  </a:extLst>
                </a:gridCol>
                <a:gridCol w="981837">
                  <a:extLst>
                    <a:ext uri="{9D8B030D-6E8A-4147-A177-3AD203B41FA5}">
                      <a16:colId xmlns:a16="http://schemas.microsoft.com/office/drawing/2014/main" val="2094418809"/>
                    </a:ext>
                  </a:extLst>
                </a:gridCol>
                <a:gridCol w="981837">
                  <a:extLst>
                    <a:ext uri="{9D8B030D-6E8A-4147-A177-3AD203B41FA5}">
                      <a16:colId xmlns:a16="http://schemas.microsoft.com/office/drawing/2014/main" val="685918481"/>
                    </a:ext>
                  </a:extLst>
                </a:gridCol>
              </a:tblGrid>
              <a:tr h="445911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187884"/>
                  </a:ext>
                </a:extLst>
              </a:tr>
              <a:tr h="445911">
                <a:tc>
                  <a:txBody>
                    <a:bodyPr/>
                    <a:lstStyle/>
                    <a:p>
                      <a:r>
                        <a:rPr lang="nl-NL" dirty="0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77,3%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960795"/>
                  </a:ext>
                </a:extLst>
              </a:tr>
              <a:tr h="445911">
                <a:tc>
                  <a:txBody>
                    <a:bodyPr/>
                    <a:lstStyle/>
                    <a:p>
                      <a:r>
                        <a:rPr lang="nl-NL" dirty="0"/>
                        <a:t>Nee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22,7%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722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24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C79F77A-53C5-E4F4-589E-761B82105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71" y="408764"/>
            <a:ext cx="9458632" cy="625595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ADCD067-B4D1-9E7A-6812-6FFEF6441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4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DCD067-B4D1-9E7A-6812-6FFEF644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3FD6518-E273-619A-8B85-143F6D794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925" y="1737191"/>
            <a:ext cx="8726150" cy="41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9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DCD067-B4D1-9E7A-6812-6FFEF644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6CB0AA8-0EC4-7972-DF1B-6DBACEBC7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607" y="2003935"/>
            <a:ext cx="9148785" cy="35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8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DCD067-B4D1-9E7A-6812-6FFEF644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90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DCD067-B4D1-9E7A-6812-6FFEF644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48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17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DCD067-B4D1-9E7A-6812-6FFEF644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BB482C7-7E26-59F2-E48B-DBED2AB15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704" y="1655432"/>
            <a:ext cx="4352168" cy="444625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51DE12B-FA63-55B7-A410-618D614C1FC8}"/>
              </a:ext>
            </a:extLst>
          </p:cNvPr>
          <p:cNvSpPr txBox="1"/>
          <p:nvPr/>
        </p:nvSpPr>
        <p:spPr>
          <a:xfrm>
            <a:off x="7397911" y="2503887"/>
            <a:ext cx="39859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cs typeface="Calibri"/>
              </a:rPr>
              <a:t>Instemming MR met 1 </a:t>
            </a:r>
            <a:r>
              <a:rPr lang="nl-NL" sz="1800" b="1" dirty="0" err="1">
                <a:cs typeface="Calibri"/>
              </a:rPr>
              <a:t>Brinnummer</a:t>
            </a:r>
            <a:r>
              <a:rPr lang="nl-NL" sz="1800" b="1" dirty="0">
                <a:cs typeface="Calibri"/>
              </a:rPr>
              <a:t>:</a:t>
            </a:r>
            <a:endParaRPr lang="nl-NL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cs typeface="Calibri"/>
              </a:rPr>
              <a:t>Juni – november: teams ontwikkelen schoolconcept en IKC-concept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cs typeface="Calibri"/>
              </a:rPr>
              <a:t>November instemmingsprocedure schoolconcept MR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Verdere ontwikkeling IKC-concept afstemming MR en LOR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Directievoering IKC: met MR</a:t>
            </a:r>
            <a:endParaRPr lang="nl-NL" dirty="0">
              <a:solidFill>
                <a:schemeClr val="accent1">
                  <a:lumMod val="50000"/>
                </a:schemeClr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sz="1800" dirty="0">
                <a:ea typeface="+mn-lt"/>
                <a:cs typeface="+mn-lt"/>
              </a:rPr>
              <a:t>Schooltijden onderzoeken: MR</a:t>
            </a:r>
            <a:endParaRPr lang="nl-NL" sz="1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2E8A676-C0FA-011F-E2CB-DF229F54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457" y="1713541"/>
            <a:ext cx="4352168" cy="444625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9B53531-8532-6AC9-2A7B-728EE5519EE1}"/>
              </a:ext>
            </a:extLst>
          </p:cNvPr>
          <p:cNvSpPr txBox="1"/>
          <p:nvPr/>
        </p:nvSpPr>
        <p:spPr>
          <a:xfrm>
            <a:off x="1642485" y="2090008"/>
            <a:ext cx="38621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solidFill>
                  <a:schemeClr val="accent1">
                    <a:lumMod val="50000"/>
                  </a:schemeClr>
                </a:solidFill>
              </a:rPr>
              <a:t>Schooljaar 22-23</a:t>
            </a:r>
            <a:endParaRPr lang="nl-NL" sz="18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Teambijeenkomsten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Vragenlijst medewerkers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1">
                    <a:lumMod val="50000"/>
                  </a:schemeClr>
                </a:solidFill>
              </a:rPr>
              <a:t>Ouderinformatieavonden</a:t>
            </a:r>
            <a:endParaRPr lang="nl-NL" sz="1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1">
                    <a:lumMod val="50000"/>
                  </a:schemeClr>
                </a:solidFill>
              </a:rPr>
              <a:t>Vragenlijst ouders</a:t>
            </a:r>
            <a:endParaRPr lang="nl-NL" sz="1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1">
                    <a:lumMod val="50000"/>
                  </a:schemeClr>
                </a:solidFill>
              </a:rPr>
              <a:t>Uitkomsten in de SER met SWOT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Ouderbijeenkomsten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Uitzetten vragenlijst ouder</a:t>
            </a:r>
            <a:endParaRPr lang="nl-NL" sz="1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Mei</a:t>
            </a:r>
            <a:r>
              <a:rPr lang="nl-NL" sz="1800" dirty="0">
                <a:solidFill>
                  <a:schemeClr val="accent1">
                    <a:lumMod val="50000"/>
                  </a:schemeClr>
                </a:solidFill>
              </a:rPr>
              <a:t>: instemmingsprocedure MR op 1 </a:t>
            </a:r>
            <a:r>
              <a:rPr lang="nl-NL" sz="1800" dirty="0" err="1">
                <a:solidFill>
                  <a:schemeClr val="accent1">
                    <a:lumMod val="50000"/>
                  </a:schemeClr>
                </a:solidFill>
              </a:rPr>
              <a:t>Brinnummer</a:t>
            </a:r>
            <a:endParaRPr lang="nl-NL" sz="1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1">
                    <a:lumMod val="50000"/>
                  </a:schemeClr>
                </a:solidFill>
              </a:rPr>
              <a:t>Gebouw</a:t>
            </a:r>
            <a:endParaRPr lang="nl-NL" sz="1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1">
                    <a:lumMod val="50000"/>
                  </a:schemeClr>
                </a:solidFill>
              </a:rPr>
              <a:t>Gezamenlijke activiteiten</a:t>
            </a:r>
            <a:endParaRPr lang="nl-NL" sz="1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1">
                    <a:lumMod val="50000"/>
                  </a:schemeClr>
                </a:solidFill>
              </a:rPr>
              <a:t>Elkaar ontmoeten</a:t>
            </a:r>
            <a:endParaRPr lang="nl-NL" sz="1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3918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4A40-BCB2-B49A-860E-97EBE5F3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+mn-lt"/>
                <a:ea typeface="+mn-lt"/>
                <a:cs typeface="+mn-lt"/>
              </a:rPr>
              <a:t>Totaal</a:t>
            </a:r>
            <a:r>
              <a:rPr lang="en-US" sz="3200" b="1" dirty="0">
                <a:solidFill>
                  <a:srgbClr val="002060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  <a:ea typeface="+mn-lt"/>
                <a:cs typeface="+mn-lt"/>
              </a:rPr>
              <a:t>aantal</a:t>
            </a:r>
            <a:r>
              <a:rPr lang="en-US" sz="3200" b="1" dirty="0">
                <a:solidFill>
                  <a:srgbClr val="002060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  <a:ea typeface="+mn-lt"/>
                <a:cs typeface="+mn-lt"/>
              </a:rPr>
              <a:t>kinderen</a:t>
            </a:r>
            <a:r>
              <a:rPr lang="en-US" sz="3200" b="1" dirty="0">
                <a:solidFill>
                  <a:srgbClr val="002060"/>
                </a:solidFill>
                <a:latin typeface="+mn-lt"/>
                <a:ea typeface="+mn-lt"/>
                <a:cs typeface="+mn-lt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24E31-AE04-A7A7-9AC1-0637A0A8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9654" y="197430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95AAD7-4874-F704-603E-06D946C0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AAA515-CFCE-89E8-E21B-1A3708E48FB4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ea typeface="Calibri"/>
                <a:cs typeface="Calibri"/>
              </a:rPr>
              <a:t>Totaal</a:t>
            </a:r>
            <a:r>
              <a:rPr lang="en-US" dirty="0">
                <a:ea typeface="Calibri"/>
                <a:cs typeface="Calibri"/>
              </a:rPr>
              <a:t> van het </a:t>
            </a:r>
            <a:r>
              <a:rPr lang="en-US" err="1">
                <a:ea typeface="Calibri"/>
                <a:cs typeface="Calibri"/>
              </a:rPr>
              <a:t>huidig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aantal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kinderen</a:t>
            </a:r>
            <a:r>
              <a:rPr lang="en-US">
                <a:ea typeface="Calibri"/>
                <a:cs typeface="Calibri"/>
              </a:rPr>
              <a:t> </a:t>
            </a:r>
            <a:endParaRPr lang="en-US"/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dat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gebruik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maakt</a:t>
            </a:r>
            <a:r>
              <a:rPr lang="en-US" dirty="0">
                <a:ea typeface="Calibri"/>
                <a:cs typeface="Calibri"/>
              </a:rPr>
              <a:t> van </a:t>
            </a:r>
            <a:r>
              <a:rPr lang="en-US" dirty="0" err="1">
                <a:ea typeface="Calibri"/>
                <a:cs typeface="Calibri"/>
              </a:rPr>
              <a:t>opvang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/of </a:t>
            </a:r>
            <a:r>
              <a:rPr lang="en-US" dirty="0" err="1">
                <a:ea typeface="Calibri"/>
                <a:cs typeface="Calibri"/>
              </a:rPr>
              <a:t>onderwijs</a:t>
            </a:r>
            <a:r>
              <a:rPr lang="en-US" dirty="0">
                <a:ea typeface="Calibri"/>
                <a:cs typeface="Calibri"/>
              </a:rPr>
              <a:t>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2F6BA27-CAC7-90F2-91E4-2184F2598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63533"/>
              </p:ext>
            </p:extLst>
          </p:nvPr>
        </p:nvGraphicFramePr>
        <p:xfrm>
          <a:off x="1082412" y="3008376"/>
          <a:ext cx="816864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3297994513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833684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Organisatie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onderdeel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Totaal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aantal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kinderen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5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Kinderdagverblijf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328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Peuteropvang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73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Buitenschoolse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opvang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44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Phoenix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4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Paus Johannes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err="1"/>
                        <a:t>totaal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Opvang</a:t>
                      </a:r>
                      <a:r>
                        <a:rPr lang="en-US" dirty="0"/>
                        <a:t>:           435</a:t>
                      </a:r>
                      <a:br>
                        <a:rPr lang="en-US" dirty="0"/>
                      </a:br>
                      <a:r>
                        <a:rPr lang="en-US" dirty="0" err="1"/>
                        <a:t>Onderwijs</a:t>
                      </a:r>
                      <a:r>
                        <a:rPr lang="en-US" dirty="0"/>
                        <a:t>:      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405346"/>
                  </a:ext>
                </a:extLst>
              </a:tr>
            </a:tbl>
          </a:graphicData>
        </a:graphic>
      </p:graphicFrame>
      <p:pic>
        <p:nvPicPr>
          <p:cNvPr id="10" name="Picture 10">
            <a:extLst>
              <a:ext uri="{FF2B5EF4-FFF2-40B4-BE49-F238E27FC236}">
                <a16:creationId xmlns:a16="http://schemas.microsoft.com/office/drawing/2014/main" id="{B3E5DAC6-1BFF-CB44-E5CD-105F45219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693" y="3389178"/>
            <a:ext cx="3886200" cy="34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97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4A40-BCB2-B49A-860E-97EBE5F3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+mn-lt"/>
                <a:ea typeface="+mn-lt"/>
                <a:cs typeface="+mn-lt"/>
              </a:rPr>
              <a:t>Huidige</a:t>
            </a:r>
            <a:r>
              <a:rPr lang="en-US" sz="3200" b="1" dirty="0">
                <a:solidFill>
                  <a:srgbClr val="002060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  <a:ea typeface="+mn-lt"/>
                <a:cs typeface="+mn-lt"/>
              </a:rPr>
              <a:t>situatie</a:t>
            </a:r>
            <a:r>
              <a:rPr lang="en-US" sz="3200" b="1" dirty="0">
                <a:solidFill>
                  <a:srgbClr val="002060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n-lt"/>
                <a:ea typeface="+mn-lt"/>
                <a:cs typeface="+mn-lt"/>
              </a:rPr>
              <a:t>onderwijs</a:t>
            </a:r>
            <a:endParaRPr lang="en-US" sz="3200" b="1" dirty="0">
              <a:solidFill>
                <a:srgbClr val="00206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24E31-AE04-A7A7-9AC1-0637A0A8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91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95AAD7-4874-F704-603E-06D946C0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DB4E26-8180-7581-2C5A-BB95625EE71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Aantal </a:t>
            </a:r>
            <a:r>
              <a:rPr lang="en-US" dirty="0" err="1">
                <a:ea typeface="Calibri"/>
                <a:cs typeface="Calibri"/>
              </a:rPr>
              <a:t>groepen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F73B6B1-F5CC-A752-7813-B3DE85625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75988"/>
              </p:ext>
            </p:extLst>
          </p:nvPr>
        </p:nvGraphicFramePr>
        <p:xfrm>
          <a:off x="803631" y="1883961"/>
          <a:ext cx="8168640" cy="111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2123146302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2528626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School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Aantal </a:t>
                      </a:r>
                      <a:r>
                        <a:rPr lang="en-US" dirty="0" err="1"/>
                        <a:t>kinderen</a:t>
                      </a:r>
                      <a:r>
                        <a:rPr lang="en-US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272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Phoenix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34995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Paus Johannes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280 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632359"/>
                  </a:ext>
                </a:extLst>
              </a:tr>
            </a:tbl>
          </a:graphicData>
        </a:graphic>
      </p:graphicFrame>
      <p:pic>
        <p:nvPicPr>
          <p:cNvPr id="10" name="Picture 10">
            <a:extLst>
              <a:ext uri="{FF2B5EF4-FFF2-40B4-BE49-F238E27FC236}">
                <a16:creationId xmlns:a16="http://schemas.microsoft.com/office/drawing/2014/main" id="{9DF39868-0DA2-B423-F739-81CB89B7F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328" y="4350736"/>
            <a:ext cx="3858321" cy="2505503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2ADEADE-39C8-B2AE-6855-36A18E9A2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58249"/>
              </p:ext>
            </p:extLst>
          </p:nvPr>
        </p:nvGraphicFramePr>
        <p:xfrm>
          <a:off x="831509" y="3956230"/>
          <a:ext cx="81686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1931626346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3520442218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2407076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Domein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Aantal </a:t>
                      </a:r>
                      <a:r>
                        <a:rPr lang="en-US" dirty="0" err="1"/>
                        <a:t>groepen</a:t>
                      </a:r>
                      <a:r>
                        <a:rPr lang="en-US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Aantal </a:t>
                      </a:r>
                      <a:r>
                        <a:rPr lang="en-US" dirty="0" err="1"/>
                        <a:t>kn</a:t>
                      </a:r>
                      <a:r>
                        <a:rPr lang="en-US" dirty="0"/>
                        <a:t>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124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3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41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405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75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DCD067-B4D1-9E7A-6812-6FFEF644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91C7C90-8406-2196-890F-5659829C4BBA}"/>
              </a:ext>
            </a:extLst>
          </p:cNvPr>
          <p:cNvSpPr txBox="1"/>
          <p:nvPr/>
        </p:nvSpPr>
        <p:spPr>
          <a:xfrm>
            <a:off x="1233377" y="2551836"/>
            <a:ext cx="90270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Doel van de </a:t>
            </a:r>
            <a:r>
              <a:rPr lang="en-US" sz="3200" dirty="0" err="1">
                <a:ea typeface="+mn-lt"/>
                <a:cs typeface="+mn-lt"/>
              </a:rPr>
              <a:t>enquête</a:t>
            </a:r>
            <a:r>
              <a:rPr lang="en-US" sz="3200" dirty="0">
                <a:ea typeface="+mn-lt"/>
                <a:cs typeface="+mn-lt"/>
              </a:rPr>
              <a:t>:</a:t>
            </a: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1) </a:t>
            </a:r>
            <a:r>
              <a:rPr lang="en-US" sz="3200" dirty="0" err="1">
                <a:ea typeface="+mn-lt"/>
                <a:cs typeface="+mn-lt"/>
              </a:rPr>
              <a:t>Draagvlak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peilen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voor</a:t>
            </a:r>
            <a:r>
              <a:rPr lang="en-US" sz="3200" dirty="0">
                <a:ea typeface="+mn-lt"/>
                <a:cs typeface="+mn-lt"/>
              </a:rPr>
              <a:t> het </a:t>
            </a:r>
            <a:r>
              <a:rPr lang="en-US" sz="3200" dirty="0" err="1">
                <a:ea typeface="+mn-lt"/>
                <a:cs typeface="+mn-lt"/>
              </a:rPr>
              <a:t>financieel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samengaan</a:t>
            </a:r>
            <a:r>
              <a:rPr lang="en-US" sz="3200" dirty="0">
                <a:ea typeface="+mn-lt"/>
                <a:cs typeface="+mn-lt"/>
              </a:rPr>
              <a:t> van de school,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2) </a:t>
            </a:r>
            <a:r>
              <a:rPr lang="en-US" sz="3200" dirty="0" err="1">
                <a:ea typeface="+mn-lt"/>
                <a:cs typeface="+mn-lt"/>
              </a:rPr>
              <a:t>Draagvlak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peilen</a:t>
            </a:r>
            <a:r>
              <a:rPr lang="en-US" sz="3200" dirty="0">
                <a:ea typeface="+mn-lt"/>
                <a:cs typeface="+mn-lt"/>
              </a:rPr>
              <a:t> of het team </a:t>
            </a:r>
            <a:r>
              <a:rPr lang="en-US" sz="3200" dirty="0" err="1">
                <a:ea typeface="+mn-lt"/>
                <a:cs typeface="+mn-lt"/>
              </a:rPr>
              <a:t>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gaan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starten</a:t>
            </a:r>
            <a:r>
              <a:rPr lang="en-US" sz="3200" dirty="0">
                <a:ea typeface="+mn-lt"/>
                <a:cs typeface="+mn-lt"/>
              </a:rPr>
              <a:t> met </a:t>
            </a:r>
            <a:r>
              <a:rPr lang="en-US" sz="3200" dirty="0" err="1">
                <a:ea typeface="+mn-lt"/>
                <a:cs typeface="+mn-lt"/>
              </a:rPr>
              <a:t>onderzoek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richting</a:t>
            </a:r>
            <a:r>
              <a:rPr lang="en-US" sz="3200" dirty="0">
                <a:ea typeface="+mn-lt"/>
                <a:cs typeface="+mn-lt"/>
              </a:rPr>
              <a:t> 1 </a:t>
            </a:r>
            <a:r>
              <a:rPr lang="en-US" sz="3200" dirty="0" err="1">
                <a:ea typeface="+mn-lt"/>
                <a:cs typeface="+mn-lt"/>
              </a:rPr>
              <a:t>schoolconcept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dus</a:t>
            </a:r>
            <a:r>
              <a:rPr lang="en-US" sz="3200" dirty="0">
                <a:ea typeface="+mn-lt"/>
                <a:cs typeface="+mn-lt"/>
              </a:rPr>
              <a:t> 1 school.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3274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7B74A-6E3D-D211-85D1-98B3DCA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Schooljaar 2022-2023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13B5C4A-4A8E-739A-BFA7-8F76E14C2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31" y="2438400"/>
            <a:ext cx="3505494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nl-NL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497D87D4-9859-0C9A-447A-3CAAC68746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05862" y="1250659"/>
          <a:ext cx="6019333" cy="478168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1514">
                  <a:extLst>
                    <a:ext uri="{9D8B030D-6E8A-4147-A177-3AD203B41FA5}">
                      <a16:colId xmlns:a16="http://schemas.microsoft.com/office/drawing/2014/main" val="3900794621"/>
                    </a:ext>
                  </a:extLst>
                </a:gridCol>
                <a:gridCol w="806071">
                  <a:extLst>
                    <a:ext uri="{9D8B030D-6E8A-4147-A177-3AD203B41FA5}">
                      <a16:colId xmlns:a16="http://schemas.microsoft.com/office/drawing/2014/main" val="3822008323"/>
                    </a:ext>
                  </a:extLst>
                </a:gridCol>
                <a:gridCol w="371629">
                  <a:extLst>
                    <a:ext uri="{9D8B030D-6E8A-4147-A177-3AD203B41FA5}">
                      <a16:colId xmlns:a16="http://schemas.microsoft.com/office/drawing/2014/main" val="1597142137"/>
                    </a:ext>
                  </a:extLst>
                </a:gridCol>
                <a:gridCol w="451514">
                  <a:extLst>
                    <a:ext uri="{9D8B030D-6E8A-4147-A177-3AD203B41FA5}">
                      <a16:colId xmlns:a16="http://schemas.microsoft.com/office/drawing/2014/main" val="4098469120"/>
                    </a:ext>
                  </a:extLst>
                </a:gridCol>
                <a:gridCol w="531398">
                  <a:extLst>
                    <a:ext uri="{9D8B030D-6E8A-4147-A177-3AD203B41FA5}">
                      <a16:colId xmlns:a16="http://schemas.microsoft.com/office/drawing/2014/main" val="305850135"/>
                    </a:ext>
                  </a:extLst>
                </a:gridCol>
                <a:gridCol w="3407207">
                  <a:extLst>
                    <a:ext uri="{9D8B030D-6E8A-4147-A177-3AD203B41FA5}">
                      <a16:colId xmlns:a16="http://schemas.microsoft.com/office/drawing/2014/main" val="1821434949"/>
                    </a:ext>
                  </a:extLst>
                </a:gridCol>
              </a:tblGrid>
              <a:tr h="428239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PJS</a:t>
                      </a:r>
                    </a:p>
                  </a:txBody>
                  <a:tcPr marL="157581" marR="94549" marT="94549" marB="945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2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94549" marT="94549" marB="945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2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94549" marT="94549" marB="945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PH</a:t>
                      </a:r>
                    </a:p>
                  </a:txBody>
                  <a:tcPr marL="157581" marR="94549" marT="94549" marB="945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2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94549" marT="94549" marB="945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94549" marT="94549" marB="945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811306"/>
                  </a:ext>
                </a:extLst>
              </a:tr>
              <a:tr h="970699">
                <a:tc>
                  <a:txBody>
                    <a:bodyPr/>
                    <a:lstStyle/>
                    <a:p>
                      <a:pPr fontAlgn="t"/>
                      <a:endParaRPr lang="nl-NL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nl-NL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94549" marT="94549" marB="945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2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 +14 </a:t>
                      </a:r>
                      <a:endParaRPr lang="nl-NL" sz="12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94549" marT="94549" marB="945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2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94549" marT="94549" marB="945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nl-NL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94549" marT="94549" marB="945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2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21 </a:t>
                      </a:r>
                      <a:endParaRPr lang="nl-NL" sz="12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2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+6 </a:t>
                      </a:r>
                      <a:endParaRPr lang="nl-NL" sz="12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2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94549" marT="94549" marB="945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 fontAlgn="t"/>
                      <a:endParaRPr lang="nl-NL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Eigen schoolconcept; wel met gemeenschappelijkheden volgens afspraken MR november ‘22 (A4). </a:t>
                      </a:r>
                      <a:endParaRPr lang="nl-NL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94549" marT="94549" marB="945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317882"/>
                  </a:ext>
                </a:extLst>
              </a:tr>
              <a:tr h="483249"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360095"/>
                  </a:ext>
                </a:extLst>
              </a:tr>
              <a:tr h="483249"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54644"/>
                  </a:ext>
                </a:extLst>
              </a:tr>
              <a:tr h="483249"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315570"/>
                  </a:ext>
                </a:extLst>
              </a:tr>
              <a:tr h="483249"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131656"/>
                  </a:ext>
                </a:extLst>
              </a:tr>
              <a:tr h="483249"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970243"/>
                  </a:ext>
                </a:extLst>
              </a:tr>
              <a:tr h="483249"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780129"/>
                  </a:ext>
                </a:extLst>
              </a:tr>
              <a:tr h="483249"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8 </a:t>
                      </a:r>
                      <a:endParaRPr lang="nl-NL" sz="10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16 </a:t>
                      </a:r>
                      <a:endParaRPr lang="nl-NL" sz="1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7581" marR="81942" marT="81942" marB="8194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9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964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B21F2-E536-6489-AFB8-FEFBFA93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Schooljaar 2023-2024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6B12385-33FF-A753-748F-D6371A66F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31" y="2438400"/>
            <a:ext cx="3505494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*()= </a:t>
            </a:r>
            <a:r>
              <a:rPr kumimoji="0" lang="en-US" altLang="nl-NL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huidige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jaargroep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nl-NL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564F78BB-94B0-695D-5537-328FA17AEF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05862" y="1120140"/>
          <a:ext cx="6019333" cy="4274491"/>
        </p:xfrm>
        <a:graphic>
          <a:graphicData uri="http://schemas.openxmlformats.org/drawingml/2006/table">
            <a:tbl>
              <a:tblPr firstRow="1" bandRow="1"/>
              <a:tblGrid>
                <a:gridCol w="480588">
                  <a:extLst>
                    <a:ext uri="{9D8B030D-6E8A-4147-A177-3AD203B41FA5}">
                      <a16:colId xmlns:a16="http://schemas.microsoft.com/office/drawing/2014/main" val="205197363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537154865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84184490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117585446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29623957"/>
                    </a:ext>
                  </a:extLst>
                </a:gridCol>
                <a:gridCol w="3561355">
                  <a:extLst>
                    <a:ext uri="{9D8B030D-6E8A-4147-A177-3AD203B41FA5}">
                      <a16:colId xmlns:a16="http://schemas.microsoft.com/office/drawing/2014/main" val="375619769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300" b="0" i="0" dirty="0">
                          <a:effectLst/>
                        </a:rPr>
                        <a:t>PJS</a:t>
                      </a: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300" b="0" i="0" dirty="0">
                          <a:effectLst/>
                        </a:rPr>
                        <a:t>PH</a:t>
                      </a: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300" b="0" i="0" dirty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300" b="0" i="0" dirty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40471"/>
                  </a:ext>
                </a:extLst>
              </a:tr>
              <a:tr h="652135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3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nl-NL" sz="1300" b="0" i="0" dirty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3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300" b="0" i="0" dirty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Eerste groep die bij inschrijving te horen krijgt; er is vanaf schooljaar 24/25 nieuw concept.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7864"/>
                  </a:ext>
                </a:extLst>
              </a:tr>
              <a:tr h="453798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2 (1)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Calibri" panose="020F0502020204030204" pitchFamily="34" charset="0"/>
                        </a:rPr>
                        <a:t>44 </a:t>
                      </a:r>
                      <a:endParaRPr lang="nl-NL" sz="1300" b="0" i="0" dirty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Calibri" panose="020F0502020204030204" pitchFamily="34" charset="0"/>
                        </a:rPr>
                        <a:t>2 (1)</a:t>
                      </a:r>
                      <a:endParaRPr lang="nl-NL" sz="1300" b="0" i="0" dirty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27 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Calibri" panose="020F0502020204030204" pitchFamily="34" charset="0"/>
                        </a:rPr>
                        <a:t>Eigen schoolconcept; wel met gemeenschappelijkheden volgens afspraken MR november ‘22 (A4) + </a:t>
                      </a:r>
                      <a:endParaRPr lang="nl-NL" sz="13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Calibri" panose="020F0502020204030204" pitchFamily="34" charset="0"/>
                        </a:rPr>
                        <a:t>Nieuwe afspraken MR ( A4) van augustus t/m december. </a:t>
                      </a:r>
                      <a:endParaRPr lang="nl-NL" sz="13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Calibri" panose="020F0502020204030204" pitchFamily="34" charset="0"/>
                        </a:rPr>
                        <a:t>Nieuwe afspraken MR (A4) januari t/m juni. </a:t>
                      </a:r>
                      <a:endParaRPr lang="nl-NL" sz="13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Calibri" panose="020F0502020204030204" pitchFamily="34" charset="0"/>
                        </a:rPr>
                        <a:t>Domein 2 en 3 (inclusief groep 6) neemt ouders intensief mee in plannen conceptvorming. </a:t>
                      </a:r>
                      <a:endParaRPr lang="nl-NL" sz="1300" b="0" i="0" dirty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5637"/>
                  </a:ext>
                </a:extLst>
              </a:tr>
              <a:tr h="453798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3 (2)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34 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Calibri" panose="020F0502020204030204" pitchFamily="34" charset="0"/>
                        </a:rPr>
                        <a:t>3 (2)</a:t>
                      </a:r>
                      <a:endParaRPr lang="nl-NL" sz="1300" b="0" i="0" dirty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Calibri" panose="020F0502020204030204" pitchFamily="34" charset="0"/>
                        </a:rPr>
                        <a:t>12 </a:t>
                      </a:r>
                      <a:endParaRPr lang="nl-NL" sz="1300" b="0" i="0" dirty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753461"/>
                  </a:ext>
                </a:extLst>
              </a:tr>
              <a:tr h="453798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4 (3)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32 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Calibri" panose="020F0502020204030204" pitchFamily="34" charset="0"/>
                        </a:rPr>
                        <a:t>4 (3)</a:t>
                      </a:r>
                      <a:endParaRPr lang="nl-NL" sz="1300" b="0" i="0" dirty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13 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4999"/>
                  </a:ext>
                </a:extLst>
              </a:tr>
              <a:tr h="453798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5 (4)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37 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Calibri" panose="020F0502020204030204" pitchFamily="34" charset="0"/>
                        </a:rPr>
                        <a:t>5 (4)</a:t>
                      </a:r>
                      <a:endParaRPr lang="nl-NL" sz="1300" b="0" i="0" dirty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21 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98776"/>
                  </a:ext>
                </a:extLst>
              </a:tr>
              <a:tr h="453798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6 (5)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36 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Calibri" panose="020F0502020204030204" pitchFamily="34" charset="0"/>
                        </a:rPr>
                        <a:t>6 (5)</a:t>
                      </a:r>
                      <a:endParaRPr lang="nl-NL" sz="1300" b="0" i="0" dirty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20 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262611"/>
                  </a:ext>
                </a:extLst>
              </a:tr>
              <a:tr h="453798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7 (6)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31 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Calibri" panose="020F0502020204030204" pitchFamily="34" charset="0"/>
                        </a:rPr>
                        <a:t>7 (6)</a:t>
                      </a:r>
                      <a:endParaRPr lang="nl-NL" sz="1300" b="0" i="0" dirty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25 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086930"/>
                  </a:ext>
                </a:extLst>
              </a:tr>
              <a:tr h="453798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8 (7)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42 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300" b="0" i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Calibri" panose="020F0502020204030204" pitchFamily="34" charset="0"/>
                        </a:rPr>
                        <a:t>8 (7)</a:t>
                      </a:r>
                      <a:endParaRPr lang="nl-NL" sz="1300" b="0" i="0" dirty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Calibri" panose="020F0502020204030204" pitchFamily="34" charset="0"/>
                        </a:rPr>
                        <a:t>29 </a:t>
                      </a:r>
                      <a:endParaRPr lang="nl-NL" sz="1300" b="0" i="0" dirty="0">
                        <a:effectLst/>
                      </a:endParaRPr>
                    </a:p>
                  </a:txBody>
                  <a:tcPr marL="9522" marR="9522" marT="4762" marB="4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994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658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69365-DC1C-1462-CF63-41A25682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Schooljaar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2024-2025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889C5E0-B070-0E4A-3306-BE2DF1546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31" y="2438400"/>
            <a:ext cx="3505494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*()=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huidige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jaargroep</a:t>
            </a:r>
            <a:endParaRPr kumimoji="0" lang="en-US" altLang="nl-NL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nl-NL" sz="2000" dirty="0">
                <a:latin typeface="+mn-lt"/>
              </a:rPr>
              <a:t>In </a:t>
            </a:r>
            <a:r>
              <a:rPr lang="en-US" altLang="nl-NL" sz="2000" dirty="0" err="1">
                <a:latin typeface="+mn-lt"/>
              </a:rPr>
              <a:t>dit</a:t>
            </a:r>
            <a:r>
              <a:rPr lang="en-US" altLang="nl-NL" sz="2000" dirty="0">
                <a:latin typeface="+mn-lt"/>
              </a:rPr>
              <a:t> </a:t>
            </a:r>
            <a:r>
              <a:rPr lang="en-US" altLang="nl-NL" sz="2000" dirty="0" err="1">
                <a:latin typeface="+mn-lt"/>
              </a:rPr>
              <a:t>jaar</a:t>
            </a:r>
            <a:r>
              <a:rPr lang="en-US" altLang="nl-NL" sz="2000" dirty="0">
                <a:latin typeface="+mn-lt"/>
              </a:rPr>
              <a:t> </a:t>
            </a:r>
            <a:r>
              <a:rPr lang="en-US" altLang="nl-NL" sz="2000" dirty="0" err="1">
                <a:latin typeface="+mn-lt"/>
              </a:rPr>
              <a:t>wordt</a:t>
            </a:r>
            <a:r>
              <a:rPr lang="en-US" altLang="nl-NL" sz="2000" dirty="0">
                <a:latin typeface="+mn-lt"/>
              </a:rPr>
              <a:t> </a:t>
            </a:r>
            <a:r>
              <a:rPr lang="en-US" altLang="nl-NL" sz="2000" dirty="0" err="1">
                <a:latin typeface="+mn-lt"/>
              </a:rPr>
              <a:t>besproken</a:t>
            </a:r>
            <a:r>
              <a:rPr lang="en-US" altLang="nl-NL" sz="2000" dirty="0">
                <a:latin typeface="+mn-lt"/>
              </a:rPr>
              <a:t>; </a:t>
            </a:r>
            <a:r>
              <a:rPr lang="en-US" altLang="nl-NL" sz="2000" dirty="0" err="1">
                <a:latin typeface="+mn-lt"/>
              </a:rPr>
              <a:t>allemaal</a:t>
            </a:r>
            <a:r>
              <a:rPr lang="en-US" altLang="nl-NL" sz="2000" dirty="0">
                <a:latin typeface="+mn-lt"/>
              </a:rPr>
              <a:t> </a:t>
            </a:r>
            <a:r>
              <a:rPr lang="en-US" altLang="nl-NL" sz="2000" dirty="0" err="1">
                <a:latin typeface="+mn-lt"/>
              </a:rPr>
              <a:t>volgend</a:t>
            </a:r>
            <a:r>
              <a:rPr lang="en-US" altLang="nl-NL" sz="2000" dirty="0">
                <a:latin typeface="+mn-lt"/>
              </a:rPr>
              <a:t> </a:t>
            </a:r>
            <a:r>
              <a:rPr lang="en-US" altLang="nl-NL" sz="2000" dirty="0" err="1">
                <a:latin typeface="+mn-lt"/>
              </a:rPr>
              <a:t>jaar</a:t>
            </a:r>
            <a:r>
              <a:rPr lang="en-US" altLang="nl-NL" sz="2000" dirty="0">
                <a:latin typeface="+mn-lt"/>
              </a:rPr>
              <a:t> over of </a:t>
            </a:r>
            <a:r>
              <a:rPr lang="en-US" altLang="nl-NL" sz="2000" dirty="0" err="1">
                <a:latin typeface="+mn-lt"/>
              </a:rPr>
              <a:t>alleen</a:t>
            </a:r>
            <a:r>
              <a:rPr lang="en-US" altLang="nl-NL" sz="2000" dirty="0">
                <a:latin typeface="+mn-lt"/>
              </a:rPr>
              <a:t> 4 </a:t>
            </a:r>
            <a:r>
              <a:rPr lang="en-US" altLang="nl-NL" sz="2000" dirty="0" err="1">
                <a:latin typeface="+mn-lt"/>
              </a:rPr>
              <a:t>en</a:t>
            </a:r>
            <a:r>
              <a:rPr lang="en-US" altLang="nl-NL" sz="2000" dirty="0">
                <a:latin typeface="+mn-lt"/>
              </a:rPr>
              <a:t> 5.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nl-NL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9EBE5A1-29CA-06B9-DAFA-2C6ADE0CDF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05862" y="1218337"/>
          <a:ext cx="6019334" cy="4857101"/>
        </p:xfrm>
        <a:graphic>
          <a:graphicData uri="http://schemas.openxmlformats.org/drawingml/2006/table">
            <a:tbl>
              <a:tblPr/>
              <a:tblGrid>
                <a:gridCol w="537516">
                  <a:extLst>
                    <a:ext uri="{9D8B030D-6E8A-4147-A177-3AD203B41FA5}">
                      <a16:colId xmlns:a16="http://schemas.microsoft.com/office/drawing/2014/main" val="3162291945"/>
                    </a:ext>
                  </a:extLst>
                </a:gridCol>
                <a:gridCol w="514572">
                  <a:extLst>
                    <a:ext uri="{9D8B030D-6E8A-4147-A177-3AD203B41FA5}">
                      <a16:colId xmlns:a16="http://schemas.microsoft.com/office/drawing/2014/main" val="867663319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648662909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302993177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400574245"/>
                    </a:ext>
                  </a:extLst>
                </a:gridCol>
                <a:gridCol w="3607076">
                  <a:extLst>
                    <a:ext uri="{9D8B030D-6E8A-4147-A177-3AD203B41FA5}">
                      <a16:colId xmlns:a16="http://schemas.microsoft.com/office/drawing/2014/main" val="2187881100"/>
                    </a:ext>
                  </a:extLst>
                </a:gridCol>
              </a:tblGrid>
              <a:tr h="439013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800" b="0" i="0" dirty="0">
                          <a:effectLst/>
                        </a:rPr>
                        <a:t>PJS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800" b="0" i="0">
                        <a:effectLst/>
                      </a:endParaRP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800" b="0" i="0">
                        <a:effectLst/>
                      </a:endParaRP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800" b="0" i="0" dirty="0">
                          <a:effectLst/>
                        </a:rPr>
                        <a:t>PH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800" b="0" i="0">
                        <a:effectLst/>
                      </a:endParaRP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800" b="0" i="0" dirty="0">
                        <a:effectLst/>
                      </a:endParaRP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633461"/>
                  </a:ext>
                </a:extLst>
              </a:tr>
              <a:tr h="552261"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1 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1 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Eerste groepen die direct met nieuwe concept gaan werken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18572"/>
                  </a:ext>
                </a:extLst>
              </a:tr>
              <a:tr h="552261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2 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2 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692946"/>
                  </a:ext>
                </a:extLst>
              </a:tr>
              <a:tr h="552261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3 (1)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44 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3 (1)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27 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Overgangsjaar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661880"/>
                  </a:ext>
                </a:extLst>
              </a:tr>
              <a:tr h="552261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4 (2)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34 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4 (2)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12 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Overgangsjaar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230790"/>
                  </a:ext>
                </a:extLst>
              </a:tr>
              <a:tr h="552261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5 (3)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32 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5 (3)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13 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Overgangsjaar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406471"/>
                  </a:ext>
                </a:extLst>
              </a:tr>
              <a:tr h="552261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6 (4)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37 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6 (4)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21 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Overgangsjaar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122497"/>
                  </a:ext>
                </a:extLst>
              </a:tr>
              <a:tr h="552261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7 (5)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36 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7 (5)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20 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Overgangsjaar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167566"/>
                  </a:ext>
                </a:extLst>
              </a:tr>
              <a:tr h="552261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8 (6)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31 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8 (6)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25 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Uitstroom eigen schoolconcept PJS/PH </a:t>
                      </a:r>
                    </a:p>
                  </a:txBody>
                  <a:tcPr marL="25004" marR="25004" marT="12503" marB="1250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72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77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6549A-A9FC-455F-A2B4-F92B8A96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Schooljaar 2025-2026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97DC1EC-66E8-18D2-76A8-B998147D2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31" y="2438400"/>
            <a:ext cx="3505494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nl-NL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*()= huidige jaargroep 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nl-NL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54966DD5-1DF9-F21A-7E43-7A76E8F586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05862" y="1308807"/>
          <a:ext cx="6019333" cy="4577255"/>
        </p:xfrm>
        <a:graphic>
          <a:graphicData uri="http://schemas.openxmlformats.org/drawingml/2006/table">
            <a:tbl>
              <a:tblPr/>
              <a:tblGrid>
                <a:gridCol w="508063">
                  <a:extLst>
                    <a:ext uri="{9D8B030D-6E8A-4147-A177-3AD203B41FA5}">
                      <a16:colId xmlns:a16="http://schemas.microsoft.com/office/drawing/2014/main" val="3034504803"/>
                    </a:ext>
                  </a:extLst>
                </a:gridCol>
                <a:gridCol w="441155">
                  <a:extLst>
                    <a:ext uri="{9D8B030D-6E8A-4147-A177-3AD203B41FA5}">
                      <a16:colId xmlns:a16="http://schemas.microsoft.com/office/drawing/2014/main" val="794437704"/>
                    </a:ext>
                  </a:extLst>
                </a:gridCol>
                <a:gridCol w="215019">
                  <a:extLst>
                    <a:ext uri="{9D8B030D-6E8A-4147-A177-3AD203B41FA5}">
                      <a16:colId xmlns:a16="http://schemas.microsoft.com/office/drawing/2014/main" val="98398954"/>
                    </a:ext>
                  </a:extLst>
                </a:gridCol>
                <a:gridCol w="493641">
                  <a:extLst>
                    <a:ext uri="{9D8B030D-6E8A-4147-A177-3AD203B41FA5}">
                      <a16:colId xmlns:a16="http://schemas.microsoft.com/office/drawing/2014/main" val="2548716305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1073972440"/>
                    </a:ext>
                  </a:extLst>
                </a:gridCol>
                <a:gridCol w="3778525">
                  <a:extLst>
                    <a:ext uri="{9D8B030D-6E8A-4147-A177-3AD203B41FA5}">
                      <a16:colId xmlns:a16="http://schemas.microsoft.com/office/drawing/2014/main" val="1959196554"/>
                    </a:ext>
                  </a:extLst>
                </a:gridCol>
              </a:tblGrid>
              <a:tr h="340111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700" b="0" i="0" dirty="0">
                          <a:effectLst/>
                        </a:rPr>
                        <a:t>PJS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700" b="0" i="0">
                        <a:effectLst/>
                      </a:endParaRP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700" b="0" i="0">
                        <a:effectLst/>
                      </a:endParaRP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700" b="0" i="0" dirty="0">
                          <a:effectLst/>
                        </a:rPr>
                        <a:t>PH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700" b="0" i="0">
                        <a:effectLst/>
                      </a:endParaRP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700" b="0" i="0" dirty="0">
                        <a:effectLst/>
                      </a:endParaRP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665841"/>
                  </a:ext>
                </a:extLst>
              </a:tr>
              <a:tr h="529643"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1 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1 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Eerste groepen die vanaf instroom met nieuw concept zijn gaan werken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192199"/>
                  </a:ext>
                </a:extLst>
              </a:tr>
              <a:tr h="529643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2 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2 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656365"/>
                  </a:ext>
                </a:extLst>
              </a:tr>
              <a:tr h="529643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3 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3 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311118"/>
                  </a:ext>
                </a:extLst>
              </a:tr>
              <a:tr h="529643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4 (1)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44 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4  1)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27 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Starten met nieuw concept:</a:t>
                      </a: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Of 4 en 5, of allemaal.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18643"/>
                  </a:ext>
                </a:extLst>
              </a:tr>
              <a:tr h="529643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5 (2)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34 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5 (2)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12 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750349"/>
                  </a:ext>
                </a:extLst>
              </a:tr>
              <a:tr h="529643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6 (3)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32 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6 (3)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13 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940274"/>
                  </a:ext>
                </a:extLst>
              </a:tr>
              <a:tr h="529643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7 (4)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37 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7 (4)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21 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08816"/>
                  </a:ext>
                </a:extLst>
              </a:tr>
              <a:tr h="529643"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8 (5)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36 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8 (5)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l-NL" sz="13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nl-NL" sz="1300" b="0" i="0" dirty="0">
                          <a:effectLst/>
                          <a:latin typeface="+mn-lt"/>
                        </a:rPr>
                        <a:t>20 </a:t>
                      </a:r>
                    </a:p>
                  </a:txBody>
                  <a:tcPr marL="40553" marR="40553" marT="20277" marB="2027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070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57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DCD067-B4D1-9E7A-6812-6FFEF644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0296F8F-CAC5-42EB-966B-574C2DD48CD3}"/>
              </a:ext>
            </a:extLst>
          </p:cNvPr>
          <p:cNvSpPr txBox="1"/>
          <p:nvPr/>
        </p:nvSpPr>
        <p:spPr>
          <a:xfrm>
            <a:off x="1085893" y="1753937"/>
            <a:ext cx="1021571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ea typeface="+mn-lt"/>
                <a:cs typeface="+mn-lt"/>
              </a:rPr>
              <a:t>Proces</a:t>
            </a:r>
            <a:r>
              <a:rPr lang="en-US" sz="3200" dirty="0">
                <a:ea typeface="+mn-lt"/>
                <a:cs typeface="+mn-lt"/>
              </a:rPr>
              <a:t>:</a:t>
            </a:r>
          </a:p>
          <a:p>
            <a:r>
              <a:rPr lang="en-US" sz="3200" dirty="0">
                <a:ea typeface="+mn-lt"/>
                <a:cs typeface="+mn-lt"/>
              </a:rPr>
              <a:t>-MR </a:t>
            </a:r>
            <a:r>
              <a:rPr lang="en-US" sz="3200" dirty="0" err="1">
                <a:ea typeface="+mn-lt"/>
                <a:cs typeface="+mn-lt"/>
              </a:rPr>
              <a:t>heeft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gezamenlijk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vragen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bepaald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vastgesteld</a:t>
            </a:r>
            <a:r>
              <a:rPr lang="en-US" sz="3200" dirty="0">
                <a:ea typeface="+mn-lt"/>
                <a:cs typeface="+mn-lt"/>
              </a:rPr>
              <a:t>.</a:t>
            </a:r>
          </a:p>
          <a:p>
            <a:r>
              <a:rPr lang="en-US" sz="3200" dirty="0">
                <a:ea typeface="+mn-lt"/>
                <a:cs typeface="+mn-lt"/>
              </a:rPr>
              <a:t>-MR </a:t>
            </a:r>
            <a:r>
              <a:rPr lang="en-US" sz="3200" dirty="0" err="1">
                <a:ea typeface="+mn-lt"/>
                <a:cs typeface="+mn-lt"/>
              </a:rPr>
              <a:t>heeft</a:t>
            </a:r>
            <a:r>
              <a:rPr lang="en-US" sz="3200" dirty="0">
                <a:ea typeface="+mn-lt"/>
                <a:cs typeface="+mn-lt"/>
              </a:rPr>
              <a:t> basis </a:t>
            </a:r>
            <a:r>
              <a:rPr lang="en-US" sz="3200" dirty="0" err="1">
                <a:ea typeface="+mn-lt"/>
                <a:cs typeface="+mn-lt"/>
              </a:rPr>
              <a:t>voor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besluitvorming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vastgesteld</a:t>
            </a:r>
            <a:r>
              <a:rPr lang="en-US" sz="3200" dirty="0">
                <a:ea typeface="+mn-lt"/>
                <a:cs typeface="+mn-lt"/>
              </a:rPr>
              <a:t>.</a:t>
            </a:r>
          </a:p>
          <a:p>
            <a:r>
              <a:rPr lang="en-US" sz="3200" dirty="0">
                <a:ea typeface="+mn-lt"/>
                <a:cs typeface="+mn-lt"/>
              </a:rPr>
              <a:t>-MR </a:t>
            </a:r>
            <a:r>
              <a:rPr lang="en-US" sz="3200" dirty="0" err="1">
                <a:ea typeface="+mn-lt"/>
                <a:cs typeface="+mn-lt"/>
              </a:rPr>
              <a:t>heeft</a:t>
            </a:r>
            <a:r>
              <a:rPr lang="en-US" sz="3200" dirty="0">
                <a:ea typeface="+mn-lt"/>
                <a:cs typeface="+mn-lt"/>
              </a:rPr>
              <a:t> het </a:t>
            </a:r>
            <a:r>
              <a:rPr lang="en-US" sz="3200" dirty="0" err="1">
                <a:ea typeface="+mn-lt"/>
                <a:cs typeface="+mn-lt"/>
              </a:rPr>
              <a:t>responspercentage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vastgesteld</a:t>
            </a:r>
            <a:r>
              <a:rPr lang="en-US" sz="3200" dirty="0">
                <a:ea typeface="+mn-lt"/>
                <a:cs typeface="+mn-lt"/>
              </a:rPr>
              <a:t>.</a:t>
            </a:r>
          </a:p>
          <a:p>
            <a:r>
              <a:rPr lang="en-US" sz="3200" dirty="0">
                <a:ea typeface="+mn-lt"/>
                <a:cs typeface="+mn-lt"/>
              </a:rPr>
              <a:t>-</a:t>
            </a:r>
            <a:r>
              <a:rPr lang="en-US" sz="3200" dirty="0" err="1">
                <a:ea typeface="+mn-lt"/>
                <a:cs typeface="+mn-lt"/>
              </a:rPr>
              <a:t>Directie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scholen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hebben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vragenlijsten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uitgezet</a:t>
            </a:r>
            <a:r>
              <a:rPr lang="en-US" sz="32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-MR </a:t>
            </a:r>
            <a:r>
              <a:rPr lang="en-US" sz="3200" dirty="0" err="1">
                <a:ea typeface="+mn-lt"/>
                <a:cs typeface="+mn-lt"/>
              </a:rPr>
              <a:t>heeft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manier</a:t>
            </a:r>
            <a:r>
              <a:rPr lang="en-US" sz="3200" dirty="0">
                <a:ea typeface="+mn-lt"/>
                <a:cs typeface="+mn-lt"/>
              </a:rPr>
              <a:t> van </a:t>
            </a:r>
            <a:r>
              <a:rPr lang="en-US" sz="3200" dirty="0" err="1">
                <a:ea typeface="+mn-lt"/>
                <a:cs typeface="+mn-lt"/>
              </a:rPr>
              <a:t>communiceren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besluit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vastgesteld</a:t>
            </a:r>
            <a:r>
              <a:rPr lang="en-US" sz="32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30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DCD067-B4D1-9E7A-6812-6FFEF644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B4FB48E-5EB3-F7FF-5C35-64B9026F2CF8}"/>
              </a:ext>
            </a:extLst>
          </p:cNvPr>
          <p:cNvSpPr txBox="1"/>
          <p:nvPr/>
        </p:nvSpPr>
        <p:spPr>
          <a:xfrm>
            <a:off x="1209368" y="1658713"/>
            <a:ext cx="84655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a typeface="+mn-lt"/>
                <a:cs typeface="+mn-lt"/>
              </a:rPr>
              <a:t>Inhoud vragenlijst:</a:t>
            </a:r>
          </a:p>
          <a:p>
            <a:r>
              <a:rPr lang="nl-NL" sz="3200" dirty="0">
                <a:ea typeface="+mn-lt"/>
                <a:cs typeface="+mn-lt"/>
              </a:rPr>
              <a:t>-Aantal kinderen in gezin + groep</a:t>
            </a:r>
          </a:p>
          <a:p>
            <a:r>
              <a:rPr lang="nl-NL" sz="3200" dirty="0">
                <a:ea typeface="+mn-lt"/>
                <a:cs typeface="+mn-lt"/>
              </a:rPr>
              <a:t>-Wel/ niet samenvoegen van de twee scholen tot 1 </a:t>
            </a:r>
            <a:r>
              <a:rPr lang="nl-NL" sz="3200" dirty="0" err="1">
                <a:ea typeface="+mn-lt"/>
                <a:cs typeface="+mn-lt"/>
              </a:rPr>
              <a:t>Brin</a:t>
            </a:r>
            <a:r>
              <a:rPr lang="nl-NL" sz="3200" dirty="0">
                <a:ea typeface="+mn-lt"/>
                <a:cs typeface="+mn-lt"/>
              </a:rPr>
              <a:t>-nummer (bekostigingsnummer ministerie)</a:t>
            </a:r>
          </a:p>
          <a:p>
            <a:r>
              <a:rPr lang="nl-NL" sz="3200" dirty="0">
                <a:ea typeface="+mn-lt"/>
                <a:cs typeface="+mn-lt"/>
              </a:rPr>
              <a:t>-De reden waarom u voor deze school hebt gekozen</a:t>
            </a:r>
          </a:p>
          <a:p>
            <a:r>
              <a:rPr lang="nl-NL" sz="3200" dirty="0">
                <a:ea typeface="+mn-lt"/>
                <a:cs typeface="+mn-lt"/>
              </a:rPr>
              <a:t>-Communicatie</a:t>
            </a:r>
          </a:p>
          <a:p>
            <a:r>
              <a:rPr lang="nl-NL" sz="3200" dirty="0">
                <a:ea typeface="+mn-lt"/>
                <a:cs typeface="+mn-lt"/>
              </a:rPr>
              <a:t>-Heeft u nog vragen/ opmerkingen?</a:t>
            </a:r>
          </a:p>
          <a:p>
            <a:r>
              <a:rPr lang="nl-NL" sz="3200" dirty="0">
                <a:ea typeface="+mn-lt"/>
                <a:cs typeface="+mn-lt"/>
              </a:rPr>
              <a:t>-De Vragenlijst bestond in totaal uit 16 vragen.</a:t>
            </a:r>
          </a:p>
        </p:txBody>
      </p:sp>
    </p:spTree>
    <p:extLst>
      <p:ext uri="{BB962C8B-B14F-4D97-AF65-F5344CB8AC3E}">
        <p14:creationId xmlns:p14="http://schemas.microsoft.com/office/powerpoint/2010/main" val="3507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DCD067-B4D1-9E7A-6812-6FFEF644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91C7C90-8406-2196-890F-5659829C4BBA}"/>
              </a:ext>
            </a:extLst>
          </p:cNvPr>
          <p:cNvSpPr txBox="1"/>
          <p:nvPr/>
        </p:nvSpPr>
        <p:spPr>
          <a:xfrm>
            <a:off x="1233377" y="2551836"/>
            <a:ext cx="9027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702BD5D-3890-4167-A145-A58BD4B70991}"/>
              </a:ext>
            </a:extLst>
          </p:cNvPr>
          <p:cNvSpPr txBox="1"/>
          <p:nvPr/>
        </p:nvSpPr>
        <p:spPr>
          <a:xfrm>
            <a:off x="1085893" y="1547460"/>
            <a:ext cx="1021571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a typeface="+mn-lt"/>
                <a:cs typeface="+mn-lt"/>
              </a:rPr>
              <a:t>Besluitvorming</a:t>
            </a:r>
            <a:r>
              <a:rPr lang="en-US" sz="3200" b="1" dirty="0">
                <a:solidFill>
                  <a:srgbClr val="002060"/>
                </a:solidFill>
                <a:ea typeface="+mn-lt"/>
                <a:cs typeface="+mn-lt"/>
              </a:rPr>
              <a:t>:</a:t>
            </a:r>
          </a:p>
          <a:p>
            <a:r>
              <a:rPr lang="en-US" sz="3200" dirty="0" err="1">
                <a:ea typeface="+mn-lt"/>
                <a:cs typeface="+mn-lt"/>
              </a:rPr>
              <a:t>Voor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vragenlijst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werd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uitgestuurd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hebben</a:t>
            </a:r>
            <a:r>
              <a:rPr lang="en-US" sz="3200" dirty="0">
                <a:ea typeface="+mn-lt"/>
                <a:cs typeface="+mn-lt"/>
              </a:rPr>
              <a:t> de MR-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gezamenlijk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bepaald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wanneer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uitslag</a:t>
            </a:r>
            <a:r>
              <a:rPr lang="en-US" sz="3200" dirty="0">
                <a:ea typeface="+mn-lt"/>
                <a:cs typeface="+mn-lt"/>
              </a:rPr>
              <a:t> van de </a:t>
            </a:r>
            <a:r>
              <a:rPr lang="en-US" sz="3200" dirty="0" err="1">
                <a:ea typeface="+mn-lt"/>
                <a:cs typeface="+mn-lt"/>
              </a:rPr>
              <a:t>enquête</a:t>
            </a:r>
            <a:r>
              <a:rPr lang="en-US" sz="3200" dirty="0">
                <a:ea typeface="+mn-lt"/>
                <a:cs typeface="+mn-lt"/>
              </a:rPr>
              <a:t> per school </a:t>
            </a:r>
            <a:r>
              <a:rPr lang="en-US" sz="3200" dirty="0" err="1">
                <a:ea typeface="+mn-lt"/>
                <a:cs typeface="+mn-lt"/>
              </a:rPr>
              <a:t>representatief</a:t>
            </a:r>
            <a:r>
              <a:rPr lang="en-US" sz="3200" dirty="0">
                <a:ea typeface="+mn-lt"/>
                <a:cs typeface="+mn-lt"/>
              </a:rPr>
              <a:t> was.</a:t>
            </a:r>
          </a:p>
          <a:p>
            <a:r>
              <a:rPr lang="en-US" sz="3200" dirty="0">
                <a:ea typeface="+mn-lt"/>
                <a:cs typeface="+mn-lt"/>
              </a:rPr>
              <a:t>Dus:</a:t>
            </a:r>
          </a:p>
          <a:p>
            <a:r>
              <a:rPr lang="en-US" sz="3200" dirty="0">
                <a:ea typeface="+mn-lt"/>
                <a:cs typeface="+mn-lt"/>
              </a:rPr>
              <a:t>-met welk % van het </a:t>
            </a:r>
            <a:r>
              <a:rPr lang="en-US" sz="3200" dirty="0" err="1">
                <a:ea typeface="+mn-lt"/>
                <a:cs typeface="+mn-lt"/>
              </a:rPr>
              <a:t>totaal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aantal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ouders</a:t>
            </a:r>
            <a:r>
              <a:rPr lang="en-US" sz="3200" dirty="0">
                <a:ea typeface="+mn-lt"/>
                <a:cs typeface="+mn-lt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-met welk % </a:t>
            </a:r>
            <a:r>
              <a:rPr lang="en-US" sz="3200" dirty="0" err="1">
                <a:ea typeface="+mn-lt"/>
                <a:cs typeface="+mn-lt"/>
              </a:rPr>
              <a:t>voor</a:t>
            </a:r>
            <a:r>
              <a:rPr lang="en-US" sz="3200" dirty="0">
                <a:ea typeface="+mn-lt"/>
                <a:cs typeface="+mn-lt"/>
              </a:rPr>
              <a:t> of </a:t>
            </a:r>
            <a:r>
              <a:rPr lang="en-US" sz="3200" dirty="0" err="1">
                <a:ea typeface="+mn-lt"/>
                <a:cs typeface="+mn-lt"/>
              </a:rPr>
              <a:t>tegen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neemt</a:t>
            </a:r>
            <a:r>
              <a:rPr lang="en-US" sz="3200" dirty="0">
                <a:ea typeface="+mn-lt"/>
                <a:cs typeface="+mn-lt"/>
              </a:rPr>
              <a:t> de MR het </a:t>
            </a:r>
            <a:r>
              <a:rPr lang="en-US" sz="3200" dirty="0" err="1">
                <a:ea typeface="+mn-lt"/>
                <a:cs typeface="+mn-lt"/>
              </a:rPr>
              <a:t>advies</a:t>
            </a:r>
            <a:r>
              <a:rPr lang="en-US" sz="3200" dirty="0">
                <a:ea typeface="+mn-lt"/>
                <a:cs typeface="+mn-lt"/>
              </a:rPr>
              <a:t> of de </a:t>
            </a:r>
            <a:r>
              <a:rPr lang="en-US" sz="3200" dirty="0" err="1">
                <a:ea typeface="+mn-lt"/>
                <a:cs typeface="+mn-lt"/>
              </a:rPr>
              <a:t>uitslag</a:t>
            </a:r>
            <a:r>
              <a:rPr lang="en-US" sz="3200" dirty="0">
                <a:ea typeface="+mn-lt"/>
                <a:cs typeface="+mn-lt"/>
              </a:rPr>
              <a:t> van de </a:t>
            </a:r>
            <a:r>
              <a:rPr lang="en-US" sz="3200" dirty="0" err="1">
                <a:ea typeface="+mn-lt"/>
                <a:cs typeface="+mn-lt"/>
              </a:rPr>
              <a:t>enquête</a:t>
            </a:r>
            <a:r>
              <a:rPr lang="en-US" sz="3200" dirty="0">
                <a:ea typeface="+mn-lt"/>
                <a:cs typeface="+mn-lt"/>
              </a:rPr>
              <a:t> over.</a:t>
            </a:r>
          </a:p>
          <a:p>
            <a:pPr marL="0" indent="0">
              <a:buNone/>
            </a:pPr>
            <a:r>
              <a:rPr lang="en-US" sz="3200" dirty="0" err="1">
                <a:ea typeface="+mn-lt"/>
                <a:cs typeface="+mn-lt"/>
              </a:rPr>
              <a:t>Daarnaast</a:t>
            </a:r>
            <a:r>
              <a:rPr lang="en-US" sz="3200" dirty="0">
                <a:ea typeface="+mn-lt"/>
                <a:cs typeface="+mn-lt"/>
              </a:rPr>
              <a:t> is </a:t>
            </a:r>
            <a:r>
              <a:rPr lang="en-US" sz="3200" dirty="0" err="1">
                <a:ea typeface="+mn-lt"/>
                <a:cs typeface="+mn-lt"/>
              </a:rPr>
              <a:t>bepaald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dat</a:t>
            </a:r>
            <a:r>
              <a:rPr lang="en-US" sz="3200" dirty="0">
                <a:ea typeface="+mn-lt"/>
                <a:cs typeface="+mn-lt"/>
              </a:rPr>
              <a:t> er 1 </a:t>
            </a:r>
            <a:r>
              <a:rPr lang="en-US" sz="3200" dirty="0" err="1">
                <a:ea typeface="+mn-lt"/>
                <a:cs typeface="+mn-lt"/>
              </a:rPr>
              <a:t>vragenlijst</a:t>
            </a:r>
            <a:r>
              <a:rPr lang="en-US" sz="3200" dirty="0">
                <a:ea typeface="+mn-lt"/>
                <a:cs typeface="+mn-lt"/>
              </a:rPr>
              <a:t> per </a:t>
            </a:r>
            <a:r>
              <a:rPr lang="en-US" sz="3200" dirty="0" err="1">
                <a:ea typeface="+mn-lt"/>
                <a:cs typeface="+mn-lt"/>
              </a:rPr>
              <a:t>gezin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uit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zou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gaan</a:t>
            </a:r>
            <a:r>
              <a:rPr lang="en-US" sz="3200" dirty="0">
                <a:ea typeface="+mn-lt"/>
                <a:cs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179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DCD067-B4D1-9E7A-6812-6FFEF644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40FE869-1672-1D52-D534-FAF490F8F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2486819"/>
            <a:ext cx="9283700" cy="25336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FE99DE2-314C-2FE2-8561-3A572F22FC05}"/>
              </a:ext>
            </a:extLst>
          </p:cNvPr>
          <p:cNvSpPr txBox="1"/>
          <p:nvPr/>
        </p:nvSpPr>
        <p:spPr>
          <a:xfrm>
            <a:off x="1211580" y="5394960"/>
            <a:ext cx="996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Besluit MR: Bij een responspercentage van 65 % nemen we het besluit over van de ouders volgens het volgende schema.</a:t>
            </a:r>
          </a:p>
        </p:txBody>
      </p:sp>
    </p:spTree>
    <p:extLst>
      <p:ext uri="{BB962C8B-B14F-4D97-AF65-F5344CB8AC3E}">
        <p14:creationId xmlns:p14="http://schemas.microsoft.com/office/powerpoint/2010/main" val="232986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C79F77A-53C5-E4F4-589E-761B82105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71" y="408764"/>
            <a:ext cx="9458632" cy="625595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ADCD067-B4D1-9E7A-6812-6FFEF6441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2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DCD067-B4D1-9E7A-6812-6FFEF644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65B4BC9-1C30-D7DB-B9B7-4771D70A3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1" y="1502931"/>
            <a:ext cx="11472251" cy="177931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2B579E1-EA3B-F4C0-7D7D-83EAEABC0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878" y="3575752"/>
            <a:ext cx="4756243" cy="30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4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DCD067-B4D1-9E7A-6812-6FFEF644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5" y="579748"/>
            <a:ext cx="2295525" cy="8477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2C1179A-CCEA-9242-DB9D-01D54815A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73" y="2961440"/>
            <a:ext cx="7328862" cy="36005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FA598D2-7D63-219F-3C8F-9C9178536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781" y="1086965"/>
            <a:ext cx="7777046" cy="16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53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Allente">
      <a:dk1>
        <a:srgbClr val="29435C"/>
      </a:dk1>
      <a:lt1>
        <a:sysClr val="window" lastClr="FFFFFF"/>
      </a:lt1>
      <a:dk2>
        <a:srgbClr val="29435C"/>
      </a:dk2>
      <a:lt2>
        <a:srgbClr val="E7E6E6"/>
      </a:lt2>
      <a:accent1>
        <a:srgbClr val="FF5533"/>
      </a:accent1>
      <a:accent2>
        <a:srgbClr val="006666"/>
      </a:accent2>
      <a:accent3>
        <a:srgbClr val="8BD0C2"/>
      </a:accent3>
      <a:accent4>
        <a:srgbClr val="FFCC66"/>
      </a:accent4>
      <a:accent5>
        <a:srgbClr val="FFCCCC"/>
      </a:accent5>
      <a:accent6>
        <a:srgbClr val="FFFFFF"/>
      </a:accent6>
      <a:hlink>
        <a:srgbClr val="FF5533"/>
      </a:hlink>
      <a:folHlink>
        <a:srgbClr val="FFCC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ente_andreaversie" id="{BD5DCC33-893B-4894-B5E2-EDE518AB8E22}" vid="{39425327-1DD9-4B5F-9DFF-2EE13CCEF80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861</Words>
  <Application>Microsoft Office PowerPoint</Application>
  <PresentationFormat>Breedbeeld</PresentationFormat>
  <Paragraphs>488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Totaal aantal kinderen </vt:lpstr>
      <vt:lpstr>Huidige situatie onderwijs</vt:lpstr>
      <vt:lpstr>Schooljaar 2022-2023</vt:lpstr>
      <vt:lpstr>Schooljaar 2023-2024</vt:lpstr>
      <vt:lpstr>Schooljaar 2024-2025</vt:lpstr>
      <vt:lpstr>Schooljaar 2025-2026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Maartje van der Linden</dc:creator>
  <cp:lastModifiedBy>Sascha van den Berg | De Phoenix SP</cp:lastModifiedBy>
  <cp:revision>331</cp:revision>
  <dcterms:created xsi:type="dcterms:W3CDTF">2023-05-10T14:35:06Z</dcterms:created>
  <dcterms:modified xsi:type="dcterms:W3CDTF">2023-05-14T15:31:39Z</dcterms:modified>
</cp:coreProperties>
</file>