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2" r:id="rId4"/>
    <p:sldId id="258" r:id="rId5"/>
    <p:sldId id="268" r:id="rId6"/>
    <p:sldId id="261" r:id="rId7"/>
    <p:sldId id="270" r:id="rId8"/>
    <p:sldId id="267"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4660"/>
  </p:normalViewPr>
  <p:slideViewPr>
    <p:cSldViewPr>
      <p:cViewPr varScale="1">
        <p:scale>
          <a:sx n="78" d="100"/>
          <a:sy n="78" d="100"/>
        </p:scale>
        <p:origin x="1598"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1D8BD707-D9CF-40AE-B4C6-C98DA3205C09}" type="datetimeFigureOut">
              <a:rPr lang="en-US" smtClean="0"/>
              <a:pPr/>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609600" y="274638"/>
            <a:ext cx="7924800" cy="1143000"/>
          </a:xfrm>
        </p:spPr>
        <p:txBody>
          <a:body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609600" y="274638"/>
            <a:ext cx="7924800" cy="11430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2/19/2024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2/19/2024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1D8BD707-D9CF-40AE-B4C6-C98DA3205C09}" type="datetimeFigureOut">
              <a:rPr lang="en-US" smtClean="0"/>
              <a:pPr/>
              <a:t>2/19/2024</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youtu.be/vbFRYvRGrBU"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2400"/>
            <a:ext cx="7772400" cy="1470025"/>
          </a:xfrm>
        </p:spPr>
        <p:txBody>
          <a:bodyPr/>
          <a:lstStyle/>
          <a:p>
            <a:r>
              <a:rPr lang="en-US" sz="4000" b="1" i="1" dirty="0">
                <a:solidFill>
                  <a:schemeClr val="tx2">
                    <a:lumMod val="50000"/>
                  </a:schemeClr>
                </a:solidFill>
                <a:latin typeface="Times New Roman" panose="02020603050405020304" pitchFamily="18" charset="0"/>
                <a:cs typeface="Times New Roman" panose="02020603050405020304" pitchFamily="18" charset="0"/>
              </a:rPr>
              <a:t>Violeta </a:t>
            </a:r>
            <a:r>
              <a:rPr lang="en-US" sz="4000" b="1" i="1" dirty="0" err="1">
                <a:solidFill>
                  <a:schemeClr val="tx2">
                    <a:lumMod val="50000"/>
                  </a:schemeClr>
                </a:solidFill>
                <a:latin typeface="Times New Roman" panose="02020603050405020304" pitchFamily="18" charset="0"/>
                <a:cs typeface="Times New Roman" panose="02020603050405020304" pitchFamily="18" charset="0"/>
              </a:rPr>
              <a:t>Bachvarova</a:t>
            </a:r>
            <a:br>
              <a:rPr lang="en-US" sz="4000" b="1" i="1" dirty="0">
                <a:solidFill>
                  <a:schemeClr val="tx2">
                    <a:lumMod val="50000"/>
                  </a:schemeClr>
                </a:solidFill>
                <a:latin typeface="Times New Roman" panose="02020603050405020304" pitchFamily="18" charset="0"/>
                <a:cs typeface="Times New Roman" panose="02020603050405020304" pitchFamily="18" charset="0"/>
              </a:rPr>
            </a:br>
            <a:r>
              <a:rPr lang="en-US" sz="2800" b="1" i="1" dirty="0">
                <a:solidFill>
                  <a:schemeClr val="tx2">
                    <a:lumMod val="50000"/>
                  </a:schemeClr>
                </a:solidFill>
                <a:latin typeface="Times New Roman" panose="02020603050405020304" pitchFamily="18" charset="0"/>
                <a:cs typeface="Times New Roman" panose="02020603050405020304" pitchFamily="18" charset="0"/>
              </a:rPr>
              <a:t>Outside/opposite hitter</a:t>
            </a:r>
            <a:endParaRPr lang="bg-BG" sz="2800" b="1" i="1" dirty="0">
              <a:solidFill>
                <a:schemeClr val="tx2">
                  <a:lumMod val="50000"/>
                </a:schemeClr>
              </a:solidFill>
              <a:latin typeface="Times New Roman" panose="02020603050405020304" pitchFamily="18" charset="0"/>
              <a:cs typeface="Times New Roman" panose="02020603050405020304" pitchFamily="18"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447800"/>
            <a:ext cx="6400800" cy="5141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49937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52400" y="304800"/>
            <a:ext cx="4038600" cy="5825836"/>
          </a:xfrm>
        </p:spPr>
        <p:txBody>
          <a:bodyPr>
            <a:normAutofit/>
          </a:bodyPr>
          <a:lstStyle/>
          <a:p>
            <a:pPr marL="0" lvl="0" indent="0">
              <a:buClr>
                <a:srgbClr val="DC9E1F"/>
              </a:buClr>
              <a:buNone/>
            </a:pPr>
            <a:r>
              <a:rPr lang="en-US" sz="2000" b="1" dirty="0">
                <a:solidFill>
                  <a:srgbClr val="DC9E1F">
                    <a:lumMod val="50000"/>
                  </a:srgbClr>
                </a:solidFill>
                <a:latin typeface="Times New Roman" panose="02020603050405020304" pitchFamily="18" charset="0"/>
                <a:cs typeface="Times New Roman" panose="02020603050405020304" pitchFamily="18" charset="0"/>
              </a:rPr>
              <a:t>Status: </a:t>
            </a:r>
            <a:r>
              <a:rPr lang="en-US" sz="2000" i="1" dirty="0">
                <a:solidFill>
                  <a:srgbClr val="DC9E1F">
                    <a:lumMod val="50000"/>
                  </a:srgbClr>
                </a:solidFill>
                <a:latin typeface="Times New Roman" panose="02020603050405020304" pitchFamily="18" charset="0"/>
                <a:cs typeface="Times New Roman" panose="02020603050405020304" pitchFamily="18" charset="0"/>
              </a:rPr>
              <a:t>Available</a:t>
            </a:r>
          </a:p>
          <a:p>
            <a:pPr lvl="0">
              <a:buClr>
                <a:srgbClr val="DC9E1F"/>
              </a:buClr>
            </a:pPr>
            <a:endParaRPr lang="en-US" sz="2000" dirty="0">
              <a:solidFill>
                <a:srgbClr val="DC9E1F">
                  <a:lumMod val="50000"/>
                </a:srgbClr>
              </a:solidFill>
              <a:latin typeface="Times New Roman" panose="02020603050405020304" pitchFamily="18" charset="0"/>
              <a:cs typeface="Times New Roman" panose="02020603050405020304" pitchFamily="18" charset="0"/>
            </a:endParaRPr>
          </a:p>
          <a:p>
            <a:pPr marL="0" lvl="0" indent="0">
              <a:buClr>
                <a:srgbClr val="DC9E1F"/>
              </a:buClr>
              <a:buNone/>
            </a:pPr>
            <a:r>
              <a:rPr lang="en-US" sz="2000" b="1" dirty="0">
                <a:solidFill>
                  <a:srgbClr val="DC9E1F">
                    <a:lumMod val="50000"/>
                  </a:srgbClr>
                </a:solidFill>
                <a:latin typeface="Times New Roman" panose="02020603050405020304" pitchFamily="18" charset="0"/>
                <a:cs typeface="Times New Roman" panose="02020603050405020304" pitchFamily="18" charset="0"/>
              </a:rPr>
              <a:t>Gender: </a:t>
            </a:r>
            <a:r>
              <a:rPr lang="en-US" sz="2000" i="1" dirty="0">
                <a:solidFill>
                  <a:srgbClr val="DC9E1F">
                    <a:lumMod val="50000"/>
                  </a:srgbClr>
                </a:solidFill>
                <a:latin typeface="Times New Roman" panose="02020603050405020304" pitchFamily="18" charset="0"/>
                <a:cs typeface="Times New Roman" panose="02020603050405020304" pitchFamily="18" charset="0"/>
              </a:rPr>
              <a:t>Female</a:t>
            </a:r>
          </a:p>
          <a:p>
            <a:pPr lvl="0">
              <a:buClr>
                <a:srgbClr val="DC9E1F"/>
              </a:buClr>
            </a:pPr>
            <a:endParaRPr lang="en-US" sz="2000" dirty="0">
              <a:solidFill>
                <a:srgbClr val="DC9E1F">
                  <a:lumMod val="50000"/>
                </a:srgbClr>
              </a:solidFill>
              <a:latin typeface="Times New Roman" panose="02020603050405020304" pitchFamily="18" charset="0"/>
              <a:cs typeface="Times New Roman" panose="02020603050405020304" pitchFamily="18" charset="0"/>
            </a:endParaRPr>
          </a:p>
          <a:p>
            <a:pPr marL="0" indent="0">
              <a:buClr>
                <a:srgbClr val="DC9E1F"/>
              </a:buClr>
              <a:buNone/>
            </a:pPr>
            <a:r>
              <a:rPr lang="en-US" sz="2000" b="1" dirty="0">
                <a:solidFill>
                  <a:srgbClr val="DC9E1F">
                    <a:lumMod val="50000"/>
                  </a:srgbClr>
                </a:solidFill>
                <a:latin typeface="Times New Roman" panose="02020603050405020304" pitchFamily="18" charset="0"/>
                <a:cs typeface="Times New Roman" panose="02020603050405020304" pitchFamily="18" charset="0"/>
              </a:rPr>
              <a:t>Position: </a:t>
            </a:r>
            <a:r>
              <a:rPr lang="en-US" sz="2000" i="1" dirty="0">
                <a:solidFill>
                  <a:srgbClr val="DC9E1F">
                    <a:lumMod val="50000"/>
                  </a:srgbClr>
                </a:solidFill>
                <a:latin typeface="Times New Roman" panose="02020603050405020304" pitchFamily="18" charset="0"/>
                <a:cs typeface="Times New Roman" panose="02020603050405020304" pitchFamily="18" charset="0"/>
              </a:rPr>
              <a:t>Outside/Opposite Hitter</a:t>
            </a:r>
          </a:p>
          <a:p>
            <a:pPr marL="0" indent="0">
              <a:buClr>
                <a:srgbClr val="DC9E1F"/>
              </a:buClr>
              <a:buNone/>
            </a:pPr>
            <a:endParaRPr lang="en-US" sz="2000" dirty="0">
              <a:solidFill>
                <a:srgbClr val="DC9E1F">
                  <a:lumMod val="50000"/>
                </a:srgbClr>
              </a:solidFill>
              <a:latin typeface="Times New Roman" panose="02020603050405020304" pitchFamily="18" charset="0"/>
              <a:cs typeface="Times New Roman" panose="02020603050405020304" pitchFamily="18" charset="0"/>
            </a:endParaRPr>
          </a:p>
          <a:p>
            <a:pPr marL="0" lvl="0" indent="0">
              <a:buClr>
                <a:srgbClr val="DC9E1F"/>
              </a:buClr>
              <a:buNone/>
            </a:pPr>
            <a:r>
              <a:rPr lang="en-US" sz="2000" b="1" dirty="0">
                <a:solidFill>
                  <a:srgbClr val="DC9E1F">
                    <a:lumMod val="50000"/>
                  </a:srgbClr>
                </a:solidFill>
                <a:latin typeface="Times New Roman" panose="02020603050405020304" pitchFamily="18" charset="0"/>
                <a:cs typeface="Times New Roman" panose="02020603050405020304" pitchFamily="18" charset="0"/>
              </a:rPr>
              <a:t>Date of Birth: </a:t>
            </a:r>
            <a:r>
              <a:rPr lang="en-US" sz="2000" i="1" dirty="0">
                <a:solidFill>
                  <a:srgbClr val="DC9E1F">
                    <a:lumMod val="50000"/>
                  </a:srgbClr>
                </a:solidFill>
                <a:latin typeface="Times New Roman" panose="02020603050405020304" pitchFamily="18" charset="0"/>
                <a:cs typeface="Times New Roman" panose="02020603050405020304" pitchFamily="18" charset="0"/>
              </a:rPr>
              <a:t>16.05.2005</a:t>
            </a:r>
          </a:p>
          <a:p>
            <a:pPr marL="0" lvl="0" indent="0">
              <a:buClr>
                <a:srgbClr val="DC9E1F"/>
              </a:buClr>
              <a:buNone/>
            </a:pPr>
            <a:endParaRPr lang="en-US" sz="2000" dirty="0">
              <a:solidFill>
                <a:srgbClr val="DC9E1F">
                  <a:lumMod val="50000"/>
                </a:srgbClr>
              </a:solidFill>
              <a:latin typeface="Times New Roman" panose="02020603050405020304" pitchFamily="18" charset="0"/>
              <a:cs typeface="Times New Roman" panose="02020603050405020304" pitchFamily="18" charset="0"/>
            </a:endParaRPr>
          </a:p>
          <a:p>
            <a:pPr marL="0" lvl="0" indent="0">
              <a:buClr>
                <a:srgbClr val="DC9E1F"/>
              </a:buClr>
              <a:buNone/>
            </a:pPr>
            <a:r>
              <a:rPr lang="en-US" sz="2000" b="1" dirty="0">
                <a:solidFill>
                  <a:srgbClr val="DC9E1F">
                    <a:lumMod val="50000"/>
                  </a:srgbClr>
                </a:solidFill>
                <a:latin typeface="Times New Roman" panose="02020603050405020304" pitchFamily="18" charset="0"/>
                <a:cs typeface="Times New Roman" panose="02020603050405020304" pitchFamily="18" charset="0"/>
              </a:rPr>
              <a:t>Graduation date</a:t>
            </a:r>
            <a:r>
              <a:rPr lang="en-US" sz="2000" b="1" i="1" dirty="0">
                <a:solidFill>
                  <a:srgbClr val="DC9E1F">
                    <a:lumMod val="50000"/>
                  </a:srgbClr>
                </a:solidFill>
                <a:latin typeface="Times New Roman" panose="02020603050405020304" pitchFamily="18" charset="0"/>
                <a:cs typeface="Times New Roman" panose="02020603050405020304" pitchFamily="18" charset="0"/>
              </a:rPr>
              <a:t>: </a:t>
            </a:r>
            <a:r>
              <a:rPr lang="en-US" sz="2000" i="1" dirty="0">
                <a:solidFill>
                  <a:srgbClr val="DC9E1F">
                    <a:lumMod val="50000"/>
                  </a:srgbClr>
                </a:solidFill>
                <a:latin typeface="Times New Roman" panose="02020603050405020304" pitchFamily="18" charset="0"/>
                <a:cs typeface="Times New Roman" panose="02020603050405020304" pitchFamily="18" charset="0"/>
              </a:rPr>
              <a:t>June, 2024</a:t>
            </a:r>
          </a:p>
          <a:p>
            <a:pPr lvl="0">
              <a:buClr>
                <a:srgbClr val="DC9E1F"/>
              </a:buClr>
            </a:pPr>
            <a:endParaRPr lang="en-US" sz="2000" dirty="0">
              <a:solidFill>
                <a:srgbClr val="DC9E1F">
                  <a:lumMod val="50000"/>
                </a:srgbClr>
              </a:solidFill>
              <a:latin typeface="Times New Roman" panose="02020603050405020304" pitchFamily="18" charset="0"/>
              <a:cs typeface="Times New Roman" panose="02020603050405020304" pitchFamily="18" charset="0"/>
            </a:endParaRPr>
          </a:p>
          <a:p>
            <a:pPr marL="0" lvl="0" indent="0">
              <a:buClr>
                <a:srgbClr val="DC9E1F"/>
              </a:buClr>
              <a:buNone/>
            </a:pPr>
            <a:r>
              <a:rPr lang="en-US" sz="2000" b="1" dirty="0">
                <a:solidFill>
                  <a:srgbClr val="DC9E1F">
                    <a:lumMod val="50000"/>
                  </a:srgbClr>
                </a:solidFill>
                <a:latin typeface="Times New Roman" panose="02020603050405020304" pitchFamily="18" charset="0"/>
                <a:cs typeface="Times New Roman" panose="02020603050405020304" pitchFamily="18" charset="0"/>
              </a:rPr>
              <a:t>Club team: </a:t>
            </a:r>
            <a:r>
              <a:rPr lang="en-US" sz="2000" i="1" dirty="0">
                <a:solidFill>
                  <a:srgbClr val="DC9E1F">
                    <a:lumMod val="50000"/>
                  </a:srgbClr>
                </a:solidFill>
                <a:latin typeface="Times New Roman" panose="02020603050405020304" pitchFamily="18" charset="0"/>
                <a:cs typeface="Times New Roman" panose="02020603050405020304" pitchFamily="18" charset="0"/>
              </a:rPr>
              <a:t>Volleyball Club </a:t>
            </a:r>
            <a:r>
              <a:rPr lang="en-US" sz="2000" i="1" dirty="0" err="1">
                <a:solidFill>
                  <a:srgbClr val="DC9E1F">
                    <a:lumMod val="50000"/>
                  </a:srgbClr>
                </a:solidFill>
                <a:latin typeface="Times New Roman" panose="02020603050405020304" pitchFamily="18" charset="0"/>
                <a:cs typeface="Times New Roman" panose="02020603050405020304" pitchFamily="18" charset="0"/>
              </a:rPr>
              <a:t>Levski</a:t>
            </a:r>
            <a:r>
              <a:rPr lang="en-US" sz="2000" i="1" dirty="0">
                <a:solidFill>
                  <a:srgbClr val="DC9E1F">
                    <a:lumMod val="50000"/>
                  </a:srgbClr>
                </a:solidFill>
                <a:latin typeface="Times New Roman" panose="02020603050405020304" pitchFamily="18" charset="0"/>
                <a:cs typeface="Times New Roman" panose="02020603050405020304" pitchFamily="18" charset="0"/>
              </a:rPr>
              <a:t>, Sofia</a:t>
            </a:r>
            <a:endParaRPr lang="bg-BG" i="1" dirty="0"/>
          </a:p>
        </p:txBody>
      </p:sp>
      <p:pic>
        <p:nvPicPr>
          <p:cNvPr id="4" name="Picture 3" descr="A person in a blue jersey&#10;&#10;Description automatically generated">
            <a:extLst>
              <a:ext uri="{FF2B5EF4-FFF2-40B4-BE49-F238E27FC236}">
                <a16:creationId xmlns:a16="http://schemas.microsoft.com/office/drawing/2014/main" id="{AA786D27-2CA1-FA36-A234-740EE16FA03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89482" y="16565"/>
            <a:ext cx="5154517" cy="4479235"/>
          </a:xfrm>
          <a:prstGeom prst="rect">
            <a:avLst/>
          </a:prstGeom>
        </p:spPr>
      </p:pic>
    </p:spTree>
    <p:extLst>
      <p:ext uri="{BB962C8B-B14F-4D97-AF65-F5344CB8AC3E}">
        <p14:creationId xmlns:p14="http://schemas.microsoft.com/office/powerpoint/2010/main" val="1748034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group of women playing volleyball&#10;&#10;Description automatically generated">
            <a:extLst>
              <a:ext uri="{FF2B5EF4-FFF2-40B4-BE49-F238E27FC236}">
                <a16:creationId xmlns:a16="http://schemas.microsoft.com/office/drawing/2014/main" id="{F4D8B7C9-37FE-6559-FFCA-533F5636D2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01836"/>
            <a:ext cx="9144000" cy="6054328"/>
          </a:xfrm>
          <a:prstGeom prst="rect">
            <a:avLst/>
          </a:prstGeom>
        </p:spPr>
      </p:pic>
    </p:spTree>
    <p:extLst>
      <p:ext uri="{BB962C8B-B14F-4D97-AF65-F5344CB8AC3E}">
        <p14:creationId xmlns:p14="http://schemas.microsoft.com/office/powerpoint/2010/main" val="1652497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229600" cy="868362"/>
          </a:xfrm>
        </p:spPr>
        <p:txBody>
          <a:bodyPr/>
          <a:lstStyle/>
          <a:p>
            <a:pPr algn="ctr"/>
            <a:r>
              <a:rPr lang="en-US" b="1" dirty="0">
                <a:solidFill>
                  <a:schemeClr val="tx2">
                    <a:lumMod val="50000"/>
                  </a:schemeClr>
                </a:solidFill>
                <a:latin typeface="Times New Roman" panose="02020603050405020304" pitchFamily="18" charset="0"/>
                <a:cs typeface="Times New Roman" panose="02020603050405020304" pitchFamily="18" charset="0"/>
              </a:rPr>
              <a:t>Additional information</a:t>
            </a:r>
            <a:endParaRPr lang="bg-BG" dirty="0"/>
          </a:p>
        </p:txBody>
      </p:sp>
      <p:sp>
        <p:nvSpPr>
          <p:cNvPr id="3" name="Content Placeholder 2"/>
          <p:cNvSpPr>
            <a:spLocks noGrp="1"/>
          </p:cNvSpPr>
          <p:nvPr>
            <p:ph sz="quarter" idx="13"/>
          </p:nvPr>
        </p:nvSpPr>
        <p:spPr>
          <a:xfrm>
            <a:off x="76200" y="1219200"/>
            <a:ext cx="8915400" cy="4572000"/>
          </a:xfrm>
        </p:spPr>
        <p:txBody>
          <a:bodyPr/>
          <a:lstStyle/>
          <a:p>
            <a:pPr marL="0" lvl="0" indent="0" algn="ctr">
              <a:buClr>
                <a:srgbClr val="DC9E1F"/>
              </a:buClr>
              <a:buNone/>
            </a:pPr>
            <a:r>
              <a:rPr lang="en-US" sz="1800" b="1" dirty="0">
                <a:solidFill>
                  <a:srgbClr val="DC9E1F">
                    <a:lumMod val="50000"/>
                  </a:srgbClr>
                </a:solidFill>
                <a:latin typeface="Times New Roman" panose="02020603050405020304" pitchFamily="18" charset="0"/>
                <a:cs typeface="Times New Roman" panose="02020603050405020304" pitchFamily="18" charset="0"/>
              </a:rPr>
              <a:t>Height: </a:t>
            </a:r>
            <a:r>
              <a:rPr lang="en-US" sz="1800" i="1" dirty="0">
                <a:solidFill>
                  <a:srgbClr val="DC9E1F">
                    <a:lumMod val="50000"/>
                  </a:srgbClr>
                </a:solidFill>
                <a:latin typeface="Times New Roman" panose="02020603050405020304" pitchFamily="18" charset="0"/>
                <a:cs typeface="Times New Roman" panose="02020603050405020304" pitchFamily="18" charset="0"/>
              </a:rPr>
              <a:t>179 cm.</a:t>
            </a:r>
          </a:p>
          <a:p>
            <a:pPr marL="0" lvl="0" indent="0" algn="ctr">
              <a:buClr>
                <a:srgbClr val="DC9E1F"/>
              </a:buClr>
              <a:buNone/>
            </a:pPr>
            <a:r>
              <a:rPr lang="en-US" sz="1800" b="1" dirty="0">
                <a:solidFill>
                  <a:srgbClr val="DC9E1F">
                    <a:lumMod val="50000"/>
                  </a:srgbClr>
                </a:solidFill>
                <a:latin typeface="Times New Roman" panose="02020603050405020304" pitchFamily="18" charset="0"/>
                <a:cs typeface="Times New Roman" panose="02020603050405020304" pitchFamily="18" charset="0"/>
              </a:rPr>
              <a:t>Weight</a:t>
            </a:r>
            <a:r>
              <a:rPr lang="en-US" sz="1800" dirty="0">
                <a:solidFill>
                  <a:srgbClr val="DC9E1F">
                    <a:lumMod val="50000"/>
                  </a:srgbClr>
                </a:solidFill>
                <a:latin typeface="Times New Roman" panose="02020603050405020304" pitchFamily="18" charset="0"/>
                <a:cs typeface="Times New Roman" panose="02020603050405020304" pitchFamily="18" charset="0"/>
              </a:rPr>
              <a:t>: 63 </a:t>
            </a:r>
            <a:r>
              <a:rPr lang="en-US" sz="1800" i="1" dirty="0">
                <a:solidFill>
                  <a:srgbClr val="DC9E1F">
                    <a:lumMod val="50000"/>
                  </a:srgbClr>
                </a:solidFill>
                <a:latin typeface="Times New Roman" panose="02020603050405020304" pitchFamily="18" charset="0"/>
                <a:cs typeface="Times New Roman" panose="02020603050405020304" pitchFamily="18" charset="0"/>
              </a:rPr>
              <a:t>kg.</a:t>
            </a:r>
          </a:p>
          <a:p>
            <a:pPr marL="0" lvl="0" indent="0" algn="ctr">
              <a:buClr>
                <a:srgbClr val="DC9E1F"/>
              </a:buClr>
              <a:buNone/>
            </a:pPr>
            <a:r>
              <a:rPr lang="en-US" sz="1800" b="1" dirty="0">
                <a:solidFill>
                  <a:srgbClr val="DC9E1F">
                    <a:lumMod val="50000"/>
                  </a:srgbClr>
                </a:solidFill>
                <a:latin typeface="Times New Roman" panose="02020603050405020304" pitchFamily="18" charset="0"/>
                <a:cs typeface="Times New Roman" panose="02020603050405020304" pitchFamily="18" charset="0"/>
              </a:rPr>
              <a:t>Reach:</a:t>
            </a:r>
            <a:r>
              <a:rPr lang="en-US" sz="1800" i="1" dirty="0">
                <a:solidFill>
                  <a:srgbClr val="DC9E1F">
                    <a:lumMod val="50000"/>
                  </a:srgbClr>
                </a:solidFill>
                <a:latin typeface="Times New Roman" panose="02020603050405020304" pitchFamily="18" charset="0"/>
                <a:cs typeface="Times New Roman" panose="02020603050405020304" pitchFamily="18" charset="0"/>
              </a:rPr>
              <a:t> 226 cm.</a:t>
            </a:r>
          </a:p>
          <a:p>
            <a:pPr marL="0" lvl="0" indent="0" algn="ctr">
              <a:buClr>
                <a:srgbClr val="DC9E1F"/>
              </a:buClr>
              <a:buNone/>
            </a:pPr>
            <a:r>
              <a:rPr lang="en-US" sz="1800" b="1" dirty="0">
                <a:solidFill>
                  <a:srgbClr val="DC9E1F">
                    <a:lumMod val="50000"/>
                  </a:srgbClr>
                </a:solidFill>
                <a:latin typeface="Times New Roman" panose="02020603050405020304" pitchFamily="18" charset="0"/>
                <a:cs typeface="Times New Roman" panose="02020603050405020304" pitchFamily="18" charset="0"/>
              </a:rPr>
              <a:t>Approach high jump: </a:t>
            </a:r>
            <a:r>
              <a:rPr lang="en-US" sz="1800" i="1" dirty="0">
                <a:solidFill>
                  <a:srgbClr val="DC9E1F">
                    <a:lumMod val="50000"/>
                  </a:srgbClr>
                </a:solidFill>
                <a:latin typeface="Times New Roman" panose="02020603050405020304" pitchFamily="18" charset="0"/>
                <a:cs typeface="Times New Roman" panose="02020603050405020304" pitchFamily="18" charset="0"/>
              </a:rPr>
              <a:t>296 cm.</a:t>
            </a:r>
          </a:p>
          <a:p>
            <a:pPr marL="0" lvl="0" indent="0" algn="ctr">
              <a:buClr>
                <a:srgbClr val="DC9E1F"/>
              </a:buClr>
              <a:buNone/>
            </a:pPr>
            <a:r>
              <a:rPr lang="en-US" sz="1800" b="1" dirty="0">
                <a:solidFill>
                  <a:srgbClr val="DC9E1F">
                    <a:lumMod val="50000"/>
                  </a:srgbClr>
                </a:solidFill>
                <a:latin typeface="Times New Roman" panose="02020603050405020304" pitchFamily="18" charset="0"/>
                <a:cs typeface="Times New Roman" panose="02020603050405020304" pitchFamily="18" charset="0"/>
              </a:rPr>
              <a:t>Standing block jump</a:t>
            </a:r>
            <a:r>
              <a:rPr lang="en-US" sz="1800" dirty="0">
                <a:solidFill>
                  <a:srgbClr val="DC9E1F">
                    <a:lumMod val="50000"/>
                  </a:srgbClr>
                </a:solidFill>
                <a:latin typeface="Times New Roman" panose="02020603050405020304" pitchFamily="18" charset="0"/>
                <a:cs typeface="Times New Roman" panose="02020603050405020304" pitchFamily="18" charset="0"/>
              </a:rPr>
              <a:t>: </a:t>
            </a:r>
            <a:r>
              <a:rPr lang="en-US" sz="1800" i="1" dirty="0">
                <a:solidFill>
                  <a:srgbClr val="DC9E1F">
                    <a:lumMod val="50000"/>
                  </a:srgbClr>
                </a:solidFill>
                <a:latin typeface="Times New Roman" panose="02020603050405020304" pitchFamily="18" charset="0"/>
                <a:cs typeface="Times New Roman" panose="02020603050405020304" pitchFamily="18" charset="0"/>
              </a:rPr>
              <a:t>276 cm.</a:t>
            </a:r>
          </a:p>
          <a:p>
            <a:pPr marL="0" lvl="0" indent="0" algn="ctr">
              <a:buClr>
                <a:srgbClr val="DC9E1F"/>
              </a:buClr>
              <a:buNone/>
            </a:pPr>
            <a:r>
              <a:rPr lang="en-US" sz="1800" b="1" dirty="0">
                <a:solidFill>
                  <a:srgbClr val="DC9E1F">
                    <a:lumMod val="50000"/>
                  </a:srgbClr>
                </a:solidFill>
                <a:latin typeface="Times New Roman" panose="02020603050405020304" pitchFamily="18" charset="0"/>
                <a:cs typeface="Times New Roman" panose="02020603050405020304" pitchFamily="18" charset="0"/>
              </a:rPr>
              <a:t>High school: </a:t>
            </a:r>
            <a:r>
              <a:rPr lang="en-US" sz="1800" i="1" dirty="0">
                <a:solidFill>
                  <a:srgbClr val="DC9E1F">
                    <a:lumMod val="50000"/>
                  </a:srgbClr>
                </a:solidFill>
                <a:latin typeface="Times New Roman" panose="02020603050405020304" pitchFamily="18" charset="0"/>
                <a:cs typeface="Times New Roman" panose="02020603050405020304" pitchFamily="18" charset="0"/>
              </a:rPr>
              <a:t>“ </a:t>
            </a:r>
            <a:r>
              <a:rPr lang="en-US" sz="1800" i="1" dirty="0" err="1">
                <a:solidFill>
                  <a:srgbClr val="DC9E1F">
                    <a:lumMod val="50000"/>
                  </a:srgbClr>
                </a:solidFill>
                <a:latin typeface="Times New Roman" panose="02020603050405020304" pitchFamily="18" charset="0"/>
                <a:cs typeface="Times New Roman" panose="02020603050405020304" pitchFamily="18" charset="0"/>
              </a:rPr>
              <a:t>Ekzarh</a:t>
            </a:r>
            <a:r>
              <a:rPr lang="en-US" sz="1800" i="1" dirty="0">
                <a:solidFill>
                  <a:srgbClr val="DC9E1F">
                    <a:lumMod val="50000"/>
                  </a:srgbClr>
                </a:solidFill>
                <a:latin typeface="Times New Roman" panose="02020603050405020304" pitchFamily="18" charset="0"/>
                <a:cs typeface="Times New Roman" panose="02020603050405020304" pitchFamily="18" charset="0"/>
              </a:rPr>
              <a:t> Antim 1st”Sofia</a:t>
            </a:r>
          </a:p>
          <a:p>
            <a:pPr marL="0" lvl="0" indent="0" algn="ctr">
              <a:buClr>
                <a:srgbClr val="DC9E1F"/>
              </a:buClr>
              <a:buNone/>
            </a:pPr>
            <a:r>
              <a:rPr lang="en-US" sz="1800" b="1" dirty="0">
                <a:solidFill>
                  <a:srgbClr val="DC9E1F">
                    <a:lumMod val="50000"/>
                  </a:srgbClr>
                </a:solidFill>
                <a:latin typeface="Times New Roman" panose="02020603050405020304" pitchFamily="18" charset="0"/>
                <a:cs typeface="Times New Roman" panose="02020603050405020304" pitchFamily="18" charset="0"/>
              </a:rPr>
              <a:t>Languages: </a:t>
            </a:r>
            <a:r>
              <a:rPr lang="en-US" sz="1800" i="1" dirty="0">
                <a:solidFill>
                  <a:srgbClr val="DC9E1F">
                    <a:lumMod val="50000"/>
                  </a:srgbClr>
                </a:solidFill>
                <a:latin typeface="Times New Roman" panose="02020603050405020304" pitchFamily="18" charset="0"/>
                <a:cs typeface="Times New Roman" panose="02020603050405020304" pitchFamily="18" charset="0"/>
              </a:rPr>
              <a:t>Bulgarian, English, German</a:t>
            </a:r>
          </a:p>
          <a:p>
            <a:pPr marL="0" lvl="0" indent="0" algn="ctr">
              <a:buClr>
                <a:srgbClr val="DC9E1F"/>
              </a:buClr>
              <a:buNone/>
            </a:pPr>
            <a:r>
              <a:rPr lang="en-US" sz="1800" b="1" dirty="0">
                <a:solidFill>
                  <a:srgbClr val="DC9E1F">
                    <a:lumMod val="50000"/>
                  </a:srgbClr>
                </a:solidFill>
                <a:latin typeface="Times New Roman" panose="02020603050405020304" pitchFamily="18" charset="0"/>
                <a:cs typeface="Times New Roman" panose="02020603050405020304" pitchFamily="18" charset="0"/>
              </a:rPr>
              <a:t>Desired degree: </a:t>
            </a:r>
            <a:r>
              <a:rPr lang="en-US" sz="1800" i="1" dirty="0">
                <a:solidFill>
                  <a:srgbClr val="DC9E1F">
                    <a:lumMod val="50000"/>
                  </a:srgbClr>
                </a:solidFill>
                <a:latin typeface="Times New Roman" panose="02020603050405020304" pitchFamily="18" charset="0"/>
                <a:cs typeface="Times New Roman" panose="02020603050405020304" pitchFamily="18" charset="0"/>
              </a:rPr>
              <a:t>TBA</a:t>
            </a:r>
          </a:p>
          <a:p>
            <a:pPr marL="0" lvl="0" indent="0" algn="ctr">
              <a:buClr>
                <a:srgbClr val="DC9E1F"/>
              </a:buClr>
              <a:buNone/>
            </a:pPr>
            <a:r>
              <a:rPr lang="en-US" sz="1800" b="1" dirty="0">
                <a:solidFill>
                  <a:srgbClr val="DC9E1F">
                    <a:lumMod val="50000"/>
                  </a:srgbClr>
                </a:solidFill>
                <a:latin typeface="Times New Roman" panose="02020603050405020304" pitchFamily="18" charset="0"/>
                <a:cs typeface="Times New Roman" panose="02020603050405020304" pitchFamily="18" charset="0"/>
              </a:rPr>
              <a:t>SAT grade/date: </a:t>
            </a:r>
            <a:r>
              <a:rPr lang="en-US" sz="1800" i="1" dirty="0">
                <a:solidFill>
                  <a:srgbClr val="DC9E1F">
                    <a:lumMod val="50000"/>
                  </a:srgbClr>
                </a:solidFill>
                <a:latin typeface="Times New Roman" panose="02020603050405020304" pitchFamily="18" charset="0"/>
                <a:cs typeface="Times New Roman" panose="02020603050405020304" pitchFamily="18" charset="0"/>
              </a:rPr>
              <a:t>TBA      </a:t>
            </a:r>
            <a:r>
              <a:rPr lang="en-US" sz="1800" b="1" dirty="0">
                <a:solidFill>
                  <a:srgbClr val="DC9E1F">
                    <a:lumMod val="50000"/>
                  </a:srgbClr>
                </a:solidFill>
                <a:latin typeface="Times New Roman" panose="02020603050405020304" pitchFamily="18" charset="0"/>
                <a:cs typeface="Times New Roman" panose="02020603050405020304" pitchFamily="18" charset="0"/>
              </a:rPr>
              <a:t>TOEFL grade/date: </a:t>
            </a:r>
            <a:r>
              <a:rPr lang="en-US" sz="1800" i="1" dirty="0">
                <a:solidFill>
                  <a:srgbClr val="DC9E1F">
                    <a:lumMod val="50000"/>
                  </a:srgbClr>
                </a:solidFill>
                <a:latin typeface="Times New Roman" panose="02020603050405020304" pitchFamily="18" charset="0"/>
                <a:cs typeface="Times New Roman" panose="02020603050405020304" pitchFamily="18" charset="0"/>
              </a:rPr>
              <a:t>TBA</a:t>
            </a:r>
          </a:p>
          <a:p>
            <a:pPr marL="0" indent="0">
              <a:buNone/>
            </a:pPr>
            <a:endParaRPr lang="bg-BG" dirty="0"/>
          </a:p>
        </p:txBody>
      </p:sp>
    </p:spTree>
    <p:extLst>
      <p:ext uri="{BB962C8B-B14F-4D97-AF65-F5344CB8AC3E}">
        <p14:creationId xmlns:p14="http://schemas.microsoft.com/office/powerpoint/2010/main" val="4221307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DC9E1F">
                    <a:lumMod val="50000"/>
                  </a:srgbClr>
                </a:solidFill>
                <a:latin typeface="Times New Roman" panose="02020603050405020304" pitchFamily="18" charset="0"/>
                <a:cs typeface="Times New Roman" panose="02020603050405020304" pitchFamily="18" charset="0"/>
              </a:rPr>
              <a:t>Video Analysis</a:t>
            </a:r>
            <a:endParaRPr lang="bg-BG" dirty="0"/>
          </a:p>
        </p:txBody>
      </p:sp>
      <p:sp>
        <p:nvSpPr>
          <p:cNvPr id="3" name="Content Placeholder 2"/>
          <p:cNvSpPr>
            <a:spLocks noGrp="1"/>
          </p:cNvSpPr>
          <p:nvPr>
            <p:ph sz="quarter" idx="13"/>
          </p:nvPr>
        </p:nvSpPr>
        <p:spPr/>
        <p:txBody>
          <a:bodyPr/>
          <a:lstStyle/>
          <a:p>
            <a:pPr marL="0" lvl="0" indent="0" algn="ctr">
              <a:buClr>
                <a:srgbClr val="DC9E1F"/>
              </a:buClr>
              <a:buNone/>
            </a:pPr>
            <a:endParaRPr lang="en-US" sz="2000" b="1" dirty="0">
              <a:solidFill>
                <a:srgbClr val="DC9E1F">
                  <a:lumMod val="50000"/>
                </a:srgbClr>
              </a:solidFill>
              <a:latin typeface="Times New Roman" panose="02020603050405020304" pitchFamily="18" charset="0"/>
              <a:cs typeface="Times New Roman" panose="02020603050405020304" pitchFamily="18" charset="0"/>
            </a:endParaRPr>
          </a:p>
          <a:p>
            <a:pPr marL="0" lvl="0" indent="0" algn="ctr">
              <a:buClr>
                <a:srgbClr val="DC9E1F"/>
              </a:buClr>
              <a:buNone/>
            </a:pPr>
            <a:endParaRPr lang="en-US" sz="2000" b="1" dirty="0">
              <a:solidFill>
                <a:srgbClr val="DC9E1F">
                  <a:lumMod val="50000"/>
                </a:srgbClr>
              </a:solidFill>
              <a:latin typeface="Times New Roman" panose="02020603050405020304" pitchFamily="18" charset="0"/>
              <a:cs typeface="Times New Roman" panose="02020603050405020304" pitchFamily="18" charset="0"/>
            </a:endParaRPr>
          </a:p>
          <a:p>
            <a:pPr marL="0" lvl="0" indent="0" algn="ctr">
              <a:buClr>
                <a:srgbClr val="DC9E1F"/>
              </a:buClr>
              <a:buNone/>
            </a:pPr>
            <a:r>
              <a:rPr lang="en-US" sz="2000" b="1" dirty="0">
                <a:solidFill>
                  <a:srgbClr val="DC9E1F">
                    <a:lumMod val="50000"/>
                  </a:srgbClr>
                </a:solidFill>
                <a:latin typeface="Times New Roman" panose="02020603050405020304" pitchFamily="18" charset="0"/>
                <a:cs typeface="Times New Roman" panose="02020603050405020304" pitchFamily="18" charset="0"/>
              </a:rPr>
              <a:t>Highlight Video:</a:t>
            </a:r>
            <a:br>
              <a:rPr lang="en-US" sz="2000" b="1" i="1" dirty="0">
                <a:solidFill>
                  <a:srgbClr val="DC9E1F">
                    <a:lumMod val="50000"/>
                  </a:srgbClr>
                </a:solidFill>
                <a:latin typeface="Times New Roman" panose="02020603050405020304" pitchFamily="18" charset="0"/>
                <a:cs typeface="Times New Roman" panose="02020603050405020304" pitchFamily="18" charset="0"/>
              </a:rPr>
            </a:br>
            <a:br>
              <a:rPr lang="en-US" sz="2000" b="1" i="1" dirty="0">
                <a:solidFill>
                  <a:srgbClr val="DC9E1F">
                    <a:lumMod val="50000"/>
                  </a:srgbClr>
                </a:solidFill>
                <a:latin typeface="Times New Roman" panose="02020603050405020304" pitchFamily="18" charset="0"/>
                <a:cs typeface="Times New Roman" panose="02020603050405020304" pitchFamily="18" charset="0"/>
              </a:rPr>
            </a:br>
            <a:r>
              <a:rPr lang="en-US" sz="2000" b="1" i="1" dirty="0">
                <a:solidFill>
                  <a:srgbClr val="DC9E1F">
                    <a:lumMod val="50000"/>
                  </a:srgbClr>
                </a:solidFill>
                <a:latin typeface="Times New Roman" panose="02020603050405020304" pitchFamily="18" charset="0"/>
                <a:cs typeface="Times New Roman" panose="02020603050405020304" pitchFamily="18" charset="0"/>
                <a:hlinkClick r:id="rId2"/>
              </a:rPr>
              <a:t>https://youtu.be/vbFRYvRGrBU</a:t>
            </a:r>
            <a:endParaRPr lang="en-US" sz="2000" b="1" i="1" dirty="0">
              <a:solidFill>
                <a:srgbClr val="DC9E1F">
                  <a:lumMod val="50000"/>
                </a:srgbClr>
              </a:solidFill>
              <a:latin typeface="Times New Roman" panose="02020603050405020304" pitchFamily="18" charset="0"/>
              <a:cs typeface="Times New Roman" panose="02020603050405020304" pitchFamily="18" charset="0"/>
            </a:endParaRPr>
          </a:p>
          <a:p>
            <a:pPr marL="0" lvl="0" indent="0" algn="ctr">
              <a:buClr>
                <a:srgbClr val="DC9E1F"/>
              </a:buClr>
              <a:buNone/>
            </a:pPr>
            <a:endParaRPr lang="en-US" sz="2000" b="1" i="1" dirty="0">
              <a:solidFill>
                <a:srgbClr val="DC9E1F">
                  <a:lumMod val="50000"/>
                </a:srgbClr>
              </a:solidFill>
              <a:latin typeface="Times New Roman" panose="02020603050405020304" pitchFamily="18" charset="0"/>
              <a:cs typeface="Times New Roman" panose="02020603050405020304" pitchFamily="18" charset="0"/>
            </a:endParaRPr>
          </a:p>
          <a:p>
            <a:pPr marL="0" lvl="0" indent="0">
              <a:buClr>
                <a:srgbClr val="DC9E1F"/>
              </a:buClr>
              <a:buNone/>
            </a:pPr>
            <a:endParaRPr lang="en-US" sz="2000" b="1" dirty="0">
              <a:solidFill>
                <a:srgbClr val="DC9E1F">
                  <a:lumMod val="50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41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7924800" cy="1143000"/>
          </a:xfrm>
        </p:spPr>
        <p:txBody>
          <a:bodyPr/>
          <a:lstStyle/>
          <a:p>
            <a:r>
              <a:rPr lang="en-US" b="1" dirty="0">
                <a:solidFill>
                  <a:srgbClr val="DC9E1F">
                    <a:lumMod val="50000"/>
                  </a:srgbClr>
                </a:solidFill>
                <a:latin typeface="Times New Roman" panose="02020603050405020304" pitchFamily="18" charset="0"/>
                <a:cs typeface="Times New Roman" panose="02020603050405020304" pitchFamily="18" charset="0"/>
              </a:rPr>
              <a:t>Interview questions</a:t>
            </a:r>
            <a:endParaRPr lang="bg-BG" dirty="0"/>
          </a:p>
        </p:txBody>
      </p:sp>
      <p:sp>
        <p:nvSpPr>
          <p:cNvPr id="3" name="Content Placeholder 2"/>
          <p:cNvSpPr>
            <a:spLocks noGrp="1"/>
          </p:cNvSpPr>
          <p:nvPr>
            <p:ph sz="quarter" idx="13"/>
          </p:nvPr>
        </p:nvSpPr>
        <p:spPr>
          <a:xfrm>
            <a:off x="152400" y="1447800"/>
            <a:ext cx="8382000" cy="4267200"/>
          </a:xfrm>
        </p:spPr>
        <p:txBody>
          <a:bodyPr>
            <a:normAutofit fontScale="92500" lnSpcReduction="10000"/>
          </a:bodyPr>
          <a:lstStyle/>
          <a:p>
            <a:pPr marL="0" lvl="0" indent="0">
              <a:buNone/>
            </a:pPr>
            <a:endParaRPr lang="en-US" sz="1900" b="1" dirty="0">
              <a:solidFill>
                <a:schemeClr val="tx2">
                  <a:lumMod val="50000"/>
                </a:schemeClr>
              </a:solidFill>
              <a:latin typeface="Times New Roman" panose="02020603050405020304" pitchFamily="18" charset="0"/>
              <a:cs typeface="Times New Roman" panose="02020603050405020304" pitchFamily="18" charset="0"/>
            </a:endParaRPr>
          </a:p>
          <a:p>
            <a:pPr marL="0" lvl="0" indent="0">
              <a:buNone/>
            </a:pPr>
            <a:r>
              <a:rPr lang="en-US" sz="1900" b="1" dirty="0">
                <a:solidFill>
                  <a:schemeClr val="tx2">
                    <a:lumMod val="50000"/>
                  </a:schemeClr>
                </a:solidFill>
                <a:latin typeface="Times New Roman" panose="02020603050405020304" pitchFamily="18" charset="0"/>
                <a:cs typeface="Times New Roman" panose="02020603050405020304" pitchFamily="18" charset="0"/>
              </a:rPr>
              <a:t>Describe yourself with a few sentences:</a:t>
            </a:r>
          </a:p>
          <a:p>
            <a:pPr marL="0" lvl="0" indent="0">
              <a:lnSpc>
                <a:spcPct val="150000"/>
              </a:lnSpc>
              <a:buNone/>
            </a:pPr>
            <a:r>
              <a:rPr lang="en-US" sz="1900" i="1" dirty="0">
                <a:solidFill>
                  <a:schemeClr val="tx2">
                    <a:lumMod val="50000"/>
                  </a:schemeClr>
                </a:solidFill>
                <a:latin typeface="Times New Roman" panose="02020603050405020304" pitchFamily="18" charset="0"/>
                <a:cs typeface="Times New Roman" panose="02020603050405020304" pitchFamily="18" charset="0"/>
              </a:rPr>
              <a:t> I am ambitious, purposeful and honest. I like to face challenges. I am sociable and always ready to help someone in need. I always give my best in whatever I do.</a:t>
            </a:r>
          </a:p>
          <a:p>
            <a:pPr marL="0" lvl="0" indent="0">
              <a:buNone/>
            </a:pPr>
            <a:r>
              <a:rPr lang="en-US" sz="1900" b="1" dirty="0">
                <a:solidFill>
                  <a:schemeClr val="tx2">
                    <a:lumMod val="50000"/>
                  </a:schemeClr>
                </a:solidFill>
                <a:latin typeface="Times New Roman" panose="02020603050405020304" pitchFamily="18" charset="0"/>
                <a:cs typeface="Times New Roman" panose="02020603050405020304" pitchFamily="18" charset="0"/>
              </a:rPr>
              <a:t>What does volleyball mean to you? </a:t>
            </a:r>
          </a:p>
          <a:p>
            <a:pPr marL="0" lvl="0" indent="0">
              <a:lnSpc>
                <a:spcPct val="150000"/>
              </a:lnSpc>
              <a:buNone/>
            </a:pPr>
            <a:r>
              <a:rPr lang="en-US" sz="1900" i="1" dirty="0">
                <a:solidFill>
                  <a:schemeClr val="tx2">
                    <a:lumMod val="50000"/>
                  </a:schemeClr>
                </a:solidFill>
                <a:latin typeface="Times New Roman" panose="02020603050405020304" pitchFamily="18" charset="0"/>
                <a:cs typeface="Times New Roman" panose="02020603050405020304" pitchFamily="18" charset="0"/>
              </a:rPr>
              <a:t>Volleyball is a way of life for me. For 8 years I sleep, eat and live with volleyball. He taught me discipline and responsibility, teamwork and when I want something not to give up no matter what happens.</a:t>
            </a:r>
          </a:p>
          <a:p>
            <a:pPr marL="0" lvl="0" indent="0">
              <a:lnSpc>
                <a:spcPct val="150000"/>
              </a:lnSpc>
              <a:buNone/>
            </a:pPr>
            <a:endParaRPr lang="en-US" sz="1800" b="1" i="1" dirty="0">
              <a:solidFill>
                <a:schemeClr val="tx2">
                  <a:lumMod val="50000"/>
                </a:schemeClr>
              </a:solidFill>
              <a:latin typeface="Times New Roman" panose="02020603050405020304" pitchFamily="18" charset="0"/>
              <a:cs typeface="Times New Roman" panose="02020603050405020304" pitchFamily="18" charset="0"/>
            </a:endParaRPr>
          </a:p>
          <a:p>
            <a:pPr marL="0" lvl="0" indent="0">
              <a:lnSpc>
                <a:spcPct val="150000"/>
              </a:lnSpc>
              <a:buNone/>
            </a:pPr>
            <a:r>
              <a:rPr lang="bg-BG" sz="1800" i="1" dirty="0">
                <a:solidFill>
                  <a:schemeClr val="tx2">
                    <a:lumMod val="50000"/>
                  </a:schemeClr>
                </a:solidFill>
                <a:latin typeface="Times New Roman" panose="02020603050405020304" pitchFamily="18" charset="0"/>
                <a:cs typeface="Times New Roman" panose="02020603050405020304" pitchFamily="18" charset="0"/>
              </a:rPr>
              <a:t> </a:t>
            </a:r>
            <a:endParaRPr lang="bg-BG" dirty="0"/>
          </a:p>
        </p:txBody>
      </p:sp>
    </p:spTree>
    <p:extLst>
      <p:ext uri="{BB962C8B-B14F-4D97-AF65-F5344CB8AC3E}">
        <p14:creationId xmlns:p14="http://schemas.microsoft.com/office/powerpoint/2010/main" val="3954742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group of women playing volleyball&#10;&#10;Description automatically generated">
            <a:extLst>
              <a:ext uri="{FF2B5EF4-FFF2-40B4-BE49-F238E27FC236}">
                <a16:creationId xmlns:a16="http://schemas.microsoft.com/office/drawing/2014/main" id="{974D190E-844D-EDA3-BC41-720FD356C4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6" y="152400"/>
            <a:ext cx="9144000" cy="6054328"/>
          </a:xfrm>
          <a:prstGeom prst="rect">
            <a:avLst/>
          </a:prstGeom>
        </p:spPr>
      </p:pic>
    </p:spTree>
    <p:extLst>
      <p:ext uri="{BB962C8B-B14F-4D97-AF65-F5344CB8AC3E}">
        <p14:creationId xmlns:p14="http://schemas.microsoft.com/office/powerpoint/2010/main" val="1817323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ово поле 3">
            <a:extLst>
              <a:ext uri="{FF2B5EF4-FFF2-40B4-BE49-F238E27FC236}">
                <a16:creationId xmlns:a16="http://schemas.microsoft.com/office/drawing/2014/main" id="{3AB53707-5B99-E9F5-02C4-FD4954D7155E}"/>
              </a:ext>
            </a:extLst>
          </p:cNvPr>
          <p:cNvSpPr txBox="1"/>
          <p:nvPr/>
        </p:nvSpPr>
        <p:spPr>
          <a:xfrm>
            <a:off x="152400" y="533400"/>
            <a:ext cx="8686800" cy="5028556"/>
          </a:xfrm>
          <a:prstGeom prst="rect">
            <a:avLst/>
          </a:prstGeom>
          <a:noFill/>
        </p:spPr>
        <p:txBody>
          <a:bodyPr wrap="square" rtlCol="0">
            <a:spAutoFit/>
          </a:bodyPr>
          <a:lstStyle/>
          <a:p>
            <a:r>
              <a:rPr lang="en-US" b="1" dirty="0">
                <a:solidFill>
                  <a:schemeClr val="tx2">
                    <a:lumMod val="50000"/>
                  </a:schemeClr>
                </a:solidFill>
                <a:latin typeface="Times New Roman" panose="02020603050405020304" pitchFamily="18" charset="0"/>
                <a:cs typeface="Times New Roman" panose="02020603050405020304" pitchFamily="18" charset="0"/>
              </a:rPr>
              <a:t>What does your education mean to you?</a:t>
            </a:r>
          </a:p>
          <a:p>
            <a:endParaRPr lang="en-US" b="1" dirty="0">
              <a:solidFill>
                <a:schemeClr val="tx2">
                  <a:lumMod val="50000"/>
                </a:schemeClr>
              </a:solidFill>
              <a:latin typeface="Times New Roman" panose="02020603050405020304" pitchFamily="18" charset="0"/>
              <a:cs typeface="Times New Roman" panose="02020603050405020304" pitchFamily="18" charset="0"/>
            </a:endParaRPr>
          </a:p>
          <a:p>
            <a:pPr>
              <a:lnSpc>
                <a:spcPct val="150000"/>
              </a:lnSpc>
            </a:pPr>
            <a:r>
              <a:rPr lang="en-US" i="1" dirty="0">
                <a:solidFill>
                  <a:schemeClr val="tx2">
                    <a:lumMod val="50000"/>
                  </a:schemeClr>
                </a:solidFill>
                <a:latin typeface="Times New Roman" panose="02020603050405020304" pitchFamily="18" charset="0"/>
                <a:cs typeface="Times New Roman" panose="02020603050405020304" pitchFamily="18" charset="0"/>
              </a:rPr>
              <a:t>Education is very important to me. I always demand the best results from myself. I try to balance sports and school. I grew up thinking that I wanted to become a professional volleyball player, but also, I know  that when something depends on your body and your physical condition, it can't be a reliable profession. That's why education is important to me.</a:t>
            </a:r>
          </a:p>
          <a:p>
            <a:endParaRPr lang="en-US" b="1" dirty="0">
              <a:solidFill>
                <a:schemeClr val="tx2">
                  <a:lumMod val="50000"/>
                </a:schemeClr>
              </a:solidFill>
              <a:latin typeface="Times New Roman" panose="02020603050405020304" pitchFamily="18" charset="0"/>
              <a:cs typeface="Times New Roman" panose="02020603050405020304" pitchFamily="18" charset="0"/>
            </a:endParaRPr>
          </a:p>
          <a:p>
            <a:r>
              <a:rPr lang="en-US" b="1" dirty="0">
                <a:solidFill>
                  <a:schemeClr val="tx2">
                    <a:lumMod val="50000"/>
                  </a:schemeClr>
                </a:solidFill>
                <a:latin typeface="Times New Roman" panose="02020603050405020304" pitchFamily="18" charset="0"/>
                <a:cs typeface="Times New Roman" panose="02020603050405020304" pitchFamily="18" charset="0"/>
              </a:rPr>
              <a:t>What are your main goals as a student-athlete in the USA?</a:t>
            </a:r>
          </a:p>
          <a:p>
            <a:endParaRPr lang="en-US" b="1" dirty="0">
              <a:solidFill>
                <a:schemeClr val="tx2">
                  <a:lumMod val="50000"/>
                </a:schemeClr>
              </a:solidFill>
              <a:latin typeface="Times New Roman" panose="02020603050405020304" pitchFamily="18" charset="0"/>
              <a:cs typeface="Times New Roman" panose="02020603050405020304" pitchFamily="18" charset="0"/>
            </a:endParaRPr>
          </a:p>
          <a:p>
            <a:pPr>
              <a:lnSpc>
                <a:spcPct val="150000"/>
              </a:lnSpc>
            </a:pPr>
            <a:r>
              <a:rPr lang="en-US" i="1" dirty="0">
                <a:solidFill>
                  <a:schemeClr val="tx2">
                    <a:lumMod val="50000"/>
                  </a:schemeClr>
                </a:solidFill>
                <a:latin typeface="Times New Roman" panose="02020603050405020304" pitchFamily="18" charset="0"/>
                <a:cs typeface="Times New Roman" panose="02020603050405020304" pitchFamily="18" charset="0"/>
              </a:rPr>
              <a:t>As I said, for me sports and education are equally important. In the USA, these two things are combined perfectly. My goal in going to the US is to successfully complete my higher education while actively practicing volleyball. I think this is my best option for development.</a:t>
            </a:r>
          </a:p>
          <a:p>
            <a:endParaRPr lang="en-US" b="1" dirty="0">
              <a:solidFill>
                <a:schemeClr val="tx2">
                  <a:lumMod val="50000"/>
                </a:schemeClr>
              </a:solidFill>
              <a:latin typeface="Times New Roman" panose="02020603050405020304" pitchFamily="18" charset="0"/>
              <a:cs typeface="Times New Roman" panose="02020603050405020304" pitchFamily="18" charset="0"/>
            </a:endParaRPr>
          </a:p>
          <a:p>
            <a:pPr>
              <a:lnSpc>
                <a:spcPct val="150000"/>
              </a:lnSpc>
            </a:pPr>
            <a:r>
              <a:rPr lang="en-US" b="1" i="1" dirty="0">
                <a:solidFill>
                  <a:schemeClr val="tx2">
                    <a:lumMod val="50000"/>
                  </a:schemeClr>
                </a:solidFill>
                <a:latin typeface="Times New Roman" panose="02020603050405020304" pitchFamily="18" charset="0"/>
                <a:cs typeface="Times New Roman" panose="02020603050405020304" pitchFamily="18" charset="0"/>
              </a:rPr>
              <a:t>	</a:t>
            </a:r>
            <a:endParaRPr lang="bg-BG" b="1" i="1" dirty="0">
              <a:solidFill>
                <a:schemeClr val="tx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4881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1600" b="1" dirty="0">
                <a:solidFill>
                  <a:srgbClr val="DC9E1F">
                    <a:lumMod val="50000"/>
                  </a:srgbClr>
                </a:solidFill>
                <a:latin typeface="Times New Roman" panose="02020603050405020304" pitchFamily="18" charset="0"/>
                <a:cs typeface="Times New Roman" panose="02020603050405020304" pitchFamily="18" charset="0"/>
              </a:rPr>
              <a:t>The presentation provides all the basic information for the student-athlete. More details and video can be provided if needed. Contact us. </a:t>
            </a:r>
            <a:endParaRPr lang="bg-BG"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454" y="1219200"/>
            <a:ext cx="2998787" cy="5505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02036" y="1219200"/>
            <a:ext cx="3109913" cy="5505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06619456"/>
      </p:ext>
    </p:extLst>
  </p:cSld>
  <p:clrMapOvr>
    <a:masterClrMapping/>
  </p:clrMapOvr>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1808</TotalTime>
  <Words>380</Words>
  <Application>Microsoft Office PowerPoint</Application>
  <PresentationFormat>On-screen Show (4:3)</PresentationFormat>
  <Paragraphs>44</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Arial Narrow</vt:lpstr>
      <vt:lpstr>Times New Roman</vt:lpstr>
      <vt:lpstr>Horizon</vt:lpstr>
      <vt:lpstr>Violeta Bachvarova Outside/opposite hitter</vt:lpstr>
      <vt:lpstr>PowerPoint Presentation</vt:lpstr>
      <vt:lpstr>PowerPoint Presentation</vt:lpstr>
      <vt:lpstr>Additional information</vt:lpstr>
      <vt:lpstr>Video Analysis</vt:lpstr>
      <vt:lpstr>Interview questions</vt:lpstr>
      <vt:lpstr>PowerPoint Presentation</vt:lpstr>
      <vt:lpstr>PowerPoint Presentation</vt:lpstr>
      <vt:lpstr>The presentation provides all the basic information for the student-athlete. More details and video can be provided if needed. Contact us.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Siana Dobreva </dc:title>
  <dc:creator>Radoslav Popov</dc:creator>
  <cp:lastModifiedBy>Radoslav Popov</cp:lastModifiedBy>
  <cp:revision>32</cp:revision>
  <dcterms:created xsi:type="dcterms:W3CDTF">2006-08-16T00:00:00Z</dcterms:created>
  <dcterms:modified xsi:type="dcterms:W3CDTF">2024-02-19T13:35:28Z</dcterms:modified>
</cp:coreProperties>
</file>