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a Schatz" initials="SS" lastIdx="1" clrIdx="0">
    <p:extLst>
      <p:ext uri="{19B8F6BF-5375-455C-9EA6-DF929625EA0E}">
        <p15:presenceInfo xmlns:p15="http://schemas.microsoft.com/office/powerpoint/2012/main" userId="S::s.schatz@ulreich.at::2c65db21-e28a-4cb6-a170-974b6dd7400a" providerId="AD"/>
      </p:ext>
    </p:extLst>
  </p:cmAuthor>
  <p:cmAuthor id="2" name="Hannah Pani" initials="HP" lastIdx="1" clrIdx="1">
    <p:extLst>
      <p:ext uri="{19B8F6BF-5375-455C-9EA6-DF929625EA0E}">
        <p15:presenceInfo xmlns:p15="http://schemas.microsoft.com/office/powerpoint/2012/main" userId="S::h.pani@ulreich.at::30f0eb7a-8669-4911-80ab-4dc5c2d2f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100" d="100"/>
          <a:sy n="100" d="100"/>
        </p:scale>
        <p:origin x="1694" y="-12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208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493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03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579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687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222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19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899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372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820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180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97947-CF99-46D3-A0F2-1AFF2BAD61E0}" type="datetimeFigureOut">
              <a:rPr lang="de-AT" smtClean="0"/>
              <a:t>13.09.24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B804C-BD55-4C03-9CE9-63E0A937368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501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06F6FA3B-91BE-435D-B6D3-BAAB1AEABA66}"/>
              </a:ext>
            </a:extLst>
          </p:cNvPr>
          <p:cNvCxnSpPr>
            <a:cxnSpLocks/>
          </p:cNvCxnSpPr>
          <p:nvPr/>
        </p:nvCxnSpPr>
        <p:spPr>
          <a:xfrm>
            <a:off x="359827" y="1032169"/>
            <a:ext cx="612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938AAC35-B3A5-4B35-8E9B-829140F04C4C}"/>
              </a:ext>
            </a:extLst>
          </p:cNvPr>
          <p:cNvSpPr txBox="1"/>
          <p:nvPr/>
        </p:nvSpPr>
        <p:spPr>
          <a:xfrm>
            <a:off x="5373669" y="682396"/>
            <a:ext cx="12218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AT" sz="2000" b="1" i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samstag</a:t>
            </a:r>
            <a:r>
              <a:rPr lang="de-AT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algn="r"/>
            <a:r>
              <a:rPr lang="de-AT" sz="12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11:30– 21:00</a:t>
            </a:r>
          </a:p>
          <a:p>
            <a:pPr algn="r"/>
            <a:endParaRPr lang="de-AT" sz="1200" b="1" i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D2DDDC2B-6D01-4B7A-A23A-8A4B1E87F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35666"/>
              </p:ext>
            </p:extLst>
          </p:nvPr>
        </p:nvGraphicFramePr>
        <p:xfrm>
          <a:off x="3533987" y="1479306"/>
          <a:ext cx="3061555" cy="75153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2805">
                  <a:extLst>
                    <a:ext uri="{9D8B030D-6E8A-4147-A177-3AD203B41FA5}">
                      <a16:colId xmlns:a16="http://schemas.microsoft.com/office/drawing/2014/main" val="1804482039"/>
                    </a:ext>
                  </a:extLst>
                </a:gridCol>
                <a:gridCol w="678750">
                  <a:extLst>
                    <a:ext uri="{9D8B030D-6E8A-4147-A177-3AD203B41FA5}">
                      <a16:colId xmlns:a16="http://schemas.microsoft.com/office/drawing/2014/main" val="3179961403"/>
                    </a:ext>
                  </a:extLst>
                </a:gridCol>
              </a:tblGrid>
              <a:tr h="427862">
                <a:tc>
                  <a:txBody>
                    <a:bodyPr/>
                    <a:lstStyle/>
                    <a:p>
                      <a:pPr algn="ctr"/>
                      <a:r>
                        <a:rPr lang="de-AT" sz="1400" b="1" i="1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hauptspeisen.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AT" sz="1100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2059769505"/>
                  </a:ext>
                </a:extLst>
              </a:tr>
              <a:tr h="71168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1" i="0" u="none" strike="noStrike" dirty="0">
                          <a:effectLst/>
                          <a:latin typeface="Arial" panose="020B0604020202020204" pitchFamily="34" charset="0"/>
                        </a:rPr>
                        <a:t>Butterschnitzel vom Damwild(aus eigener Zucht)</a:t>
                      </a:r>
                      <a:endParaRPr lang="de-AT" sz="1100" b="1" i="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Speckfisolen / Pfeffersauce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Erdäpfelpüree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A,  C, G,  L, 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€ 2</a:t>
                      </a: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6</a:t>
                      </a:r>
                      <a: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,50</a:t>
                      </a:r>
                    </a:p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1157352169"/>
                  </a:ext>
                </a:extLst>
              </a:tr>
              <a:tr h="71168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1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Ausgelöstes Backhendl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kern="120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Petersilerdäpfel</a:t>
                      </a:r>
                      <a:endParaRPr lang="de-AT" sz="11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Radieschen - Blattsalat</a:t>
                      </a:r>
                    </a:p>
                    <a:p>
                      <a:pPr algn="ctr"/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A, C, G, L, O</a:t>
                      </a:r>
                    </a:p>
                    <a:p>
                      <a:pPr algn="ctr"/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/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€ 24,50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2119001700"/>
                  </a:ext>
                </a:extLst>
              </a:tr>
              <a:tr h="71168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1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Innviertler </a:t>
                      </a:r>
                      <a:r>
                        <a:rPr lang="de-AT" sz="1100" b="1" i="0" kern="120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Grammelknödel</a:t>
                      </a:r>
                      <a:endParaRPr lang="de-AT" sz="1100" b="1" i="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Speckkrautsalat</a:t>
                      </a:r>
                    </a:p>
                    <a:p>
                      <a:pPr algn="ctr"/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G, L,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€ 16,50</a:t>
                      </a:r>
                    </a:p>
                    <a:p>
                      <a:pPr algn="r"/>
                      <a:r>
                        <a:rPr lang="de-AT" sz="8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oder</a:t>
                      </a:r>
                    </a:p>
                    <a:p>
                      <a:pPr algn="r"/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€ 22,50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2883623486"/>
                  </a:ext>
                </a:extLst>
              </a:tr>
              <a:tr h="9476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1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Spinat-Bergkäse-Knödel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Steinpilzrahmsauce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Rocola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Geräucherter Ricotta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A, C, G, L, O</a:t>
                      </a:r>
                      <a:endParaRPr lang="de-AT" sz="3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€ 23,50</a:t>
                      </a:r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3106761775"/>
                  </a:ext>
                </a:extLst>
              </a:tr>
              <a:tr h="622167">
                <a:tc>
                  <a:txBody>
                    <a:bodyPr/>
                    <a:lstStyle/>
                    <a:p>
                      <a:pPr algn="ctr"/>
                      <a:endParaRPr lang="de-AT" sz="1400" b="1" i="1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/>
                      <a:r>
                        <a:rPr lang="de-AT" sz="1400" b="1" i="1" dirty="0" err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desserts</a:t>
                      </a:r>
                      <a:r>
                        <a:rPr lang="de-AT" sz="1400" b="1" i="1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de-AT" sz="1100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670020986"/>
                  </a:ext>
                </a:extLst>
              </a:tr>
              <a:tr h="737596">
                <a:tc>
                  <a:txBody>
                    <a:bodyPr/>
                    <a:lstStyle/>
                    <a:p>
                      <a:pPr algn="ctr"/>
                      <a:endParaRPr lang="de-AT" sz="1100" b="1" i="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/>
                      <a:endParaRPr lang="de-AT" sz="1100" b="1" i="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/>
                      <a:r>
                        <a:rPr lang="de-AT" sz="1100" b="1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Schoko-Cheesecake</a:t>
                      </a:r>
                    </a:p>
                    <a:p>
                      <a:pPr algn="ctr"/>
                      <a:r>
                        <a:rPr lang="de-AT" sz="1050" b="0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Himbeerragout / Vanilleeis</a:t>
                      </a:r>
                    </a:p>
                    <a:p>
                      <a:pPr algn="ctr"/>
                      <a:r>
                        <a:rPr lang="de-AT" sz="1050" b="0" i="0" kern="120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Sanlzkaramell</a:t>
                      </a:r>
                      <a:endParaRPr lang="de-AT" sz="1050" b="0" i="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A, C, G, 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latinLnBrk="0" hangingPunct="1"/>
                      <a:endParaRPr lang="de-DE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algn="r" defTabSz="685800" rtl="0" eaLnBrk="1" latinLnBrk="0" hangingPunct="1"/>
                      <a:endParaRPr lang="de-DE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algn="r" defTabSz="685800" rtl="0" eaLnBrk="1" latinLnBrk="0" hangingPunct="1"/>
                      <a: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€ 10,50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3862073187"/>
                  </a:ext>
                </a:extLst>
              </a:tr>
              <a:tr h="617476">
                <a:tc>
                  <a:txBody>
                    <a:bodyPr/>
                    <a:lstStyle/>
                    <a:p>
                      <a:pPr algn="ctr"/>
                      <a:endParaRPr lang="de-AT" sz="1100" b="1" i="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/>
                      <a:r>
                        <a:rPr lang="de-AT" sz="1100" b="1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Crème Brûlée</a:t>
                      </a:r>
                    </a:p>
                    <a:p>
                      <a:pPr algn="ctr"/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Feigen-Brombeerragout</a:t>
                      </a:r>
                    </a:p>
                    <a:p>
                      <a:pPr algn="ctr"/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Pischingerecken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A, 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latinLnBrk="0" hangingPunct="1"/>
                      <a:endParaRPr lang="de-DE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algn="r" defTabSz="685800" rtl="0" eaLnBrk="1" latinLnBrk="0" hangingPunct="1"/>
                      <a: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€ 8,50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3021771605"/>
                  </a:ext>
                </a:extLst>
              </a:tr>
              <a:tr h="84362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685800" rtl="0" eaLnBrk="1" latinLnBrk="0" hangingPunct="1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2451177024"/>
                  </a:ext>
                </a:extLst>
              </a:tr>
            </a:tbl>
          </a:graphicData>
        </a:graphic>
      </p:graphicFrame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E78E60D9-8709-46D2-B87A-C0E4C1422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066392"/>
              </p:ext>
            </p:extLst>
          </p:nvPr>
        </p:nvGraphicFramePr>
        <p:xfrm>
          <a:off x="184209" y="1404471"/>
          <a:ext cx="3148195" cy="70482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5556">
                  <a:extLst>
                    <a:ext uri="{9D8B030D-6E8A-4147-A177-3AD203B41FA5}">
                      <a16:colId xmlns:a16="http://schemas.microsoft.com/office/drawing/2014/main" val="2279212773"/>
                    </a:ext>
                  </a:extLst>
                </a:gridCol>
                <a:gridCol w="792639">
                  <a:extLst>
                    <a:ext uri="{9D8B030D-6E8A-4147-A177-3AD203B41FA5}">
                      <a16:colId xmlns:a16="http://schemas.microsoft.com/office/drawing/2014/main" val="19619953"/>
                    </a:ext>
                  </a:extLst>
                </a:gridCol>
              </a:tblGrid>
              <a:tr h="504285">
                <a:tc>
                  <a:txBody>
                    <a:bodyPr/>
                    <a:lstStyle/>
                    <a:p>
                      <a:pPr algn="ctr"/>
                      <a:r>
                        <a:rPr lang="de-AT" sz="1400" b="1" i="1" dirty="0" err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vorspeisen</a:t>
                      </a:r>
                      <a:r>
                        <a:rPr lang="de-AT" sz="1400" b="1" i="1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. </a:t>
                      </a:r>
                      <a:r>
                        <a:rPr lang="de-AT" sz="1400" b="1" i="1" dirty="0" err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salate</a:t>
                      </a:r>
                      <a:r>
                        <a:rPr lang="de-AT" sz="1400" b="1" i="1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AT" sz="1100" b="0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2940985963"/>
                  </a:ext>
                </a:extLst>
              </a:tr>
              <a:tr h="666659">
                <a:tc>
                  <a:txBody>
                    <a:bodyPr/>
                    <a:lstStyle/>
                    <a:p>
                      <a:pPr algn="ctr"/>
                      <a:r>
                        <a:rPr lang="de-AT" sz="1100" b="1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Beef Tartare               </a:t>
                      </a:r>
                    </a:p>
                    <a:p>
                      <a:pPr algn="ctr"/>
                      <a:r>
                        <a:rPr lang="de-AT" sz="1100" b="0" i="0" u="none" strike="noStrike" dirty="0">
                          <a:effectLst/>
                          <a:latin typeface="Arial" panose="020B0604020202020204" pitchFamily="34" charset="0"/>
                        </a:rPr>
                        <a:t>Ricotta-Paradeiser-Aufstrich</a:t>
                      </a:r>
                    </a:p>
                    <a:p>
                      <a:pPr algn="ctr"/>
                      <a:r>
                        <a:rPr lang="de-AT" sz="1100" b="0" i="0" u="none" strike="noStrike" dirty="0">
                          <a:effectLst/>
                          <a:latin typeface="Arial" panose="020B0604020202020204" pitchFamily="34" charset="0"/>
                        </a:rPr>
                        <a:t>Wachtelei / Pimientos</a:t>
                      </a:r>
                    </a:p>
                    <a:p>
                      <a:pPr algn="ctr"/>
                      <a:r>
                        <a:rPr lang="de-AT" sz="1100" b="0" i="0" u="none" strike="noStrike" dirty="0">
                          <a:effectLst/>
                          <a:latin typeface="Arial" panose="020B0604020202020204" pitchFamily="34" charset="0"/>
                        </a:rPr>
                        <a:t>ÖfferlBio Brot </a:t>
                      </a:r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A, C, D, G, L, M, 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800" b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100g</a:t>
                      </a:r>
                      <a:r>
                        <a:rPr lang="de-AT" sz="1000" b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€ 19,50</a:t>
                      </a:r>
                    </a:p>
                    <a:p>
                      <a:pPr algn="r"/>
                      <a:r>
                        <a:rPr lang="de-AT" sz="8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oder</a:t>
                      </a:r>
                    </a:p>
                    <a:p>
                      <a:pPr algn="r"/>
                      <a:r>
                        <a:rPr lang="de-AT" sz="800" b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200g</a:t>
                      </a:r>
                      <a:r>
                        <a:rPr lang="de-AT" sz="1000" b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€ 24,50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3434584834"/>
                  </a:ext>
                </a:extLst>
              </a:tr>
              <a:tr h="66665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1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Gerösteter Karfiol</a:t>
                      </a:r>
                      <a:endParaRPr lang="de-DE" sz="1100" b="1" i="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Zucchini</a:t>
                      </a:r>
                      <a:r>
                        <a:rPr lang="de-AT" sz="1100" b="0" i="0" u="none" strike="noStrike" dirty="0">
                          <a:effectLst/>
                          <a:latin typeface="Arial" panose="020B0604020202020204" pitchFamily="34" charset="0"/>
                        </a:rPr>
                        <a:t> Panna Cotta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Zupfsalat</a:t>
                      </a:r>
                      <a:r>
                        <a:rPr lang="de-AT" sz="1100" b="0" i="0" u="none" strike="noStrike" dirty="0">
                          <a:effectLst/>
                          <a:latin typeface="Arial" panose="020B0604020202020204" pitchFamily="34" charset="0"/>
                        </a:rPr>
                        <a:t> / Kapern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geräucherter</a:t>
                      </a:r>
                      <a:r>
                        <a:rPr lang="de-AT" sz="1100" b="0" i="0" u="none" strike="noStrike" dirty="0">
                          <a:effectLst/>
                          <a:latin typeface="Arial" panose="020B0604020202020204" pitchFamily="34" charset="0"/>
                        </a:rPr>
                        <a:t> Ricotta</a:t>
                      </a:r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G, L, 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€ 17,50 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3530999264"/>
                  </a:ext>
                </a:extLst>
              </a:tr>
              <a:tr h="70325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1" i="0" u="none" strike="noStrike" dirty="0">
                          <a:effectLst/>
                          <a:latin typeface="Arial" panose="020B0604020202020204" pitchFamily="34" charset="0"/>
                        </a:rPr>
                        <a:t>Gebratener Ziegenkäse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0" u="none" strike="noStrike" dirty="0">
                          <a:effectLst/>
                          <a:latin typeface="Arial" panose="020B0604020202020204" pitchFamily="34" charset="0"/>
                        </a:rPr>
                        <a:t>Geschmorte Rote Rüben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Cassis-Zwetschken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0" u="none" strike="noStrike" dirty="0">
                          <a:effectLst/>
                          <a:latin typeface="Arial" panose="020B0604020202020204" pitchFamily="34" charset="0"/>
                        </a:rPr>
                        <a:t>Brioche / Ruccola</a:t>
                      </a:r>
                      <a:endParaRPr lang="de-AT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G, L, O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€ 18,50 </a:t>
                      </a:r>
                    </a:p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2296778777"/>
                  </a:ext>
                </a:extLst>
              </a:tr>
              <a:tr h="11134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1400" b="1" i="1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b="1" i="1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suppe.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1100" b="1" i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1" i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Rindssuppe mit Wurzelgemüse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b="0" i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Grießnockerl / Frittaten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A, C, G, L, 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1000" b="0" i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r"/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€ 8,00</a:t>
                      </a:r>
                    </a:p>
                    <a:p>
                      <a:pPr algn="r"/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2049696900"/>
                  </a:ext>
                </a:extLst>
              </a:tr>
              <a:tr h="77228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AT" sz="1100" b="1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Tagessuppe</a:t>
                      </a:r>
                      <a:endParaRPr lang="de-AT" sz="10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G, L, 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€ 6,00 </a:t>
                      </a:r>
                    </a:p>
                    <a:p>
                      <a:pPr algn="r"/>
                      <a:endParaRPr lang="de-AT" sz="1000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7821545"/>
                  </a:ext>
                </a:extLst>
              </a:tr>
              <a:tr h="59006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b="1" i="1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käse.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Kuh / Schaf / Ziege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Balsamico Zwetschken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kern="120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Öfferl</a:t>
                      </a:r>
                      <a:r>
                        <a:rPr lang="de-AT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Bio Brot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G, O</a:t>
                      </a:r>
                      <a:endParaRPr lang="de-AT" sz="1400" b="1" i="1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€ 16,50</a:t>
                      </a:r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36000" marR="36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8924104"/>
                  </a:ext>
                </a:extLst>
              </a:tr>
              <a:tr h="59006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1" i="0" kern="120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Öfferl</a:t>
                      </a:r>
                      <a:r>
                        <a:rPr lang="de-AT" sz="1100" b="1" i="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Bio Brot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700" b="0" kern="1200" baseline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700" b="0" kern="1200" baseline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€ 3,00 / </a:t>
                      </a:r>
                      <a:b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</a:br>
                      <a:r>
                        <a:rPr lang="de-DE" sz="10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€ 4,50</a:t>
                      </a:r>
                      <a:endParaRPr lang="de-AT" sz="10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36000" marR="3600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4434642"/>
                  </a:ext>
                </a:extLst>
              </a:tr>
            </a:tbl>
          </a:graphicData>
        </a:graphic>
      </p:graphicFrame>
      <p:pic>
        <p:nvPicPr>
          <p:cNvPr id="8" name="Grafik 7" descr="Ein Bild, das Messer enthält.&#10;&#10;Automatisch generierte Beschreibung">
            <a:extLst>
              <a:ext uri="{FF2B5EF4-FFF2-40B4-BE49-F238E27FC236}">
                <a16:creationId xmlns:a16="http://schemas.microsoft.com/office/drawing/2014/main" id="{C4777DAE-8BEE-4CA8-9AE1-8F7EA5C727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44" r="3761" b="24759"/>
          <a:stretch/>
        </p:blipFill>
        <p:spPr>
          <a:xfrm>
            <a:off x="377371" y="630684"/>
            <a:ext cx="791029" cy="347656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8718D0AC-D367-4B0A-929F-91CD305DE2DA}"/>
              </a:ext>
            </a:extLst>
          </p:cNvPr>
          <p:cNvSpPr txBox="1"/>
          <p:nvPr/>
        </p:nvSpPr>
        <p:spPr>
          <a:xfrm>
            <a:off x="396523" y="9454915"/>
            <a:ext cx="6101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Glutenhaltiges Getreide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 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Krebstiere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Ei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Fisch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Erdnuss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Soja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Milch oder Laktose </a:t>
            </a:r>
          </a:p>
          <a:p>
            <a:pPr algn="ctr"/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Schalenfrüchte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Sellerie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 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Senf /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 </a:t>
            </a:r>
            <a:r>
              <a:rPr lang="de-AT" sz="800" i="1" dirty="0">
                <a:latin typeface="Roboto" panose="02000000000000000000" pitchFamily="2" charset="0"/>
              </a:rPr>
              <a:t>Sesam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/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Sulfite / 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Lupinen /</a:t>
            </a:r>
            <a:r>
              <a:rPr lang="de-AT" sz="8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R </a:t>
            </a:r>
            <a:r>
              <a:rPr lang="de-AT" sz="8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Weichtiere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BAD35F5-D0DC-4C39-A7E5-2F17B743716D}"/>
              </a:ext>
            </a:extLst>
          </p:cNvPr>
          <p:cNvSpPr txBox="1"/>
          <p:nvPr/>
        </p:nvSpPr>
        <p:spPr>
          <a:xfrm>
            <a:off x="359825" y="9293363"/>
            <a:ext cx="27262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Solange der Vorrat reicht.</a:t>
            </a:r>
          </a:p>
        </p:txBody>
      </p:sp>
    </p:spTree>
    <p:extLst>
      <p:ext uri="{BB962C8B-B14F-4D97-AF65-F5344CB8AC3E}">
        <p14:creationId xmlns:p14="http://schemas.microsoft.com/office/powerpoint/2010/main" val="210139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301</Words>
  <Application>Microsoft Office PowerPoint</Application>
  <PresentationFormat>A4-Papier (210 x 297 mm)</PresentationFormat>
  <Paragraphs>99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meidling</dc:creator>
  <cp:lastModifiedBy>Lukas Pani</cp:lastModifiedBy>
  <cp:revision>553</cp:revision>
  <cp:lastPrinted>2024-07-17T13:33:48Z</cp:lastPrinted>
  <dcterms:created xsi:type="dcterms:W3CDTF">2019-08-19T18:55:12Z</dcterms:created>
  <dcterms:modified xsi:type="dcterms:W3CDTF">2024-09-13T12:01:53Z</dcterms:modified>
</cp:coreProperties>
</file>