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4" r:id="rId2"/>
  </p:sldMasterIdLst>
  <p:notesMasterIdLst>
    <p:notesMasterId r:id="rId11"/>
  </p:notesMasterIdLst>
  <p:sldIdLst>
    <p:sldId id="257" r:id="rId3"/>
    <p:sldId id="935" r:id="rId4"/>
    <p:sldId id="269" r:id="rId5"/>
    <p:sldId id="273" r:id="rId6"/>
    <p:sldId id="271" r:id="rId7"/>
    <p:sldId id="277" r:id="rId8"/>
    <p:sldId id="275" r:id="rId9"/>
    <p:sldId id="27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84"/>
    <p:restoredTop sz="84077"/>
  </p:normalViewPr>
  <p:slideViewPr>
    <p:cSldViewPr snapToGrid="0">
      <p:cViewPr varScale="1">
        <p:scale>
          <a:sx n="89" d="100"/>
          <a:sy n="89" d="100"/>
        </p:scale>
        <p:origin x="6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8D3B5-0AF0-CB43-A871-10BA752579B2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DF9C4-3C33-C340-8399-35A5E40438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921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544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29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668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719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116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107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46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897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354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761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8776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849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830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287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45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75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6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03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07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47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80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526ED-91EA-B543-824F-79441F3416BA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109C9-5A18-5B40-B65E-5F0B1EA3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039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F782C-4080-234E-9AE1-783225B98CAD}" type="datetimeFigureOut">
              <a:rPr lang="ja-JP" altLang="en-US" smtClean="0">
                <a:solidFill>
                  <a:srgbClr val="696464"/>
                </a:solidFill>
              </a:rPr>
              <a:pPr/>
              <a:t>2024/2/28</a:t>
            </a:fld>
            <a:endParaRPr lang="ja-JP" alt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AA0D3-8C4F-D845-B197-188E11266E89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431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第74回 全国理容競技大会">
            <a:extLst>
              <a:ext uri="{FF2B5EF4-FFF2-40B4-BE49-F238E27FC236}">
                <a16:creationId xmlns:a16="http://schemas.microsoft.com/office/drawing/2014/main" id="{BC03729B-4DC6-714E-86A9-A51A1AE6DA53}"/>
              </a:ext>
            </a:extLst>
          </p:cNvPr>
          <p:cNvSpPr txBox="1"/>
          <p:nvPr/>
        </p:nvSpPr>
        <p:spPr>
          <a:xfrm>
            <a:off x="1524000" y="2293706"/>
            <a:ext cx="9144000" cy="1123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3578" tIns="53578" rIns="53578" bIns="53578" anchor="ctr">
            <a:spAutoFit/>
          </a:bodyPr>
          <a:lstStyle>
            <a:lvl1pPr defTabSz="821531">
              <a:defRPr sz="5600">
                <a:solidFill>
                  <a:schemeClr val="accent1">
                    <a:hueOff val="114395"/>
                    <a:lumOff val="-24975"/>
                  </a:schemeClr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lvl1pPr>
          </a:lstStyle>
          <a:p>
            <a:pPr algn="ctr"/>
            <a:r>
              <a:rPr lang="en-US" sz="3300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HAIR WORLD JAPAN CUP OPEN ２０２４ </a:t>
            </a:r>
          </a:p>
          <a:p>
            <a:pPr algn="ctr"/>
            <a:r>
              <a:rPr lang="en-US" sz="3300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ja-JP" altLang="en-US" sz="330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第７６回全国理容競技大会</a:t>
            </a:r>
            <a:r>
              <a:rPr lang="en-US" altLang="ja-JP" sz="3300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endParaRPr sz="3300" dirty="0">
              <a:solidFill>
                <a:schemeClr val="tx1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7" name="令和4年3月15日">
            <a:extLst>
              <a:ext uri="{FF2B5EF4-FFF2-40B4-BE49-F238E27FC236}">
                <a16:creationId xmlns:a16="http://schemas.microsoft.com/office/drawing/2014/main" id="{583B9B1D-3CFD-DF47-BCB9-3BCB95EC8BC0}"/>
              </a:ext>
            </a:extLst>
          </p:cNvPr>
          <p:cNvSpPr txBox="1"/>
          <p:nvPr/>
        </p:nvSpPr>
        <p:spPr>
          <a:xfrm>
            <a:off x="4252953" y="696418"/>
            <a:ext cx="3686105" cy="458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3578" tIns="53578" rIns="53578" bIns="53578" anchor="ctr">
            <a:spAutoFit/>
          </a:bodyPr>
          <a:lstStyle>
            <a:lvl1pPr defTabSz="821531">
              <a:defRPr sz="3200">
                <a:solidFill>
                  <a:schemeClr val="accent1">
                    <a:hueOff val="114395"/>
                    <a:lumOff val="-24975"/>
                  </a:schemeClr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lvl1pPr>
          </a:lstStyle>
          <a:p>
            <a:pPr algn="ctr">
              <a:lnSpc>
                <a:spcPct val="150000"/>
              </a:lnSpc>
            </a:pPr>
            <a:r>
              <a:rPr sz="1800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令和</a:t>
            </a:r>
            <a:r>
              <a:rPr lang="en-US" sz="1800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６</a:t>
            </a:r>
            <a:r>
              <a:rPr sz="1800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年</a:t>
            </a:r>
            <a:r>
              <a:rPr lang="en-US" sz="1800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２</a:t>
            </a:r>
            <a:r>
              <a:rPr lang="ja-JP" altLang="en-US" sz="180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月 </a:t>
            </a:r>
            <a:r>
              <a:rPr lang="en-US" altLang="ja-JP" sz="1800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2</a:t>
            </a:r>
            <a:r>
              <a:rPr lang="ja-JP" altLang="en-US" sz="180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７</a:t>
            </a:r>
            <a:r>
              <a:rPr sz="1800" dirty="0" err="1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日</a:t>
            </a:r>
            <a:r>
              <a:rPr lang="ja-JP" altLang="en-US" sz="180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　春期研修会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8C160C5-5230-D551-B0F6-16E6A7335A98}"/>
              </a:ext>
            </a:extLst>
          </p:cNvPr>
          <p:cNvSpPr txBox="1"/>
          <p:nvPr/>
        </p:nvSpPr>
        <p:spPr>
          <a:xfrm>
            <a:off x="3067050" y="3646171"/>
            <a:ext cx="63665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第１・２・３部　共通要項</a:t>
            </a:r>
            <a:endParaRPr lang="ja-JP" altLang="en-US" sz="320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036BAD9-15CF-E688-F10E-C6CBD1664D40}"/>
              </a:ext>
            </a:extLst>
          </p:cNvPr>
          <p:cNvSpPr txBox="1"/>
          <p:nvPr/>
        </p:nvSpPr>
        <p:spPr>
          <a:xfrm>
            <a:off x="4425687" y="5125543"/>
            <a:ext cx="36492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>
                <a:latin typeface="MS Gothic" panose="020B0609070205080204" pitchFamily="49" charset="-128"/>
                <a:ea typeface="MS Gothic" panose="020B0609070205080204" pitchFamily="49" charset="-128"/>
              </a:rPr>
              <a:t>と き 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ja-JP" altLang="en-US">
                <a:latin typeface="MS Gothic" panose="020B0609070205080204" pitchFamily="49" charset="-128"/>
                <a:ea typeface="MS Gothic" panose="020B0609070205080204" pitchFamily="49" charset="-128"/>
              </a:rPr>
              <a:t>令和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6</a:t>
            </a:r>
            <a:r>
              <a:rPr lang="ja-JP" altLang="en-US">
                <a:latin typeface="MS Gothic" panose="020B0609070205080204" pitchFamily="49" charset="-128"/>
                <a:ea typeface="MS Gothic" panose="020B0609070205080204" pitchFamily="49" charset="-128"/>
              </a:rPr>
              <a:t>年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10</a:t>
            </a:r>
            <a:r>
              <a:rPr lang="ja-JP" altLang="en-US">
                <a:latin typeface="MS Gothic" panose="020B0609070205080204" pitchFamily="49" charset="-128"/>
                <a:ea typeface="MS Gothic" panose="020B0609070205080204" pitchFamily="49" charset="-128"/>
              </a:rPr>
              <a:t>月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21</a:t>
            </a:r>
            <a:r>
              <a:rPr lang="ja-JP" altLang="en-US">
                <a:latin typeface="MS Gothic" panose="020B0609070205080204" pitchFamily="49" charset="-128"/>
                <a:ea typeface="MS Gothic" panose="020B0609070205080204" pitchFamily="49" charset="-128"/>
              </a:rPr>
              <a:t>日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ja-JP" altLang="en-US">
                <a:latin typeface="MS Gothic" panose="020B0609070205080204" pitchFamily="49" charset="-128"/>
                <a:ea typeface="MS Gothic" panose="020B0609070205080204" pitchFamily="49" charset="-128"/>
              </a:rPr>
              <a:t>月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) </a:t>
            </a:r>
          </a:p>
          <a:p>
            <a:r>
              <a:rPr lang="ja-JP" altLang="en-US">
                <a:latin typeface="MS Gothic" panose="020B0609070205080204" pitchFamily="49" charset="-128"/>
                <a:ea typeface="MS Gothic" panose="020B0609070205080204" pitchFamily="49" charset="-128"/>
              </a:rPr>
              <a:t>ところ 愛媛県武道館 </a:t>
            </a:r>
          </a:p>
          <a:p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       (</a:t>
            </a:r>
            <a:r>
              <a:rPr lang="ja-JP" altLang="en-US">
                <a:latin typeface="MS Gothic" panose="020B0609070205080204" pitchFamily="49" charset="-128"/>
                <a:ea typeface="MS Gothic" panose="020B0609070205080204" pitchFamily="49" charset="-128"/>
              </a:rPr>
              <a:t>松山市市坪西町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551</a:t>
            </a:r>
            <a:r>
              <a:rPr lang="ja-JP" altLang="en-US">
                <a:latin typeface="MS Gothic" panose="020B0609070205080204" pitchFamily="49" charset="-128"/>
                <a:ea typeface="MS Gothic" panose="020B0609070205080204" pitchFamily="49" charset="-128"/>
              </a:rPr>
              <a:t>番地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253416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0D4612B-20F9-32B0-FDE5-BC69F7E5C94E}"/>
              </a:ext>
            </a:extLst>
          </p:cNvPr>
          <p:cNvSpPr txBox="1">
            <a:spLocks/>
          </p:cNvSpPr>
          <p:nvPr/>
        </p:nvSpPr>
        <p:spPr>
          <a:xfrm>
            <a:off x="1524000" y="2135354"/>
            <a:ext cx="9144000" cy="25872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kumimoji="1"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kumimoji="1"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kumimoji="1"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kumimoji="1"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" pitchFamily="2" charset="2"/>
              <a:buNone/>
              <a:defRPr kumimoji="1"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" pitchFamily="2" charset="2"/>
              <a:buNone/>
              <a:defRPr kumimoji="1"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" pitchFamily="2" charset="2"/>
              <a:buNone/>
              <a:defRPr kumimoji="1"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" pitchFamily="2" charset="2"/>
              <a:buNone/>
              <a:defRPr kumimoji="1"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4472C4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sz="4000" b="0" i="0" u="none" strike="noStrike" kern="1200" cap="none" spc="60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Gothic" panose="020B0609070205080204" pitchFamily="49" charset="-128"/>
                <a:ea typeface="MS Gothic" panose="020B0609070205080204" pitchFamily="49" charset="-128"/>
                <a:cs typeface="+mn-cs"/>
              </a:rPr>
              <a:t>コンテストミッションは</a:t>
            </a:r>
            <a:endParaRPr kumimoji="1" lang="en-US" sz="4000" b="0" i="0" u="none" strike="noStrike" kern="1200" cap="none" spc="6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Gothic" panose="020B0609070205080204" pitchFamily="49" charset="-128"/>
              <a:ea typeface="MS Gothic" panose="020B0609070205080204" pitchFamily="49" charset="-128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4472C4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sz="4000" b="0" i="0" u="none" strike="noStrike" kern="1200" cap="none" spc="60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Gothic" panose="020B0609070205080204" pitchFamily="49" charset="-128"/>
                <a:ea typeface="MS Gothic" panose="020B0609070205080204" pitchFamily="49" charset="-128"/>
                <a:cs typeface="+mn-cs"/>
              </a:rPr>
              <a:t>中央講師会が考える一考察です</a:t>
            </a:r>
            <a:r>
              <a:rPr kumimoji="1" lang="en-US" sz="4000" b="0" i="0" u="none" strike="noStrike" kern="1200" cap="none" spc="6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Gothic" panose="020B0609070205080204" pitchFamily="49" charset="-128"/>
                <a:ea typeface="MS Gothic" panose="020B0609070205080204" pitchFamily="49" charset="-128"/>
                <a:cs typeface="+mn-cs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56773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令和4年3月15日">
            <a:extLst>
              <a:ext uri="{FF2B5EF4-FFF2-40B4-BE49-F238E27FC236}">
                <a16:creationId xmlns:a16="http://schemas.microsoft.com/office/drawing/2014/main" id="{CC633CBD-5BFC-AB78-C44E-D3903631047E}"/>
              </a:ext>
            </a:extLst>
          </p:cNvPr>
          <p:cNvSpPr txBox="1"/>
          <p:nvPr/>
        </p:nvSpPr>
        <p:spPr>
          <a:xfrm>
            <a:off x="0" y="0"/>
            <a:ext cx="12191999" cy="477534"/>
          </a:xfrm>
          <a:prstGeom prst="rect">
            <a:avLst/>
          </a:prstGeom>
          <a:solidFill>
            <a:schemeClr val="tx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3578" tIns="53578" rIns="53578" bIns="53578" anchor="ctr">
            <a:spAutoFit/>
          </a:bodyPr>
          <a:lstStyle>
            <a:lvl1pPr defTabSz="821531">
              <a:defRPr sz="3200">
                <a:solidFill>
                  <a:schemeClr val="accent1">
                    <a:hueOff val="114395"/>
                    <a:lumOff val="-24975"/>
                  </a:schemeClr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lvl1pPr>
          </a:lstStyle>
          <a:p>
            <a:pPr algn="ctr"/>
            <a:r>
              <a:rPr lang="ja-JP" altLang="ja-JP" sz="2400" spc="746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大会要項</a:t>
            </a:r>
            <a:endParaRPr lang="ja-JP" altLang="ja-JP" sz="2400" spc="8">
              <a:solidFill>
                <a:schemeClr val="bg1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令和4年3月15日">
            <a:extLst>
              <a:ext uri="{FF2B5EF4-FFF2-40B4-BE49-F238E27FC236}">
                <a16:creationId xmlns:a16="http://schemas.microsoft.com/office/drawing/2014/main" id="{D4326C1A-804A-C31A-1ACD-EAE8658ADD17}"/>
              </a:ext>
            </a:extLst>
          </p:cNvPr>
          <p:cNvSpPr txBox="1"/>
          <p:nvPr/>
        </p:nvSpPr>
        <p:spPr>
          <a:xfrm>
            <a:off x="1886575" y="1712351"/>
            <a:ext cx="8598731" cy="42324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3578" tIns="53578" rIns="53578" bIns="53578" anchor="t">
            <a:spAutoFit/>
          </a:bodyPr>
          <a:lstStyle>
            <a:lvl1pPr defTabSz="821531">
              <a:defRPr sz="3200">
                <a:solidFill>
                  <a:schemeClr val="accent1">
                    <a:hueOff val="114395"/>
                    <a:lumOff val="-24975"/>
                  </a:schemeClr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lvl1pPr>
          </a:lstStyle>
          <a:p>
            <a:pPr marL="513398" marR="56198" indent="-4572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第１部門　クラシカルフリースタイル</a:t>
            </a:r>
            <a:endParaRPr lang="en-US" altLang="ja-JP" sz="2800" spc="8" dirty="0">
              <a:solidFill>
                <a:schemeClr val="tx1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513398" marR="56198" indent="-4572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第２部門　レディス・クリエイティブヘア</a:t>
            </a:r>
            <a:endParaRPr lang="en-US" altLang="ja-JP" sz="2800" spc="8" dirty="0">
              <a:solidFill>
                <a:schemeClr val="tx1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513398" marR="56198" indent="-4572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第３部門　</a:t>
            </a:r>
            <a:r>
              <a:rPr lang="en-US" altLang="ja-JP" sz="2800" spc="8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Hair Creation</a:t>
            </a:r>
            <a:br>
              <a:rPr lang="en-US" altLang="ja-JP" sz="2800" spc="8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</a:br>
            <a:r>
              <a:rPr lang="ja-JP" altLang="en-US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2800" spc="8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 - 2024 </a:t>
            </a:r>
            <a:r>
              <a:rPr lang="ja-JP" altLang="en-US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ラ・ソアー</a:t>
            </a:r>
            <a:r>
              <a:rPr lang="en-US" altLang="ja-JP" sz="2800" spc="8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altLang="en-US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高く舞い上がる</a:t>
            </a:r>
            <a:r>
              <a:rPr lang="en-US" altLang="ja-JP" sz="2800" spc="8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)</a:t>
            </a:r>
            <a:r>
              <a:rPr lang="ja-JP" altLang="en-US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endParaRPr lang="en-US" altLang="ja-JP" sz="2800" spc="8" dirty="0">
              <a:solidFill>
                <a:schemeClr val="tx1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513398" marR="56198" indent="-4572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solidFill>
                  <a:srgbClr val="C00000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第４部門　坊ちゃん・マドンナカット（２作品）</a:t>
            </a:r>
            <a:endParaRPr lang="en-US" altLang="ja-JP" sz="2800" spc="8" dirty="0">
              <a:solidFill>
                <a:srgbClr val="C00000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513398" marR="56198" indent="-4572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solidFill>
                  <a:srgbClr val="C00000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第５部門　ヘアピース（アデランスカップ）</a:t>
            </a:r>
            <a:endParaRPr lang="ja-JP" altLang="ja-JP" sz="2800" spc="8">
              <a:solidFill>
                <a:srgbClr val="C00000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03B5C56A-6D65-C8CD-2E5D-05985BEACF03}"/>
              </a:ext>
            </a:extLst>
          </p:cNvPr>
          <p:cNvCxnSpPr>
            <a:cxnSpLocks/>
          </p:cNvCxnSpPr>
          <p:nvPr/>
        </p:nvCxnSpPr>
        <p:spPr>
          <a:xfrm>
            <a:off x="1316950" y="1277663"/>
            <a:ext cx="3369977" cy="0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令和4年3月15日">
            <a:extLst>
              <a:ext uri="{FF2B5EF4-FFF2-40B4-BE49-F238E27FC236}">
                <a16:creationId xmlns:a16="http://schemas.microsoft.com/office/drawing/2014/main" id="{B1B1A725-96E4-4762-C595-138FDA403D7E}"/>
              </a:ext>
            </a:extLst>
          </p:cNvPr>
          <p:cNvSpPr txBox="1"/>
          <p:nvPr/>
        </p:nvSpPr>
        <p:spPr>
          <a:xfrm>
            <a:off x="1137068" y="768170"/>
            <a:ext cx="7429501" cy="653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3578" tIns="53578" rIns="53578" bIns="53578" anchor="ctr">
            <a:spAutoFit/>
          </a:bodyPr>
          <a:lstStyle>
            <a:lvl1pPr defTabSz="821531">
              <a:defRPr sz="3200">
                <a:solidFill>
                  <a:schemeClr val="accent1">
                    <a:hueOff val="114395"/>
                    <a:lumOff val="-24975"/>
                  </a:schemeClr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lvl1pPr>
          </a:lstStyle>
          <a:p>
            <a:pPr marL="56198" marR="56198" algn="just">
              <a:lnSpc>
                <a:spcPct val="150000"/>
              </a:lnSpc>
            </a:pPr>
            <a:r>
              <a:rPr lang="ja-JP" altLang="en-US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３</a:t>
            </a:r>
            <a:r>
              <a:rPr lang="ja-JP" altLang="ja-JP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．</a:t>
            </a:r>
            <a:r>
              <a:rPr lang="ja-JP" altLang="en-US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競技種目（</a:t>
            </a:r>
            <a:r>
              <a:rPr lang="en-US" altLang="ja-JP" sz="2800" spc="8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P2)</a:t>
            </a:r>
            <a:endParaRPr lang="ja-JP" altLang="ja-JP" sz="2800" spc="8">
              <a:solidFill>
                <a:schemeClr val="tx1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471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令和4年3月15日">
            <a:extLst>
              <a:ext uri="{FF2B5EF4-FFF2-40B4-BE49-F238E27FC236}">
                <a16:creationId xmlns:a16="http://schemas.microsoft.com/office/drawing/2014/main" id="{CC633CBD-5BFC-AB78-C44E-D3903631047E}"/>
              </a:ext>
            </a:extLst>
          </p:cNvPr>
          <p:cNvSpPr txBox="1"/>
          <p:nvPr/>
        </p:nvSpPr>
        <p:spPr>
          <a:xfrm>
            <a:off x="1" y="0"/>
            <a:ext cx="12306924" cy="477534"/>
          </a:xfrm>
          <a:prstGeom prst="rect">
            <a:avLst/>
          </a:prstGeom>
          <a:solidFill>
            <a:schemeClr val="tx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3578" tIns="53578" rIns="53578" bIns="53578" anchor="ctr">
            <a:spAutoFit/>
          </a:bodyPr>
          <a:lstStyle>
            <a:lvl1pPr defTabSz="821531">
              <a:defRPr sz="3200">
                <a:solidFill>
                  <a:schemeClr val="accent1">
                    <a:hueOff val="114395"/>
                    <a:lumOff val="-24975"/>
                  </a:schemeClr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lvl1pPr>
          </a:lstStyle>
          <a:p>
            <a:pPr algn="ctr"/>
            <a:r>
              <a:rPr lang="ja-JP" altLang="ja-JP" sz="2400" spc="746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大会要項</a:t>
            </a:r>
            <a:endParaRPr lang="ja-JP" altLang="ja-JP" sz="2400" spc="8">
              <a:solidFill>
                <a:schemeClr val="bg1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令和4年3月15日">
            <a:extLst>
              <a:ext uri="{FF2B5EF4-FFF2-40B4-BE49-F238E27FC236}">
                <a16:creationId xmlns:a16="http://schemas.microsoft.com/office/drawing/2014/main" id="{D4326C1A-804A-C31A-1ACD-EAE8658ADD17}"/>
              </a:ext>
            </a:extLst>
          </p:cNvPr>
          <p:cNvSpPr txBox="1"/>
          <p:nvPr/>
        </p:nvSpPr>
        <p:spPr>
          <a:xfrm>
            <a:off x="1976517" y="1944398"/>
            <a:ext cx="9221135" cy="170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3578" tIns="53578" rIns="53578" bIns="53578" anchor="t">
            <a:spAutoFit/>
          </a:bodyPr>
          <a:lstStyle>
            <a:lvl1pPr defTabSz="821531">
              <a:defRPr sz="3200">
                <a:solidFill>
                  <a:schemeClr val="accent1">
                    <a:hueOff val="114395"/>
                    <a:lumOff val="-24975"/>
                  </a:schemeClr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lvl1pPr>
          </a:lstStyle>
          <a:p>
            <a:pPr marL="513398" marR="56198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組合員及びその従業員</a:t>
            </a:r>
            <a:endParaRPr lang="en-US" altLang="ja-JP" sz="2800" spc="8" dirty="0">
              <a:solidFill>
                <a:schemeClr val="tx1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513398" marR="56198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連合会が認めた海外選手</a:t>
            </a:r>
            <a:endParaRPr lang="en-US" altLang="ja-JP" sz="2800" spc="8" dirty="0">
              <a:solidFill>
                <a:schemeClr val="tx1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513398" marR="56198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solidFill>
                  <a:srgbClr val="C00000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第４部門⇒各単組が認める理容養成校学生出場可能</a:t>
            </a:r>
            <a:endParaRPr lang="ja-JP" altLang="ja-JP" sz="2800" spc="8">
              <a:solidFill>
                <a:srgbClr val="C00000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03B5C56A-6D65-C8CD-2E5D-05985BEACF03}"/>
              </a:ext>
            </a:extLst>
          </p:cNvPr>
          <p:cNvCxnSpPr>
            <a:cxnSpLocks/>
          </p:cNvCxnSpPr>
          <p:nvPr/>
        </p:nvCxnSpPr>
        <p:spPr>
          <a:xfrm>
            <a:off x="1286970" y="1496520"/>
            <a:ext cx="3369977" cy="0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令和4年3月15日">
            <a:extLst>
              <a:ext uri="{FF2B5EF4-FFF2-40B4-BE49-F238E27FC236}">
                <a16:creationId xmlns:a16="http://schemas.microsoft.com/office/drawing/2014/main" id="{B1B1A725-96E4-4762-C595-138FDA403D7E}"/>
              </a:ext>
            </a:extLst>
          </p:cNvPr>
          <p:cNvSpPr txBox="1"/>
          <p:nvPr/>
        </p:nvSpPr>
        <p:spPr>
          <a:xfrm>
            <a:off x="1107088" y="987027"/>
            <a:ext cx="7429501" cy="653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3578" tIns="53578" rIns="53578" bIns="53578" anchor="ctr">
            <a:spAutoFit/>
          </a:bodyPr>
          <a:lstStyle>
            <a:lvl1pPr defTabSz="821531">
              <a:defRPr sz="3200">
                <a:solidFill>
                  <a:schemeClr val="accent1">
                    <a:hueOff val="114395"/>
                    <a:lumOff val="-24975"/>
                  </a:schemeClr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lvl1pPr>
          </a:lstStyle>
          <a:p>
            <a:pPr marL="56198" marR="56198" algn="just">
              <a:lnSpc>
                <a:spcPct val="150000"/>
              </a:lnSpc>
            </a:pPr>
            <a:r>
              <a:rPr lang="ja-JP" altLang="en-US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５</a:t>
            </a:r>
            <a:r>
              <a:rPr lang="ja-JP" altLang="ja-JP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．</a:t>
            </a:r>
            <a:r>
              <a:rPr lang="ja-JP" altLang="en-US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出場資格（</a:t>
            </a:r>
            <a:r>
              <a:rPr lang="en-US" altLang="ja-JP" sz="2800" spc="8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P2)</a:t>
            </a:r>
            <a:endParaRPr lang="ja-JP" altLang="ja-JP" sz="2800" spc="8">
              <a:solidFill>
                <a:schemeClr val="tx1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令和4年3月15日">
            <a:extLst>
              <a:ext uri="{FF2B5EF4-FFF2-40B4-BE49-F238E27FC236}">
                <a16:creationId xmlns:a16="http://schemas.microsoft.com/office/drawing/2014/main" id="{FF068653-A4DF-6A24-BBD4-3EC30740675B}"/>
              </a:ext>
            </a:extLst>
          </p:cNvPr>
          <p:cNvSpPr txBox="1"/>
          <p:nvPr/>
        </p:nvSpPr>
        <p:spPr>
          <a:xfrm>
            <a:off x="1976517" y="5091935"/>
            <a:ext cx="8598731" cy="5390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3578" tIns="53578" rIns="53578" bIns="53578" anchor="t">
            <a:spAutoFit/>
          </a:bodyPr>
          <a:lstStyle>
            <a:lvl1pPr defTabSz="821531">
              <a:defRPr sz="3200">
                <a:solidFill>
                  <a:schemeClr val="accent1">
                    <a:hueOff val="114395"/>
                    <a:lumOff val="-24975"/>
                  </a:schemeClr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lvl1pPr>
          </a:lstStyle>
          <a:p>
            <a:pPr marL="513398" marR="56198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令和６年８月９日（金）</a:t>
            </a:r>
            <a:endParaRPr lang="ja-JP" altLang="ja-JP" sz="2800" spc="8">
              <a:solidFill>
                <a:schemeClr val="tx1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FD63229C-8ABD-7182-518F-538254D141A5}"/>
              </a:ext>
            </a:extLst>
          </p:cNvPr>
          <p:cNvCxnSpPr>
            <a:cxnSpLocks/>
          </p:cNvCxnSpPr>
          <p:nvPr/>
        </p:nvCxnSpPr>
        <p:spPr>
          <a:xfrm>
            <a:off x="1466852" y="4644953"/>
            <a:ext cx="3369977" cy="0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令和4年3月15日">
            <a:extLst>
              <a:ext uri="{FF2B5EF4-FFF2-40B4-BE49-F238E27FC236}">
                <a16:creationId xmlns:a16="http://schemas.microsoft.com/office/drawing/2014/main" id="{16C723F3-8286-7B66-7030-F2F34D431CEF}"/>
              </a:ext>
            </a:extLst>
          </p:cNvPr>
          <p:cNvSpPr txBox="1"/>
          <p:nvPr/>
        </p:nvSpPr>
        <p:spPr>
          <a:xfrm>
            <a:off x="1286970" y="4135460"/>
            <a:ext cx="7429501" cy="653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3578" tIns="53578" rIns="53578" bIns="53578" anchor="ctr">
            <a:spAutoFit/>
          </a:bodyPr>
          <a:lstStyle>
            <a:lvl1pPr defTabSz="821531">
              <a:defRPr sz="3200">
                <a:solidFill>
                  <a:schemeClr val="accent1">
                    <a:hueOff val="114395"/>
                    <a:lumOff val="-24975"/>
                  </a:schemeClr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lvl1pPr>
          </a:lstStyle>
          <a:p>
            <a:pPr marL="56198" marR="56198" algn="just">
              <a:lnSpc>
                <a:spcPct val="150000"/>
              </a:lnSpc>
            </a:pPr>
            <a:r>
              <a:rPr lang="ja-JP" altLang="en-US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６</a:t>
            </a:r>
            <a:r>
              <a:rPr lang="ja-JP" altLang="ja-JP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．</a:t>
            </a:r>
            <a:r>
              <a:rPr lang="ja-JP" altLang="en-US" sz="2800" spc="8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申込締切日（</a:t>
            </a:r>
            <a:r>
              <a:rPr lang="en-US" altLang="ja-JP" sz="2800" spc="8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P2)</a:t>
            </a:r>
            <a:endParaRPr lang="ja-JP" altLang="ja-JP" sz="2800" spc="8">
              <a:solidFill>
                <a:schemeClr val="tx1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298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令和4年3月15日">
            <a:extLst>
              <a:ext uri="{FF2B5EF4-FFF2-40B4-BE49-F238E27FC236}">
                <a16:creationId xmlns:a16="http://schemas.microsoft.com/office/drawing/2014/main" id="{CC633CBD-5BFC-AB78-C44E-D3903631047E}"/>
              </a:ext>
            </a:extLst>
          </p:cNvPr>
          <p:cNvSpPr txBox="1"/>
          <p:nvPr/>
        </p:nvSpPr>
        <p:spPr>
          <a:xfrm>
            <a:off x="1" y="0"/>
            <a:ext cx="12191999" cy="477534"/>
          </a:xfrm>
          <a:prstGeom prst="rect">
            <a:avLst/>
          </a:prstGeom>
          <a:solidFill>
            <a:schemeClr val="tx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3578" tIns="53578" rIns="53578" bIns="53578" anchor="ctr">
            <a:spAutoFit/>
          </a:bodyPr>
          <a:lstStyle>
            <a:lvl1pPr defTabSz="821531">
              <a:defRPr sz="3200">
                <a:solidFill>
                  <a:schemeClr val="accent1">
                    <a:hueOff val="114395"/>
                    <a:lumOff val="-24975"/>
                  </a:schemeClr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lvl1pPr>
          </a:lstStyle>
          <a:p>
            <a:pPr algn="ctr"/>
            <a:r>
              <a:rPr lang="ja-JP" altLang="en-US" sz="2400" spc="8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留意事項</a:t>
            </a:r>
            <a:endParaRPr lang="ja-JP" altLang="ja-JP" sz="2400" spc="8">
              <a:solidFill>
                <a:schemeClr val="bg1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CD7CA6A9-BE78-543C-6802-B3ED1A58CE7E}"/>
              </a:ext>
            </a:extLst>
          </p:cNvPr>
          <p:cNvCxnSpPr>
            <a:cxnSpLocks/>
          </p:cNvCxnSpPr>
          <p:nvPr/>
        </p:nvCxnSpPr>
        <p:spPr>
          <a:xfrm>
            <a:off x="1269168" y="1906253"/>
            <a:ext cx="5516379" cy="0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0D8146-BB37-F2AC-CC1D-9DF4B4795025}"/>
              </a:ext>
            </a:extLst>
          </p:cNvPr>
          <p:cNvSpPr txBox="1"/>
          <p:nvPr/>
        </p:nvSpPr>
        <p:spPr>
          <a:xfrm>
            <a:off x="2005091" y="2721114"/>
            <a:ext cx="7429501" cy="1646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54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衣装は付けずにモデル審査を受ける</a:t>
            </a:r>
            <a:endParaRPr lang="en-US" altLang="ja-JP" sz="2800" spc="8" dirty="0"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54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モデル審査委員より３</a:t>
            </a:r>
            <a:r>
              <a:rPr lang="en-US" altLang="ja-JP" sz="2800" spc="8" dirty="0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cm</a:t>
            </a: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カット受ける</a:t>
            </a:r>
            <a:endParaRPr lang="ja-JP" alt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96DEF4-2330-A84B-0CE8-538DD215027A}"/>
              </a:ext>
            </a:extLst>
          </p:cNvPr>
          <p:cNvSpPr txBox="1"/>
          <p:nvPr/>
        </p:nvSpPr>
        <p:spPr>
          <a:xfrm>
            <a:off x="969364" y="1417072"/>
            <a:ext cx="8679356" cy="637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marR="56198" indent="-11113">
              <a:lnSpc>
                <a:spcPct val="150000"/>
              </a:lnSpc>
              <a:spcAft>
                <a:spcPts val="600"/>
              </a:spcAft>
            </a:pP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 ▶　モデル審査に関する事項</a:t>
            </a:r>
            <a:endParaRPr lang="ja-JP" altLang="en-US" sz="2000" spc="8"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008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77256B-9BE7-524A-21CE-1B98C1E22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令和4年3月15日">
            <a:extLst>
              <a:ext uri="{FF2B5EF4-FFF2-40B4-BE49-F238E27FC236}">
                <a16:creationId xmlns:a16="http://schemas.microsoft.com/office/drawing/2014/main" id="{52626058-CF79-BB1A-9024-1D50303C609F}"/>
              </a:ext>
            </a:extLst>
          </p:cNvPr>
          <p:cNvSpPr txBox="1"/>
          <p:nvPr/>
        </p:nvSpPr>
        <p:spPr>
          <a:xfrm>
            <a:off x="1" y="0"/>
            <a:ext cx="12191999" cy="477534"/>
          </a:xfrm>
          <a:prstGeom prst="rect">
            <a:avLst/>
          </a:prstGeom>
          <a:solidFill>
            <a:schemeClr val="tx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3578" tIns="53578" rIns="53578" bIns="53578" anchor="ctr">
            <a:spAutoFit/>
          </a:bodyPr>
          <a:lstStyle>
            <a:lvl1pPr defTabSz="821531">
              <a:defRPr sz="3200">
                <a:solidFill>
                  <a:schemeClr val="accent1">
                    <a:hueOff val="114395"/>
                    <a:lumOff val="-24975"/>
                  </a:schemeClr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lvl1pPr>
          </a:lstStyle>
          <a:p>
            <a:pPr algn="ctr"/>
            <a:r>
              <a:rPr lang="ja-JP" altLang="en-US" sz="2400" spc="8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留意事項　モデル審査</a:t>
            </a:r>
            <a:endParaRPr lang="ja-JP" altLang="ja-JP" sz="2400" spc="8">
              <a:solidFill>
                <a:schemeClr val="bg1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52C50EF-6A43-B932-8FDD-88DCA1592A4B}"/>
              </a:ext>
            </a:extLst>
          </p:cNvPr>
          <p:cNvCxnSpPr>
            <a:cxnSpLocks/>
          </p:cNvCxnSpPr>
          <p:nvPr/>
        </p:nvCxnSpPr>
        <p:spPr>
          <a:xfrm>
            <a:off x="1269168" y="4227216"/>
            <a:ext cx="5516379" cy="0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6B805B6-2713-B5CB-97A5-AE20507814DB}"/>
              </a:ext>
            </a:extLst>
          </p:cNvPr>
          <p:cNvSpPr txBox="1"/>
          <p:nvPr/>
        </p:nvSpPr>
        <p:spPr>
          <a:xfrm>
            <a:off x="2005091" y="4654841"/>
            <a:ext cx="7429501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衣装は付けずにモデル審査を受ける</a:t>
            </a:r>
            <a:endParaRPr lang="en-US" altLang="ja-JP" sz="2800" spc="8" dirty="0"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モデル審査委員より３</a:t>
            </a:r>
            <a:r>
              <a:rPr lang="en-US" altLang="ja-JP" sz="2800" spc="8" dirty="0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cm</a:t>
            </a: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カット受ける</a:t>
            </a:r>
            <a:endParaRPr lang="ja-JP" alt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88E694-05BF-9E05-83BA-30D4CBBCF41C}"/>
              </a:ext>
            </a:extLst>
          </p:cNvPr>
          <p:cNvSpPr txBox="1"/>
          <p:nvPr/>
        </p:nvSpPr>
        <p:spPr>
          <a:xfrm>
            <a:off x="969364" y="3738035"/>
            <a:ext cx="8679356" cy="637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marR="56198" indent="-11113">
              <a:lnSpc>
                <a:spcPct val="150000"/>
              </a:lnSpc>
              <a:spcAft>
                <a:spcPts val="600"/>
              </a:spcAft>
            </a:pP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 ▶　モデル審査に関する事項</a:t>
            </a:r>
            <a:endParaRPr lang="ja-JP" altLang="en-US" sz="2000" spc="8"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869F30D5-CEC8-9856-F4EF-705E8FE7249B}"/>
              </a:ext>
            </a:extLst>
          </p:cNvPr>
          <p:cNvCxnSpPr>
            <a:cxnSpLocks/>
          </p:cNvCxnSpPr>
          <p:nvPr/>
        </p:nvCxnSpPr>
        <p:spPr>
          <a:xfrm>
            <a:off x="1269168" y="1351411"/>
            <a:ext cx="5516379" cy="0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C9815B-6707-F5EB-DA2D-2C09453AD55C}"/>
              </a:ext>
            </a:extLst>
          </p:cNvPr>
          <p:cNvSpPr txBox="1"/>
          <p:nvPr/>
        </p:nvSpPr>
        <p:spPr>
          <a:xfrm>
            <a:off x="969364" y="862230"/>
            <a:ext cx="8679356" cy="637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marR="56198" indent="-11113">
              <a:lnSpc>
                <a:spcPct val="150000"/>
              </a:lnSpc>
              <a:spcAft>
                <a:spcPts val="600"/>
              </a:spcAft>
            </a:pP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 ▶　留意事項</a:t>
            </a:r>
            <a:endParaRPr lang="ja-JP" altLang="en-US" sz="2000" spc="8"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C28F770-C1BB-A0C2-2A3C-4941A66E4A12}"/>
              </a:ext>
            </a:extLst>
          </p:cNvPr>
          <p:cNvSpPr txBox="1"/>
          <p:nvPr/>
        </p:nvSpPr>
        <p:spPr>
          <a:xfrm>
            <a:off x="2005090" y="1704194"/>
            <a:ext cx="9777179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刈布、</a:t>
            </a:r>
            <a:r>
              <a:rPr lang="ja-JP" altLang="en-US" sz="2800" spc="8">
                <a:solidFill>
                  <a:srgbClr val="C00000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タオル</a:t>
            </a: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を持参</a:t>
            </a:r>
            <a:endParaRPr lang="en-US" altLang="ja-JP" sz="2800" spc="8" dirty="0"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solidFill>
                  <a:srgbClr val="C00000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競技用スタンドクランプ</a:t>
            </a: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、</a:t>
            </a:r>
            <a:r>
              <a:rPr lang="ja-JP" altLang="en-US" sz="2800" spc="8">
                <a:solidFill>
                  <a:srgbClr val="C00000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審査用テーブルクランプ</a:t>
            </a: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持参</a:t>
            </a:r>
            <a:endParaRPr lang="ja-JP" alt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340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令和4年3月15日">
            <a:extLst>
              <a:ext uri="{FF2B5EF4-FFF2-40B4-BE49-F238E27FC236}">
                <a16:creationId xmlns:a16="http://schemas.microsoft.com/office/drawing/2014/main" id="{CC633CBD-5BFC-AB78-C44E-D3903631047E}"/>
              </a:ext>
            </a:extLst>
          </p:cNvPr>
          <p:cNvSpPr txBox="1"/>
          <p:nvPr/>
        </p:nvSpPr>
        <p:spPr>
          <a:xfrm>
            <a:off x="0" y="0"/>
            <a:ext cx="12191999" cy="477534"/>
          </a:xfrm>
          <a:prstGeom prst="rect">
            <a:avLst/>
          </a:prstGeom>
          <a:solidFill>
            <a:schemeClr val="tx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3578" tIns="53578" rIns="53578" bIns="53578" anchor="ctr">
            <a:spAutoFit/>
          </a:bodyPr>
          <a:lstStyle>
            <a:lvl1pPr defTabSz="821531">
              <a:defRPr sz="3200">
                <a:solidFill>
                  <a:schemeClr val="accent1">
                    <a:hueOff val="114395"/>
                    <a:lumOff val="-24975"/>
                  </a:schemeClr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lvl1pPr>
          </a:lstStyle>
          <a:p>
            <a:pPr algn="ctr"/>
            <a:r>
              <a:rPr lang="ja-JP" altLang="en-US" sz="2400" spc="8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競技事項</a:t>
            </a:r>
            <a:endParaRPr lang="ja-JP" altLang="ja-JP" sz="2400" spc="8">
              <a:solidFill>
                <a:schemeClr val="bg1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8B1660FB-5FEE-D264-C093-EFFD8966DC5A}"/>
              </a:ext>
            </a:extLst>
          </p:cNvPr>
          <p:cNvCxnSpPr>
            <a:cxnSpLocks/>
          </p:cNvCxnSpPr>
          <p:nvPr/>
        </p:nvCxnSpPr>
        <p:spPr>
          <a:xfrm>
            <a:off x="1462588" y="1263382"/>
            <a:ext cx="5516379" cy="0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737EA7C-F414-E356-8956-4A822AF99B9D}"/>
              </a:ext>
            </a:extLst>
          </p:cNvPr>
          <p:cNvSpPr txBox="1"/>
          <p:nvPr/>
        </p:nvSpPr>
        <p:spPr>
          <a:xfrm>
            <a:off x="1786303" y="1752564"/>
            <a:ext cx="6233432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タオル、刈布をつける</a:t>
            </a:r>
            <a:endParaRPr lang="en-US" altLang="ja-JP" sz="2800" spc="8" dirty="0">
              <a:solidFill>
                <a:srgbClr val="C00000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スタンドクランプで競技　　　</a:t>
            </a:r>
            <a:endParaRPr lang="en-US" altLang="ja-JP" sz="2800" spc="8" dirty="0">
              <a:solidFill>
                <a:srgbClr val="C00000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マネキンを逆さにして振るなどの</a:t>
            </a:r>
            <a:br>
              <a:rPr lang="en-US" altLang="ja-JP" sz="2800" spc="8" dirty="0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</a:b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通常人間モデルで行わない行為　　　　　　　　</a:t>
            </a:r>
            <a:endParaRPr lang="en-US" altLang="ja-JP" sz="2800" spc="8" dirty="0">
              <a:solidFill>
                <a:srgbClr val="C00000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テーブルクランプにウィッグを</a:t>
            </a:r>
            <a:br>
              <a:rPr lang="en-US" altLang="ja-JP" sz="2800" spc="8" dirty="0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</a:b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取り付け競技終了の表示</a:t>
            </a:r>
            <a:endParaRPr lang="en-US" altLang="ja-JP" sz="2800" spc="8" dirty="0">
              <a:solidFill>
                <a:srgbClr val="C00000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競技終了後、１分間で衣装装着</a:t>
            </a:r>
            <a:endParaRPr lang="en-US" altLang="ja-JP" sz="2800" spc="8" dirty="0">
              <a:solidFill>
                <a:srgbClr val="C00000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B986669-DDF0-19CA-1A3D-9DA34EB4F969}"/>
              </a:ext>
            </a:extLst>
          </p:cNvPr>
          <p:cNvSpPr txBox="1"/>
          <p:nvPr/>
        </p:nvSpPr>
        <p:spPr>
          <a:xfrm>
            <a:off x="743062" y="774201"/>
            <a:ext cx="8679356" cy="637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marR="56198" indent="-11113">
              <a:lnSpc>
                <a:spcPct val="150000"/>
              </a:lnSpc>
              <a:spcAft>
                <a:spcPts val="600"/>
              </a:spcAft>
            </a:pPr>
            <a:r>
              <a:rPr lang="ja-JP" altLang="en-US" sz="2800" spc="8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 ▶　競技に関する事項</a:t>
            </a:r>
            <a:endParaRPr lang="ja-JP" altLang="en-US" sz="2000" spc="8"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2564B8-1FAE-C621-92E9-ED9C4556080E}"/>
              </a:ext>
            </a:extLst>
          </p:cNvPr>
          <p:cNvSpPr txBox="1"/>
          <p:nvPr/>
        </p:nvSpPr>
        <p:spPr>
          <a:xfrm>
            <a:off x="8751607" y="3814667"/>
            <a:ext cx="28682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ja-JP" altLang="en-US" sz="2800" b="0" i="0" u="none" strike="noStrike" kern="1200" cap="none" spc="8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監視事項変更点</a:t>
            </a:r>
            <a:endParaRPr lang="ja-JP" altLang="en-US"/>
          </a:p>
        </p:txBody>
      </p:sp>
      <p:sp>
        <p:nvSpPr>
          <p:cNvPr id="8" name="右中かっこ 7">
            <a:extLst>
              <a:ext uri="{FF2B5EF4-FFF2-40B4-BE49-F238E27FC236}">
                <a16:creationId xmlns:a16="http://schemas.microsoft.com/office/drawing/2014/main" id="{7E5CE02A-AE7F-02E4-D224-A37ADFD1B5E5}"/>
              </a:ext>
            </a:extLst>
          </p:cNvPr>
          <p:cNvSpPr/>
          <p:nvPr/>
        </p:nvSpPr>
        <p:spPr>
          <a:xfrm>
            <a:off x="7615003" y="1708543"/>
            <a:ext cx="929389" cy="4691447"/>
          </a:xfrm>
          <a:prstGeom prst="rightBrace">
            <a:avLst>
              <a:gd name="adj1" fmla="val 22530"/>
              <a:gd name="adj2" fmla="val 50000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852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令和4年3月15日">
            <a:extLst>
              <a:ext uri="{FF2B5EF4-FFF2-40B4-BE49-F238E27FC236}">
                <a16:creationId xmlns:a16="http://schemas.microsoft.com/office/drawing/2014/main" id="{CC633CBD-5BFC-AB78-C44E-D3903631047E}"/>
              </a:ext>
            </a:extLst>
          </p:cNvPr>
          <p:cNvSpPr txBox="1"/>
          <p:nvPr/>
        </p:nvSpPr>
        <p:spPr>
          <a:xfrm>
            <a:off x="0" y="0"/>
            <a:ext cx="12191999" cy="477534"/>
          </a:xfrm>
          <a:prstGeom prst="rect">
            <a:avLst/>
          </a:prstGeom>
          <a:solidFill>
            <a:schemeClr val="tx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3578" tIns="53578" rIns="53578" bIns="53578" anchor="ctr">
            <a:spAutoFit/>
          </a:bodyPr>
          <a:lstStyle>
            <a:lvl1pPr defTabSz="821531">
              <a:defRPr sz="3200">
                <a:solidFill>
                  <a:schemeClr val="accent1">
                    <a:hueOff val="114395"/>
                    <a:lumOff val="-24975"/>
                  </a:schemeClr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lvl1pPr>
          </a:lstStyle>
          <a:p>
            <a:pPr algn="ctr"/>
            <a:r>
              <a:rPr lang="ja-JP" altLang="en-US" sz="2400" spc="8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各部門共通</a:t>
            </a:r>
            <a:r>
              <a:rPr lang="en-US" altLang="ja-JP" sz="2400" spc="8" dirty="0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2400" spc="8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Ｑ</a:t>
            </a:r>
            <a:r>
              <a:rPr lang="en-US" altLang="ja-JP" sz="2400" spc="8" dirty="0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2400" spc="8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＆</a:t>
            </a:r>
            <a:r>
              <a:rPr lang="en-US" altLang="ja-JP" sz="2400" spc="8" dirty="0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2400" spc="8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Ａ</a:t>
            </a:r>
            <a:endParaRPr lang="ja-JP" altLang="ja-JP" sz="2400" spc="8">
              <a:solidFill>
                <a:schemeClr val="bg1"/>
              </a:solidFill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569B6C7-07D4-7686-E18A-91AEDDF734AC}"/>
              </a:ext>
            </a:extLst>
          </p:cNvPr>
          <p:cNvSpPr txBox="1"/>
          <p:nvPr/>
        </p:nvSpPr>
        <p:spPr>
          <a:xfrm>
            <a:off x="985142" y="987361"/>
            <a:ext cx="10161756" cy="449353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457200" indent="-457200"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kumimoji="1" lang="ja-JP" altLang="en-US" sz="2800">
                <a:latin typeface="MS Gothic" panose="020B0609070205080204" pitchFamily="49" charset="-128"/>
                <a:ea typeface="MS Gothic" panose="020B0609070205080204" pitchFamily="49" charset="-128"/>
              </a:rPr>
              <a:t>各部門、メイク可能</a:t>
            </a:r>
            <a:br>
              <a:rPr kumimoji="1" lang="en-US" altLang="ja-JP" sz="2800" dirty="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kumimoji="1" lang="ja-JP" altLang="en-US" sz="2800">
                <a:latin typeface="MS Gothic" panose="020B0609070205080204" pitchFamily="49" charset="-128"/>
                <a:ea typeface="MS Gothic" panose="020B0609070205080204" pitchFamily="49" charset="-128"/>
              </a:rPr>
              <a:t>（メガネは、第</a:t>
            </a:r>
            <a:r>
              <a:rPr kumimoji="1" lang="en-US" altLang="ja-JP" sz="2800" dirty="0">
                <a:latin typeface="MS Gothic" panose="020B0609070205080204" pitchFamily="49" charset="-128"/>
                <a:ea typeface="MS Gothic" panose="020B0609070205080204" pitchFamily="49" charset="-128"/>
              </a:rPr>
              <a:t>1</a:t>
            </a:r>
            <a:r>
              <a:rPr kumimoji="1" lang="ja-JP" altLang="en-US" sz="2800">
                <a:latin typeface="MS Gothic" panose="020B0609070205080204" pitchFamily="49" charset="-128"/>
                <a:ea typeface="MS Gothic" panose="020B0609070205080204" pitchFamily="49" charset="-128"/>
              </a:rPr>
              <a:t>部門・第</a:t>
            </a:r>
            <a:r>
              <a:rPr kumimoji="1" lang="en-US" altLang="ja-JP" sz="2800" dirty="0">
                <a:latin typeface="MS Gothic" panose="020B0609070205080204" pitchFamily="49" charset="-128"/>
                <a:ea typeface="MS Gothic" panose="020B0609070205080204" pitchFamily="49" charset="-128"/>
              </a:rPr>
              <a:t>3</a:t>
            </a:r>
            <a:r>
              <a:rPr kumimoji="1" lang="ja-JP" altLang="en-US" sz="2800">
                <a:latin typeface="MS Gothic" panose="020B0609070205080204" pitchFamily="49" charset="-128"/>
                <a:ea typeface="MS Gothic" panose="020B0609070205080204" pitchFamily="49" charset="-128"/>
              </a:rPr>
              <a:t>部門は不可。第</a:t>
            </a:r>
            <a:r>
              <a:rPr kumimoji="1" lang="en-US" altLang="ja-JP" sz="2800" dirty="0">
                <a:latin typeface="MS Gothic" panose="020B0609070205080204" pitchFamily="49" charset="-128"/>
                <a:ea typeface="MS Gothic" panose="020B0609070205080204" pitchFamily="49" charset="-128"/>
              </a:rPr>
              <a:t>2</a:t>
            </a:r>
            <a:r>
              <a:rPr kumimoji="1" lang="ja-JP" altLang="en-US" sz="2800">
                <a:latin typeface="MS Gothic" panose="020B0609070205080204" pitchFamily="49" charset="-128"/>
                <a:ea typeface="MS Gothic" panose="020B0609070205080204" pitchFamily="49" charset="-128"/>
              </a:rPr>
              <a:t>部門は可）</a:t>
            </a:r>
            <a:endParaRPr kumimoji="1" lang="en-US" altLang="ja-JP" sz="28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marL="457200" indent="-457200"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kumimoji="1" lang="ja-JP" altLang="en-US" sz="2800">
                <a:latin typeface="MS Gothic" panose="020B0609070205080204" pitchFamily="49" charset="-128"/>
                <a:ea typeface="MS Gothic" panose="020B0609070205080204" pitchFamily="49" charset="-128"/>
              </a:rPr>
              <a:t>カット時間内のドライヤーは不可</a:t>
            </a:r>
            <a:br>
              <a:rPr kumimoji="1" lang="en-US" altLang="ja-JP" sz="2800" dirty="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kumimoji="1" lang="ja-JP" altLang="en-US" sz="2800">
                <a:latin typeface="MS Gothic" panose="020B0609070205080204" pitchFamily="49" charset="-128"/>
                <a:ea typeface="MS Gothic" panose="020B0609070205080204" pitchFamily="49" charset="-128"/>
              </a:rPr>
              <a:t>スタイリング時間内のドライカットは可能</a:t>
            </a:r>
            <a:endParaRPr kumimoji="1" lang="en-US" altLang="ja-JP" sz="28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marL="457200" indent="-457200"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kumimoji="1" lang="ja-JP" altLang="en-US" sz="2800">
                <a:latin typeface="MS Gothic" panose="020B0609070205080204" pitchFamily="49" charset="-128"/>
                <a:ea typeface="MS Gothic" panose="020B0609070205080204" pitchFamily="49" charset="-128"/>
              </a:rPr>
              <a:t>審査用固定クランプに移動してからの施術は禁止 </a:t>
            </a:r>
            <a:endParaRPr kumimoji="1" lang="en-US" altLang="ja-JP" sz="28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marL="457200" indent="-457200"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kumimoji="1" lang="ja-JP" altLang="en-US" sz="2800">
                <a:latin typeface="MS Gothic" panose="020B0609070205080204" pitchFamily="49" charset="-128"/>
                <a:ea typeface="MS Gothic" panose="020B0609070205080204" pitchFamily="49" charset="-128"/>
              </a:rPr>
              <a:t>刈布は、通常使用するモノを使用</a:t>
            </a:r>
            <a:br>
              <a:rPr kumimoji="1" lang="en-US" altLang="ja-JP" sz="2800" dirty="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kumimoji="1" lang="ja-JP" altLang="en-US" sz="2800">
                <a:latin typeface="MS Gothic" panose="020B0609070205080204" pitchFamily="49" charset="-128"/>
                <a:ea typeface="MS Gothic" panose="020B0609070205080204" pitchFamily="49" charset="-128"/>
              </a:rPr>
              <a:t>カットしたモノ、シャンプークロス、カラークロスは不可 </a:t>
            </a:r>
            <a:endParaRPr kumimoji="1" lang="en-US" altLang="ja-JP" sz="28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E54F867-9064-6732-1F37-6827A0FF98E2}"/>
              </a:ext>
            </a:extLst>
          </p:cNvPr>
          <p:cNvSpPr txBox="1"/>
          <p:nvPr/>
        </p:nvSpPr>
        <p:spPr>
          <a:xfrm>
            <a:off x="5935215" y="5870639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MS Gothic" panose="020B0609070205080204" pitchFamily="49" charset="-128"/>
                <a:ea typeface="MS Gothic" panose="020B0609070205080204" pitchFamily="49" charset="-128"/>
              </a:rPr>
              <a:t>⚠</a:t>
            </a:r>
            <a:r>
              <a:rPr kumimoji="1" lang="en-US" altLang="ja-JP" sz="2800" dirty="0">
                <a:latin typeface="MS Gothic" panose="020B0609070205080204" pitchFamily="49" charset="-128"/>
                <a:ea typeface="MS Gothic" panose="020B0609070205080204" pitchFamily="49" charset="-128"/>
              </a:rPr>
              <a:t>️</a:t>
            </a:r>
            <a:r>
              <a:rPr kumimoji="1" lang="ja-JP" altLang="en-US" sz="2800">
                <a:latin typeface="MS Gothic" panose="020B0609070205080204" pitchFamily="49" charset="-128"/>
                <a:ea typeface="MS Gothic" panose="020B0609070205080204" pitchFamily="49" charset="-128"/>
              </a:rPr>
              <a:t>　随時、Ｑ＆Ａは変更される</a:t>
            </a:r>
          </a:p>
        </p:txBody>
      </p:sp>
    </p:spTree>
    <p:extLst>
      <p:ext uri="{BB962C8B-B14F-4D97-AF65-F5344CB8AC3E}">
        <p14:creationId xmlns:p14="http://schemas.microsoft.com/office/powerpoint/2010/main" val="2916901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28222</TotalTime>
  <Words>344</Words>
  <Application>Microsoft Macintosh PowerPoint</Application>
  <PresentationFormat>ワイド画面</PresentationFormat>
  <Paragraphs>48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MS Gothic</vt:lpstr>
      <vt:lpstr>游ゴシック</vt:lpstr>
      <vt:lpstr>Arial</vt:lpstr>
      <vt:lpstr>Calibri</vt:lpstr>
      <vt:lpstr>Calibri Light</vt:lpstr>
      <vt:lpstr>Wingdings</vt:lpstr>
      <vt:lpstr>Office テーマ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木下 裕章</dc:creator>
  <cp:lastModifiedBy>徹 木野島</cp:lastModifiedBy>
  <cp:revision>34</cp:revision>
  <cp:lastPrinted>2024-02-18T06:47:29Z</cp:lastPrinted>
  <dcterms:created xsi:type="dcterms:W3CDTF">2022-11-24T04:55:53Z</dcterms:created>
  <dcterms:modified xsi:type="dcterms:W3CDTF">2024-02-28T03:03:25Z</dcterms:modified>
</cp:coreProperties>
</file>