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9" r:id="rId5"/>
    <p:sldId id="274" r:id="rId6"/>
    <p:sldId id="260" r:id="rId7"/>
    <p:sldId id="257" r:id="rId8"/>
    <p:sldId id="277" r:id="rId9"/>
    <p:sldId id="265" r:id="rId10"/>
    <p:sldId id="278" r:id="rId11"/>
    <p:sldId id="270" r:id="rId12"/>
    <p:sldId id="263" r:id="rId1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241"/>
    <a:srgbClr val="E8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1909-68AC-5EC1-42C5-5DF4E8D7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543010CA-885F-4A6A-540B-A27BE07C7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70F1731B-5D96-D082-BA58-897D0DB23923}"/>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5" name="Footer Placeholder 4">
            <a:extLst>
              <a:ext uri="{FF2B5EF4-FFF2-40B4-BE49-F238E27FC236}">
                <a16:creationId xmlns:a16="http://schemas.microsoft.com/office/drawing/2014/main" id="{A60E1C1F-5A2D-56F5-9C16-8E60748F26B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2CF5EE6-2964-F5FA-7B1E-F95CA4C7883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0687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0269-2E9B-8A34-E8BC-7E8CC62457AD}"/>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1AEEE72C-0CAC-A774-0C26-C462886B1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3FD4DAC-639F-1C8F-FA4F-A93B0EC6A1BF}"/>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5" name="Footer Placeholder 4">
            <a:extLst>
              <a:ext uri="{FF2B5EF4-FFF2-40B4-BE49-F238E27FC236}">
                <a16:creationId xmlns:a16="http://schemas.microsoft.com/office/drawing/2014/main" id="{10B99144-F645-B5A9-760E-8B7BACB07198}"/>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453D7AD-DBE2-07C3-85C4-59BD24E0D1F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5691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0CBFE-8191-38C6-EEAD-877BDBD64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EED97B84-EEED-B933-F07C-349DA6050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477AC087-D3A0-CC4C-62FB-CDFA42B7DB00}"/>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5" name="Footer Placeholder 4">
            <a:extLst>
              <a:ext uri="{FF2B5EF4-FFF2-40B4-BE49-F238E27FC236}">
                <a16:creationId xmlns:a16="http://schemas.microsoft.com/office/drawing/2014/main" id="{EF00A5DA-0F17-E13D-4788-30B5C88C5735}"/>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36E67C9-2D1E-3CC5-DBB7-3F7A2C2D97A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3439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4018-631C-4EB1-25B1-6F8AE3A4A563}"/>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8B5CA7C-13EF-0974-3E68-635BC2855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95E0BE1-D946-893A-9067-611BB2055082}"/>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5" name="Footer Placeholder 4">
            <a:extLst>
              <a:ext uri="{FF2B5EF4-FFF2-40B4-BE49-F238E27FC236}">
                <a16:creationId xmlns:a16="http://schemas.microsoft.com/office/drawing/2014/main" id="{CCBE01EA-3891-7173-C9A7-39C2C6BFD01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FEA8B57-F900-E890-CBBB-5DBFDBBA332D}"/>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7132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726A-9887-7F9E-9042-6ED07EA01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4772F396-CBE4-43E9-3764-09D0CFEDF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FD414-0EE1-C6C0-652B-2C69E91B3F0F}"/>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5" name="Footer Placeholder 4">
            <a:extLst>
              <a:ext uri="{FF2B5EF4-FFF2-40B4-BE49-F238E27FC236}">
                <a16:creationId xmlns:a16="http://schemas.microsoft.com/office/drawing/2014/main" id="{1B434031-19A7-9639-0728-607817199924}"/>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856A444-CBCA-071B-66DB-BA0DE3C23B3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6047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E618-C075-9846-69B9-AF7688ACA17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65A3705-5081-3ADE-4FD6-3AE654146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7551BA19-9341-9802-BABE-D582CD326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62AD09B8-7F82-010F-B200-6B634A22CC5F}"/>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6" name="Footer Placeholder 5">
            <a:extLst>
              <a:ext uri="{FF2B5EF4-FFF2-40B4-BE49-F238E27FC236}">
                <a16:creationId xmlns:a16="http://schemas.microsoft.com/office/drawing/2014/main" id="{AD190AF4-3091-F2D2-813F-756D3697B582}"/>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1482BD66-6F10-635D-4D5F-69A66A24A5A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4241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9EE-7184-2190-BD00-966F4AACEBD6}"/>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FD9C4B17-3F97-1C2A-FDC0-DB80031F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DA623-3826-F537-9546-8A1E9488A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F97E6748-ECEB-7D25-51D8-5F52DC1D6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470F7A-A220-65DC-A41F-9226B4410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C6657A7D-F98C-F312-A1F0-4E9D6918F023}"/>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8" name="Footer Placeholder 7">
            <a:extLst>
              <a:ext uri="{FF2B5EF4-FFF2-40B4-BE49-F238E27FC236}">
                <a16:creationId xmlns:a16="http://schemas.microsoft.com/office/drawing/2014/main" id="{DD104649-2356-B904-CB6B-68FFC0BC0D06}"/>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1451B2B5-146B-703F-E182-7E3F4551AA8C}"/>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59172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42EF-CAB0-D8EF-2BF4-DBF223D1DD78}"/>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99E33AFF-033A-3B08-C8DB-B3D14E624349}"/>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4" name="Footer Placeholder 3">
            <a:extLst>
              <a:ext uri="{FF2B5EF4-FFF2-40B4-BE49-F238E27FC236}">
                <a16:creationId xmlns:a16="http://schemas.microsoft.com/office/drawing/2014/main" id="{C9B2AC35-E9F3-FB9D-6E63-0E6D6D8E7164}"/>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FC0C732D-1B12-178E-68B3-468820D41083}"/>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0958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CD70-AB4C-26D8-1FBB-CE94D0F56DE2}"/>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3" name="Footer Placeholder 2">
            <a:extLst>
              <a:ext uri="{FF2B5EF4-FFF2-40B4-BE49-F238E27FC236}">
                <a16:creationId xmlns:a16="http://schemas.microsoft.com/office/drawing/2014/main" id="{FBEF6352-1A00-615C-0B48-C9B6878D5BD7}"/>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6C9B73B0-D5CB-75B2-81E3-B70662E062B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49706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4D9F-C0EA-B049-3EAD-EE9D2E9F4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15DB9FE3-31FB-34EB-FBCD-F9BA1EFFC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C5233B16-8585-FA6B-3A2E-0AB81198C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212E2-E164-6B01-7D2E-87D7B10F3753}"/>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6" name="Footer Placeholder 5">
            <a:extLst>
              <a:ext uri="{FF2B5EF4-FFF2-40B4-BE49-F238E27FC236}">
                <a16:creationId xmlns:a16="http://schemas.microsoft.com/office/drawing/2014/main" id="{D7164641-BE7F-26B8-28AD-0E19615BF8E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48534A30-0806-3534-4695-ED3BDCBCCF0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3949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D2A6-98D2-F45A-F261-588F03630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D81BE11A-538D-AACB-CE84-DC2D3BFB5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0A03DE01-964E-023B-FFE1-374D43803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F72D4-86BD-7A42-B4A3-786137D70B55}"/>
              </a:ext>
            </a:extLst>
          </p:cNvPr>
          <p:cNvSpPr>
            <a:spLocks noGrp="1"/>
          </p:cNvSpPr>
          <p:nvPr>
            <p:ph type="dt" sz="half" idx="10"/>
          </p:nvPr>
        </p:nvSpPr>
        <p:spPr/>
        <p:txBody>
          <a:bodyPr/>
          <a:lstStyle/>
          <a:p>
            <a:fld id="{3FEF3DAD-A55F-48B8-A042-C536AE14A0C4}" type="datetimeFigureOut">
              <a:rPr lang="bg-BG" smtClean="0"/>
              <a:t>6.12.2024 г.</a:t>
            </a:fld>
            <a:endParaRPr lang="bg-BG"/>
          </a:p>
        </p:txBody>
      </p:sp>
      <p:sp>
        <p:nvSpPr>
          <p:cNvPr id="6" name="Footer Placeholder 5">
            <a:extLst>
              <a:ext uri="{FF2B5EF4-FFF2-40B4-BE49-F238E27FC236}">
                <a16:creationId xmlns:a16="http://schemas.microsoft.com/office/drawing/2014/main" id="{454E18A8-0F07-AB5B-015E-3B9B2C8A370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DA09EBD6-2D18-8CE9-0F17-E4BD65841B38}"/>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28060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D5EAD-45B4-0382-203F-265739BBE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CD695B23-0098-2873-229E-BCA7DDE8B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AD469E4-2644-53BD-4730-2331FB45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F3DAD-A55F-48B8-A042-C536AE14A0C4}" type="datetimeFigureOut">
              <a:rPr lang="bg-BG" smtClean="0"/>
              <a:t>6.12.2024 г.</a:t>
            </a:fld>
            <a:endParaRPr lang="bg-BG"/>
          </a:p>
        </p:txBody>
      </p:sp>
      <p:sp>
        <p:nvSpPr>
          <p:cNvPr id="5" name="Footer Placeholder 4">
            <a:extLst>
              <a:ext uri="{FF2B5EF4-FFF2-40B4-BE49-F238E27FC236}">
                <a16:creationId xmlns:a16="http://schemas.microsoft.com/office/drawing/2014/main" id="{4335A749-BF9A-3041-280B-CACA38764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bg-BG"/>
          </a:p>
        </p:txBody>
      </p:sp>
      <p:sp>
        <p:nvSpPr>
          <p:cNvPr id="6" name="Slide Number Placeholder 5">
            <a:extLst>
              <a:ext uri="{FF2B5EF4-FFF2-40B4-BE49-F238E27FC236}">
                <a16:creationId xmlns:a16="http://schemas.microsoft.com/office/drawing/2014/main" id="{BF2427A6-B875-3BAE-F5DF-EB0792FC6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4DC4A4-6360-4566-89B2-59750B0DF059}" type="slidenum">
              <a:rPr lang="bg-BG" smtClean="0"/>
              <a:t>‹#›</a:t>
            </a:fld>
            <a:endParaRPr lang="bg-BG"/>
          </a:p>
        </p:txBody>
      </p:sp>
    </p:spTree>
    <p:extLst>
      <p:ext uri="{BB962C8B-B14F-4D97-AF65-F5344CB8AC3E}">
        <p14:creationId xmlns:p14="http://schemas.microsoft.com/office/powerpoint/2010/main" val="428398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THqoqurFE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400F3-1507-BEA3-C63C-AB39A68F7FB6}"/>
              </a:ext>
            </a:extLst>
          </p:cNvPr>
          <p:cNvSpPr>
            <a:spLocks noGrp="1"/>
          </p:cNvSpPr>
          <p:nvPr>
            <p:ph type="ctrTitle"/>
          </p:nvPr>
        </p:nvSpPr>
        <p:spPr>
          <a:xfrm>
            <a:off x="908454" y="1360481"/>
            <a:ext cx="4605340" cy="2387600"/>
          </a:xfrm>
        </p:spPr>
        <p:txBody>
          <a:bodyPr>
            <a:normAutofit/>
          </a:bodyPr>
          <a:lstStyle/>
          <a:p>
            <a:pPr algn="l"/>
            <a:r>
              <a:rPr lang="en-US" sz="5000" b="1" i="1" u="sng" dirty="0">
                <a:solidFill>
                  <a:srgbClr val="BF9241"/>
                </a:solidFill>
                <a:latin typeface="Agency FB" panose="020B0503020202020204" pitchFamily="34" charset="0"/>
              </a:rPr>
              <a:t>Boris Ivanov</a:t>
            </a:r>
            <a:endParaRPr lang="bg-BG" sz="5000" b="1" i="1" u="sng" dirty="0">
              <a:solidFill>
                <a:srgbClr val="BF9241"/>
              </a:solidFill>
            </a:endParaRPr>
          </a:p>
        </p:txBody>
      </p:sp>
      <p:sp>
        <p:nvSpPr>
          <p:cNvPr id="3" name="Subtitle 2">
            <a:extLst>
              <a:ext uri="{FF2B5EF4-FFF2-40B4-BE49-F238E27FC236}">
                <a16:creationId xmlns:a16="http://schemas.microsoft.com/office/drawing/2014/main" id="{0D1668AA-2205-3262-56C4-616023830F63}"/>
              </a:ext>
            </a:extLst>
          </p:cNvPr>
          <p:cNvSpPr>
            <a:spLocks noGrp="1"/>
          </p:cNvSpPr>
          <p:nvPr>
            <p:ph type="subTitle" idx="1"/>
          </p:nvPr>
        </p:nvSpPr>
        <p:spPr>
          <a:xfrm>
            <a:off x="908454" y="3840156"/>
            <a:ext cx="4605340" cy="1655762"/>
          </a:xfrm>
        </p:spPr>
        <p:txBody>
          <a:bodyPr>
            <a:normAutofit/>
          </a:bodyPr>
          <a:lstStyle/>
          <a:p>
            <a:pPr algn="l"/>
            <a:r>
              <a:rPr lang="en-US" sz="3200" dirty="0">
                <a:solidFill>
                  <a:srgbClr val="BF9241"/>
                </a:solidFill>
                <a:latin typeface="Algerian" panose="04020705040A02060702" pitchFamily="82" charset="0"/>
              </a:rPr>
              <a:t>Swimming – Freestyle, butterfly</a:t>
            </a:r>
            <a:endParaRPr lang="bg-BG" sz="3200" dirty="0">
              <a:solidFill>
                <a:srgbClr val="BF9241"/>
              </a:solidFill>
            </a:endParaRPr>
          </a:p>
        </p:txBody>
      </p:sp>
      <p:pic>
        <p:nvPicPr>
          <p:cNvPr id="4" name="Picture 3" descr="A map of the united states&#10;&#10;Description automatically generated">
            <a:extLst>
              <a:ext uri="{FF2B5EF4-FFF2-40B4-BE49-F238E27FC236}">
                <a16:creationId xmlns:a16="http://schemas.microsoft.com/office/drawing/2014/main" id="{E240E6A0-EB77-2D87-7B18-9DEDBBB9F116}"/>
              </a:ext>
            </a:extLst>
          </p:cNvPr>
          <p:cNvPicPr>
            <a:picLocks noChangeAspect="1"/>
          </p:cNvPicPr>
          <p:nvPr/>
        </p:nvPicPr>
        <p:blipFill>
          <a:blip r:embed="rId2">
            <a:alphaModFix/>
          </a:blip>
          <a:srcRect r="3" b="114"/>
          <a:stretch/>
        </p:blipFill>
        <p:spPr>
          <a:xfrm>
            <a:off x="5819787" y="1057275"/>
            <a:ext cx="5917401" cy="4743450"/>
          </a:xfrm>
          <a:prstGeom prst="rect">
            <a:avLst/>
          </a:prstGeom>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020A6-45AB-9A00-BF25-33A1351692B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DBDBE30-FC4A-7A59-B482-0844FDA6D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0A2672-E9FE-311E-0C37-3E413F1515E6}"/>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09F5D634-6EDD-BC50-203C-CBA9894E34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E57D5E-F5FE-46EB-FFC8-5A9CAA521831}"/>
              </a:ext>
            </a:extLst>
          </p:cNvPr>
          <p:cNvSpPr>
            <a:spLocks noGrp="1"/>
          </p:cNvSpPr>
          <p:nvPr>
            <p:ph idx="1"/>
          </p:nvPr>
        </p:nvSpPr>
        <p:spPr>
          <a:xfrm>
            <a:off x="777387" y="2316911"/>
            <a:ext cx="9139518" cy="4073619"/>
          </a:xfrm>
        </p:spPr>
        <p:txBody>
          <a:bodyPr>
            <a:normAutofit fontScale="32500" lnSpcReduction="20000"/>
          </a:bodyPr>
          <a:lstStyle/>
          <a:p>
            <a:pPr marL="0" indent="0">
              <a:buNone/>
            </a:pPr>
            <a:r>
              <a:rPr lang="en-US" sz="6400" b="1" dirty="0">
                <a:solidFill>
                  <a:srgbClr val="BF9241"/>
                </a:solidFill>
                <a:latin typeface="Times New Roman" panose="02020603050405020304" pitchFamily="18" charset="0"/>
                <a:cs typeface="Times New Roman" panose="02020603050405020304" pitchFamily="18" charset="0"/>
              </a:rPr>
              <a:t>What does your education mean to you?</a:t>
            </a:r>
          </a:p>
          <a:p>
            <a:pPr marL="0" indent="0">
              <a:buNone/>
            </a:pPr>
            <a:r>
              <a:rPr lang="en-US" sz="6400" i="1" dirty="0">
                <a:solidFill>
                  <a:srgbClr val="BF9241"/>
                </a:solidFill>
                <a:latin typeface="Times New Roman" panose="02020603050405020304" pitchFamily="18" charset="0"/>
                <a:cs typeface="Times New Roman" panose="02020603050405020304" pitchFamily="18" charset="0"/>
              </a:rPr>
              <a:t> Education is also very important for me. I try to balance school and swimming. I study at one of the most prestigious schools in Bulgaria, The French High School -,,Alphonse de Lamartine” The studies are very difficult because all the subjects are in French, and it is really challenging to combine school and sports. My school helps me learn languages that will open many doors for me in the future. </a:t>
            </a:r>
          </a:p>
          <a:p>
            <a:pPr marL="0" indent="0">
              <a:buNone/>
            </a:pPr>
            <a:r>
              <a:rPr lang="en-US" sz="6400" b="1" dirty="0">
                <a:solidFill>
                  <a:srgbClr val="BF9241"/>
                </a:solidFill>
                <a:latin typeface="Times New Roman" panose="02020603050405020304" pitchFamily="18" charset="0"/>
                <a:cs typeface="Times New Roman" panose="02020603050405020304" pitchFamily="18" charset="0"/>
              </a:rPr>
              <a:t>What are your main goals as a student-athlete in the USA?</a:t>
            </a:r>
          </a:p>
          <a:p>
            <a:pPr marL="0" indent="0">
              <a:buNone/>
            </a:pPr>
            <a:r>
              <a:rPr lang="en-US" sz="6400" i="1" dirty="0">
                <a:solidFill>
                  <a:srgbClr val="BF9241"/>
                </a:solidFill>
                <a:latin typeface="Times New Roman" panose="02020603050405020304" pitchFamily="18" charset="0"/>
                <a:cs typeface="Times New Roman" panose="02020603050405020304" pitchFamily="18" charset="0"/>
              </a:rPr>
              <a:t>For me studying and training in USA is a great opportunity that I want to pursue. I believe that in the USA, I will meet many people and improve my swimming skills, as the sport is highly respected there, and I think I will be able to develop well. Academically, I expect to learn new things and have the chance to combine sports and education, which have always been very important to me. I believe that in USA , I will be able to achieve my academic and athletic goals.</a:t>
            </a: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A58FFF0A-FDFD-3329-9A24-8F12D06E0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57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398306F-FDBA-2568-1DD5-E60A0DA6800F}"/>
              </a:ext>
            </a:extLst>
          </p:cNvPr>
          <p:cNvSpPr>
            <a:spLocks noGrp="1"/>
          </p:cNvSpPr>
          <p:nvPr>
            <p:ph type="title"/>
          </p:nvPr>
        </p:nvSpPr>
        <p:spPr>
          <a:xfrm>
            <a:off x="922635" y="1250575"/>
            <a:ext cx="4604274" cy="4163210"/>
          </a:xfrm>
        </p:spPr>
        <p:txBody>
          <a:bodyPr anchor="ctr">
            <a:normAutofit/>
          </a:bodyPr>
          <a:lstStyle/>
          <a:p>
            <a:r>
              <a:rPr lang="en-US" sz="5400" dirty="0">
                <a:solidFill>
                  <a:srgbClr val="BF9241"/>
                </a:solidFill>
                <a:latin typeface="Algerian" panose="04020705040A02060702" pitchFamily="82" charset="0"/>
                <a:cs typeface="Aldhabi" panose="020F0502020204030204" pitchFamily="2" charset="-78"/>
              </a:rPr>
              <a:t>Video Analysis</a:t>
            </a:r>
            <a:endParaRPr lang="bg-BG" sz="5400" dirty="0">
              <a:solidFill>
                <a:srgbClr val="BF9241"/>
              </a:solidFill>
              <a:cs typeface="Aldhabi" panose="020F0502020204030204" pitchFamily="2" charset="-78"/>
            </a:endParaRPr>
          </a:p>
        </p:txBody>
      </p:sp>
      <p:sp>
        <p:nvSpPr>
          <p:cNvPr id="19" name="Rectangle 18">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642C7A8-D524-4DD0-2CA2-692FDD1DDB73}"/>
              </a:ext>
            </a:extLst>
          </p:cNvPr>
          <p:cNvSpPr>
            <a:spLocks noGrp="1"/>
          </p:cNvSpPr>
          <p:nvPr>
            <p:ph idx="1"/>
          </p:nvPr>
        </p:nvSpPr>
        <p:spPr>
          <a:xfrm>
            <a:off x="6293224" y="860612"/>
            <a:ext cx="4797909" cy="5023821"/>
          </a:xfrm>
        </p:spPr>
        <p:txBody>
          <a:bodyPr anchor="ctr">
            <a:normAutofit/>
          </a:bodyPr>
          <a:lstStyle/>
          <a:p>
            <a:pPr marL="0" indent="0">
              <a:buNone/>
            </a:pPr>
            <a:r>
              <a:rPr lang="en-US" sz="2400" dirty="0">
                <a:solidFill>
                  <a:srgbClr val="BF9241"/>
                </a:solidFill>
                <a:latin typeface="Agency FB" panose="020B0503020202020204" pitchFamily="34" charset="0"/>
              </a:rPr>
              <a:t>Highlight Videos:</a:t>
            </a:r>
          </a:p>
          <a:p>
            <a:pPr marL="0" indent="0">
              <a:buNone/>
            </a:pP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hlinkClick r:id="rId2"/>
              </a:rPr>
              <a:t>https://www.youtube.com/watch?v=THqoqurFEys</a:t>
            </a:r>
            <a:endParaRPr lang="bg-BG"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229975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1052-46C3-567E-92C2-3A21B4D5DBA9}"/>
              </a:ext>
            </a:extLst>
          </p:cNvPr>
          <p:cNvSpPr>
            <a:spLocks noGrp="1"/>
          </p:cNvSpPr>
          <p:nvPr>
            <p:ph type="title"/>
          </p:nvPr>
        </p:nvSpPr>
        <p:spPr/>
        <p:txBody>
          <a:bodyPr/>
          <a:lstStyle/>
          <a:p>
            <a:endParaRPr lang="bg-BG"/>
          </a:p>
        </p:txBody>
      </p:sp>
      <p:pic>
        <p:nvPicPr>
          <p:cNvPr id="4" name="Content Placeholder 3">
            <a:extLst>
              <a:ext uri="{FF2B5EF4-FFF2-40B4-BE49-F238E27FC236}">
                <a16:creationId xmlns:a16="http://schemas.microsoft.com/office/drawing/2014/main" id="{A60B2EEC-BD5E-2FA7-D77E-C54BD683EB4A}"/>
              </a:ext>
            </a:extLst>
          </p:cNvPr>
          <p:cNvPicPr>
            <a:picLocks noGrp="1" noChangeAspect="1"/>
          </p:cNvPicPr>
          <p:nvPr>
            <p:ph idx="1"/>
          </p:nvPr>
        </p:nvPicPr>
        <p:blipFill>
          <a:blip r:embed="rId2"/>
          <a:stretch>
            <a:fillRect/>
          </a:stretch>
        </p:blipFill>
        <p:spPr>
          <a:xfrm>
            <a:off x="1532178" y="0"/>
            <a:ext cx="9127643" cy="6858000"/>
          </a:xfrm>
          <a:prstGeom prst="rect">
            <a:avLst/>
          </a:prstGeom>
        </p:spPr>
      </p:pic>
    </p:spTree>
    <p:extLst>
      <p:ext uri="{BB962C8B-B14F-4D97-AF65-F5344CB8AC3E}">
        <p14:creationId xmlns:p14="http://schemas.microsoft.com/office/powerpoint/2010/main" val="32316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EDE5D1-77C5-DFAD-F4A1-44D6BA81B8D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DBF1A45-7748-44C4-42AE-200F0C8B7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0F065D7-20B1-63B4-05B8-A4BA0EC3806B}"/>
              </a:ext>
            </a:extLst>
          </p:cNvPr>
          <p:cNvSpPr>
            <a:spLocks noGrp="1"/>
          </p:cNvSpPr>
          <p:nvPr>
            <p:ph type="title"/>
          </p:nvPr>
        </p:nvSpPr>
        <p:spPr>
          <a:xfrm>
            <a:off x="1014141" y="1449428"/>
            <a:ext cx="3932030" cy="3957913"/>
          </a:xfrm>
        </p:spPr>
        <p:txBody>
          <a:bodyPr anchor="ctr">
            <a:normAutofit/>
          </a:bodyPr>
          <a:lstStyle/>
          <a:p>
            <a:pPr algn="ctr"/>
            <a:r>
              <a:rPr lang="en-US" sz="2400" b="1" dirty="0">
                <a:solidFill>
                  <a:srgbClr val="BF9241"/>
                </a:solidFill>
              </a:rPr>
              <a:t>Status: </a:t>
            </a:r>
            <a:r>
              <a:rPr lang="en-US" sz="2400" i="1" dirty="0">
                <a:solidFill>
                  <a:srgbClr val="BF9241"/>
                </a:solidFill>
                <a:latin typeface="Agency FB" panose="020B0503020202020204" pitchFamily="34" charset="0"/>
              </a:rPr>
              <a:t>Available</a:t>
            </a:r>
            <a:br>
              <a:rPr lang="en-US" sz="2400" dirty="0">
                <a:solidFill>
                  <a:srgbClr val="BF9241"/>
                </a:solidFill>
              </a:rPr>
            </a:br>
            <a:br>
              <a:rPr lang="en-US" sz="2400" dirty="0">
                <a:solidFill>
                  <a:srgbClr val="BF9241"/>
                </a:solidFill>
              </a:rPr>
            </a:br>
            <a:r>
              <a:rPr lang="en-US" sz="2400" b="1" dirty="0">
                <a:solidFill>
                  <a:srgbClr val="BF9241"/>
                </a:solidFill>
              </a:rPr>
              <a:t>Gender: </a:t>
            </a:r>
            <a:r>
              <a:rPr lang="en-US" sz="2400" i="1" dirty="0">
                <a:solidFill>
                  <a:srgbClr val="BF9241"/>
                </a:solidFill>
                <a:latin typeface="Agency FB" panose="020B0503020202020204" pitchFamily="34" charset="0"/>
              </a:rPr>
              <a:t>Male</a:t>
            </a:r>
            <a:br>
              <a:rPr lang="en-US" sz="2400" dirty="0">
                <a:solidFill>
                  <a:srgbClr val="BF9241"/>
                </a:solidFill>
              </a:rPr>
            </a:br>
            <a:br>
              <a:rPr lang="en-US" sz="2400" dirty="0">
                <a:solidFill>
                  <a:srgbClr val="BF9241"/>
                </a:solidFill>
              </a:rPr>
            </a:br>
            <a:r>
              <a:rPr lang="en-US" sz="2400" b="1" dirty="0">
                <a:solidFill>
                  <a:srgbClr val="BF9241"/>
                </a:solidFill>
              </a:rPr>
              <a:t>Disciplines: </a:t>
            </a:r>
            <a:r>
              <a:rPr lang="en-US" sz="2400" i="1" dirty="0">
                <a:solidFill>
                  <a:srgbClr val="BF9241"/>
                </a:solidFill>
                <a:latin typeface="Agency FB" panose="020B0503020202020204" pitchFamily="34" charset="0"/>
              </a:rPr>
              <a:t>Freestyle, Butterfly</a:t>
            </a:r>
            <a:br>
              <a:rPr lang="en-US" sz="2400" dirty="0">
                <a:solidFill>
                  <a:srgbClr val="BF9241"/>
                </a:solidFill>
              </a:rPr>
            </a:br>
            <a:br>
              <a:rPr lang="en-US" sz="2400" dirty="0">
                <a:solidFill>
                  <a:srgbClr val="BF9241"/>
                </a:solidFill>
              </a:rPr>
            </a:br>
            <a:r>
              <a:rPr lang="en-US" sz="2400" b="1" dirty="0">
                <a:solidFill>
                  <a:srgbClr val="BF9241"/>
                </a:solidFill>
              </a:rPr>
              <a:t>Date of Birth: </a:t>
            </a:r>
            <a:r>
              <a:rPr lang="en-US" sz="2400" i="1" dirty="0">
                <a:solidFill>
                  <a:srgbClr val="BF9241"/>
                </a:solidFill>
                <a:latin typeface="Agency FB" panose="020B0503020202020204" pitchFamily="34" charset="0"/>
              </a:rPr>
              <a:t>01. 02. 2006</a:t>
            </a:r>
            <a:br>
              <a:rPr lang="en-US" sz="2400" dirty="0">
                <a:solidFill>
                  <a:srgbClr val="BF9241"/>
                </a:solidFill>
              </a:rPr>
            </a:br>
            <a:br>
              <a:rPr lang="en-US" sz="2400" dirty="0">
                <a:solidFill>
                  <a:srgbClr val="BF9241"/>
                </a:solidFill>
              </a:rPr>
            </a:br>
            <a:r>
              <a:rPr lang="en-US" sz="2400" b="1" dirty="0">
                <a:solidFill>
                  <a:srgbClr val="BF9241"/>
                </a:solidFill>
              </a:rPr>
              <a:t>Graduation Date: </a:t>
            </a:r>
            <a:r>
              <a:rPr lang="en-US" sz="2400" i="1" dirty="0">
                <a:solidFill>
                  <a:srgbClr val="BF9241"/>
                </a:solidFill>
                <a:latin typeface="Agency FB" panose="020B0503020202020204" pitchFamily="34" charset="0"/>
              </a:rPr>
              <a:t>June 2025</a:t>
            </a:r>
            <a:br>
              <a:rPr lang="en-US" sz="2400" dirty="0">
                <a:solidFill>
                  <a:srgbClr val="BF9241"/>
                </a:solidFill>
              </a:rPr>
            </a:br>
            <a:br>
              <a:rPr lang="en-US" sz="2400" dirty="0">
                <a:solidFill>
                  <a:srgbClr val="BF9241"/>
                </a:solidFill>
              </a:rPr>
            </a:br>
            <a:r>
              <a:rPr lang="en-US" sz="2400" b="1" dirty="0">
                <a:solidFill>
                  <a:srgbClr val="BF9241"/>
                </a:solidFill>
              </a:rPr>
              <a:t>Club Team: </a:t>
            </a:r>
            <a:r>
              <a:rPr lang="en-US" sz="2400" i="1" dirty="0">
                <a:solidFill>
                  <a:srgbClr val="BF9241"/>
                </a:solidFill>
                <a:latin typeface="Agency FB" panose="020B0503020202020204" pitchFamily="34" charset="0"/>
              </a:rPr>
              <a:t>KPS Olimpia</a:t>
            </a:r>
            <a:endParaRPr lang="bg-BG" sz="2400" i="1" dirty="0">
              <a:solidFill>
                <a:srgbClr val="BF9241"/>
              </a:solidFill>
            </a:endParaRPr>
          </a:p>
        </p:txBody>
      </p:sp>
      <p:cxnSp>
        <p:nvCxnSpPr>
          <p:cNvPr id="19" name="Straight Connector 18">
            <a:extLst>
              <a:ext uri="{FF2B5EF4-FFF2-40B4-BE49-F238E27FC236}">
                <a16:creationId xmlns:a16="http://schemas.microsoft.com/office/drawing/2014/main" id="{62289B34-7E39-214E-87CB-F4BE9B3DC7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8B8423-CC8A-ACD7-DF27-F7777FFFFA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erson in a purple shirt&#10;&#10;Description automatically generated">
            <a:extLst>
              <a:ext uri="{FF2B5EF4-FFF2-40B4-BE49-F238E27FC236}">
                <a16:creationId xmlns:a16="http://schemas.microsoft.com/office/drawing/2014/main" id="{43A0244B-35E4-37D5-8D60-F58EBF0B0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332" y="740591"/>
            <a:ext cx="5680668" cy="5376818"/>
          </a:xfrm>
          <a:prstGeom prst="rect">
            <a:avLst/>
          </a:prstGeom>
        </p:spPr>
      </p:pic>
    </p:spTree>
    <p:extLst>
      <p:ext uri="{BB962C8B-B14F-4D97-AF65-F5344CB8AC3E}">
        <p14:creationId xmlns:p14="http://schemas.microsoft.com/office/powerpoint/2010/main" val="195585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roup of people diving into a pool&#10;&#10;Description automatically generated">
            <a:extLst>
              <a:ext uri="{FF2B5EF4-FFF2-40B4-BE49-F238E27FC236}">
                <a16:creationId xmlns:a16="http://schemas.microsoft.com/office/drawing/2014/main" id="{4733277D-F77C-35C8-D01E-6D12CE2D9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57" y="0"/>
            <a:ext cx="10247886" cy="6858000"/>
          </a:xfrm>
          <a:prstGeom prst="rect">
            <a:avLst/>
          </a:prstGeom>
        </p:spPr>
      </p:pic>
    </p:spTree>
    <p:extLst>
      <p:ext uri="{BB962C8B-B14F-4D97-AF65-F5344CB8AC3E}">
        <p14:creationId xmlns:p14="http://schemas.microsoft.com/office/powerpoint/2010/main" val="303911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8814"/>
            <a:ext cx="4452593" cy="4145741"/>
          </a:xfrm>
        </p:spPr>
        <p:txBody>
          <a:bodyPr anchor="ctr">
            <a:noAutofit/>
          </a:bodyPr>
          <a:lstStyle/>
          <a:p>
            <a:pPr algn="ctr"/>
            <a:r>
              <a:rPr lang="en-US" sz="1800" b="1" dirty="0">
                <a:solidFill>
                  <a:srgbClr val="BF9241"/>
                </a:solidFill>
              </a:rPr>
              <a:t>Height: </a:t>
            </a:r>
            <a:r>
              <a:rPr lang="en-US" sz="1800" i="1" dirty="0">
                <a:solidFill>
                  <a:srgbClr val="BF9241"/>
                </a:solidFill>
                <a:latin typeface="Agency FB" panose="020B0503020202020204" pitchFamily="34" charset="0"/>
              </a:rPr>
              <a:t>190 cm.</a:t>
            </a:r>
            <a:br>
              <a:rPr lang="en-US" sz="1800" i="1" dirty="0">
                <a:solidFill>
                  <a:srgbClr val="BF9241"/>
                </a:solidFill>
              </a:rPr>
            </a:br>
            <a:br>
              <a:rPr lang="en-US" sz="1800" i="1" dirty="0">
                <a:solidFill>
                  <a:srgbClr val="BF9241"/>
                </a:solidFill>
              </a:rPr>
            </a:br>
            <a:r>
              <a:rPr lang="en-US" sz="1800" b="1" dirty="0">
                <a:solidFill>
                  <a:srgbClr val="BF9241"/>
                </a:solidFill>
              </a:rPr>
              <a:t>Weight: </a:t>
            </a:r>
            <a:r>
              <a:rPr lang="en-US" sz="1800" i="1" dirty="0">
                <a:solidFill>
                  <a:srgbClr val="BF9241"/>
                </a:solidFill>
                <a:latin typeface="Agency FB" panose="020B0503020202020204" pitchFamily="34" charset="0"/>
              </a:rPr>
              <a:t>72 kg.</a:t>
            </a:r>
            <a:br>
              <a:rPr lang="en-US" sz="1800" i="1" dirty="0">
                <a:solidFill>
                  <a:srgbClr val="BF9241"/>
                </a:solidFill>
              </a:rPr>
            </a:br>
            <a:br>
              <a:rPr lang="en-US" sz="1800" i="1" dirty="0">
                <a:solidFill>
                  <a:srgbClr val="BF9241"/>
                </a:solidFill>
              </a:rPr>
            </a:br>
            <a:r>
              <a:rPr lang="en-US" sz="1800" b="1" dirty="0">
                <a:solidFill>
                  <a:srgbClr val="BF9241"/>
                </a:solidFill>
              </a:rPr>
              <a:t>Languages: </a:t>
            </a:r>
            <a:r>
              <a:rPr lang="en-US" sz="1800" i="1" dirty="0">
                <a:solidFill>
                  <a:srgbClr val="BF9241"/>
                </a:solidFill>
                <a:latin typeface="Agency FB" panose="020B0503020202020204" pitchFamily="34" charset="0"/>
              </a:rPr>
              <a:t>Bulgarian, English, French</a:t>
            </a:r>
            <a:br>
              <a:rPr lang="en-US" sz="1800" i="1" dirty="0">
                <a:solidFill>
                  <a:srgbClr val="BF9241"/>
                </a:solidFill>
              </a:rPr>
            </a:br>
            <a:br>
              <a:rPr lang="en-US" sz="1800" i="1" dirty="0">
                <a:solidFill>
                  <a:srgbClr val="BF9241"/>
                </a:solidFill>
              </a:rPr>
            </a:br>
            <a:r>
              <a:rPr lang="en-US" sz="1800" b="1" i="1" dirty="0">
                <a:solidFill>
                  <a:srgbClr val="BF9241"/>
                </a:solidFill>
              </a:rPr>
              <a:t>High School</a:t>
            </a:r>
            <a:r>
              <a:rPr lang="en-US" sz="1800" b="1" dirty="0">
                <a:solidFill>
                  <a:srgbClr val="BF9241"/>
                </a:solidFill>
              </a:rPr>
              <a:t>: </a:t>
            </a:r>
            <a:r>
              <a:rPr lang="en-US" sz="1800" b="1" i="1" dirty="0">
                <a:solidFill>
                  <a:srgbClr val="BF9241"/>
                </a:solidFill>
              </a:rPr>
              <a:t>9th French Language School ,,Alphonse de Lamartine”</a:t>
            </a:r>
            <a:br>
              <a:rPr lang="en-US" sz="1800" b="1" i="1" dirty="0">
                <a:solidFill>
                  <a:srgbClr val="BF9241"/>
                </a:solidFill>
              </a:rPr>
            </a:br>
            <a:br>
              <a:rPr lang="en-US" sz="1800" b="1" i="1" dirty="0">
                <a:solidFill>
                  <a:srgbClr val="BF9241"/>
                </a:solidFill>
              </a:rPr>
            </a:br>
            <a:r>
              <a:rPr lang="en-US" sz="1800" b="1" i="1" dirty="0">
                <a:solidFill>
                  <a:srgbClr val="BF9241"/>
                </a:solidFill>
              </a:rPr>
              <a:t>Desired degree:  Psychology, Kinesiotherapy</a:t>
            </a:r>
            <a:br>
              <a:rPr lang="en-US" sz="1400" b="1" i="1" dirty="0">
                <a:solidFill>
                  <a:srgbClr val="BF9241"/>
                </a:solidFill>
              </a:rPr>
            </a:br>
            <a:br>
              <a:rPr lang="en-US" sz="1800" b="1" i="1" dirty="0">
                <a:solidFill>
                  <a:srgbClr val="BF9241"/>
                </a:solidFill>
              </a:rPr>
            </a:br>
            <a:br>
              <a:rPr lang="en-US" sz="1800" i="1" dirty="0">
                <a:solidFill>
                  <a:srgbClr val="BF9241"/>
                </a:solidFill>
              </a:rPr>
            </a:br>
            <a:endParaRPr lang="bg-BG" sz="1800" b="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28D80-A673-2EB1-0571-2ACE92D03B32}"/>
              </a:ext>
            </a:extLst>
          </p:cNvPr>
          <p:cNvSpPr txBox="1"/>
          <p:nvPr/>
        </p:nvSpPr>
        <p:spPr>
          <a:xfrm>
            <a:off x="-45" y="248484"/>
            <a:ext cx="5960401" cy="1200329"/>
          </a:xfrm>
          <a:prstGeom prst="rect">
            <a:avLst/>
          </a:prstGeom>
          <a:noFill/>
        </p:spPr>
        <p:txBody>
          <a:bodyPr wrap="square" rtlCol="0">
            <a:spAutoFit/>
          </a:bodyPr>
          <a:lstStyle/>
          <a:p>
            <a:pPr algn="ctr"/>
            <a:r>
              <a:rPr lang="en-US" sz="3600" b="1" dirty="0">
                <a:solidFill>
                  <a:srgbClr val="BF9241"/>
                </a:solidFill>
                <a:latin typeface="Batang" panose="02030600000101010101" pitchFamily="18" charset="-127"/>
                <a:ea typeface="Batang" panose="02030600000101010101" pitchFamily="18" charset="-127"/>
              </a:rPr>
              <a:t>ADDITIONAL INFORMATION</a:t>
            </a:r>
            <a:endParaRPr lang="bg-BG" sz="3600" b="1" dirty="0">
              <a:solidFill>
                <a:srgbClr val="BF9241"/>
              </a:solidFill>
              <a:latin typeface="Batang" panose="02030600000101010101" pitchFamily="18" charset="-127"/>
              <a:ea typeface="Batang" panose="02030600000101010101" pitchFamily="18" charset="-127"/>
            </a:endParaRPr>
          </a:p>
        </p:txBody>
      </p:sp>
      <p:pic>
        <p:nvPicPr>
          <p:cNvPr id="7" name="Picture 6" descr="A person sitting on a block&#10;&#10;Description automatically generated">
            <a:extLst>
              <a:ext uri="{FF2B5EF4-FFF2-40B4-BE49-F238E27FC236}">
                <a16:creationId xmlns:a16="http://schemas.microsoft.com/office/drawing/2014/main" id="{4D584CE9-5DDE-C461-DC5B-1D9295BD4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176" y="0"/>
            <a:ext cx="3857625" cy="6858000"/>
          </a:xfrm>
          <a:prstGeom prst="rect">
            <a:avLst/>
          </a:prstGeom>
        </p:spPr>
      </p:pic>
    </p:spTree>
    <p:extLst>
      <p:ext uri="{BB962C8B-B14F-4D97-AF65-F5344CB8AC3E}">
        <p14:creationId xmlns:p14="http://schemas.microsoft.com/office/powerpoint/2010/main" val="98660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2DE18-C5FC-06F4-E75E-E03FC5DD78E7}"/>
              </a:ext>
            </a:extLst>
          </p:cNvPr>
          <p:cNvSpPr txBox="1"/>
          <p:nvPr/>
        </p:nvSpPr>
        <p:spPr>
          <a:xfrm>
            <a:off x="1032391" y="1160208"/>
            <a:ext cx="10127217" cy="4832092"/>
          </a:xfrm>
          <a:prstGeom prst="rect">
            <a:avLst/>
          </a:prstGeom>
          <a:noFill/>
        </p:spPr>
        <p:txBody>
          <a:bodyPr wrap="square" rtlCol="0">
            <a:spAutoFit/>
          </a:bodyPr>
          <a:lstStyle/>
          <a:p>
            <a:pPr algn="ctr">
              <a:lnSpc>
                <a:spcPct val="200000"/>
              </a:lnSpc>
            </a:pPr>
            <a:r>
              <a:rPr lang="en-US" sz="2400" dirty="0">
                <a:solidFill>
                  <a:srgbClr val="BF9241"/>
                </a:solidFill>
                <a:latin typeface="Agency FB" panose="020B0503020202020204" pitchFamily="34" charset="0"/>
              </a:rPr>
              <a:t>200free-1.54.67(SCM) 2023 </a:t>
            </a:r>
          </a:p>
          <a:p>
            <a:pPr algn="ctr">
              <a:lnSpc>
                <a:spcPct val="200000"/>
              </a:lnSpc>
            </a:pPr>
            <a:r>
              <a:rPr lang="en-US" sz="2400" dirty="0">
                <a:solidFill>
                  <a:srgbClr val="BF9241"/>
                </a:solidFill>
                <a:latin typeface="Agency FB" panose="020B0503020202020204" pitchFamily="34" charset="0"/>
              </a:rPr>
              <a:t>400free-4.01.84(SCM) 2023</a:t>
            </a:r>
          </a:p>
          <a:p>
            <a:pPr algn="ctr">
              <a:lnSpc>
                <a:spcPct val="200000"/>
              </a:lnSpc>
            </a:pPr>
            <a:r>
              <a:rPr lang="en-US" sz="2400" dirty="0">
                <a:solidFill>
                  <a:srgbClr val="BF9241"/>
                </a:solidFill>
                <a:latin typeface="Agency FB" panose="020B0503020202020204" pitchFamily="34" charset="0"/>
              </a:rPr>
              <a:t>100fly-58.08(LCM) 2024</a:t>
            </a:r>
          </a:p>
          <a:p>
            <a:pPr algn="ctr">
              <a:lnSpc>
                <a:spcPct val="200000"/>
              </a:lnSpc>
            </a:pPr>
            <a:r>
              <a:rPr lang="en-US" sz="2400" dirty="0">
                <a:solidFill>
                  <a:srgbClr val="BF9241"/>
                </a:solidFill>
                <a:latin typeface="Agency FB" panose="020B0503020202020204" pitchFamily="34" charset="0"/>
              </a:rPr>
              <a:t>100fly-57.27(SCM)2023</a:t>
            </a:r>
          </a:p>
          <a:p>
            <a:pPr algn="ctr">
              <a:lnSpc>
                <a:spcPct val="200000"/>
              </a:lnSpc>
            </a:pPr>
            <a:r>
              <a:rPr lang="en-US" sz="2400" dirty="0">
                <a:solidFill>
                  <a:srgbClr val="BF9241"/>
                </a:solidFill>
                <a:latin typeface="Agency FB" panose="020B0503020202020204" pitchFamily="34" charset="0"/>
              </a:rPr>
              <a:t>200fly-2.11(LCM) 2024</a:t>
            </a:r>
          </a:p>
          <a:p>
            <a:pPr algn="ctr">
              <a:lnSpc>
                <a:spcPct val="200000"/>
              </a:lnSpc>
            </a:pPr>
            <a:r>
              <a:rPr lang="en-US" sz="2400" dirty="0">
                <a:solidFill>
                  <a:srgbClr val="BF9241"/>
                </a:solidFill>
                <a:latin typeface="Agency FB" panose="020B0503020202020204" pitchFamily="34" charset="0"/>
              </a:rPr>
              <a:t>200fly-2.07(SCM) 2023</a:t>
            </a:r>
          </a:p>
          <a:p>
            <a:pPr algn="ctr"/>
            <a:endParaRPr lang="en-US" sz="2000" dirty="0">
              <a:solidFill>
                <a:srgbClr val="BF9241"/>
              </a:solidFill>
              <a:latin typeface="Agency FB" panose="020B0503020202020204" pitchFamily="34" charset="0"/>
            </a:endParaRPr>
          </a:p>
        </p:txBody>
      </p:sp>
      <p:sp>
        <p:nvSpPr>
          <p:cNvPr id="3" name="Title 1">
            <a:extLst>
              <a:ext uri="{FF2B5EF4-FFF2-40B4-BE49-F238E27FC236}">
                <a16:creationId xmlns:a16="http://schemas.microsoft.com/office/drawing/2014/main" id="{B71C17B3-16E9-AD69-22CD-4ABCDA6D8E88}"/>
              </a:ext>
            </a:extLst>
          </p:cNvPr>
          <p:cNvSpPr>
            <a:spLocks noGrp="1"/>
          </p:cNvSpPr>
          <p:nvPr>
            <p:ph type="title"/>
          </p:nvPr>
        </p:nvSpPr>
        <p:spPr>
          <a:xfrm>
            <a:off x="786584" y="-1138902"/>
            <a:ext cx="8071706" cy="2387600"/>
          </a:xfrm>
        </p:spPr>
        <p:txBody>
          <a:bodyPr vert="horz" lIns="91440" tIns="45720" rIns="91440" bIns="45720" rtlCol="0" anchor="b">
            <a:normAutofit/>
          </a:bodyPr>
          <a:lstStyle/>
          <a:p>
            <a:r>
              <a:rPr lang="en-US" sz="6600" dirty="0">
                <a:solidFill>
                  <a:srgbClr val="BF9241"/>
                </a:solidFill>
                <a:latin typeface="Agency FB" panose="020B0503020202020204" pitchFamily="34" charset="0"/>
              </a:rPr>
              <a:t>Personal best times</a:t>
            </a:r>
            <a:endParaRPr lang="en-US" sz="6600" b="1" kern="1200" dirty="0">
              <a:solidFill>
                <a:srgbClr val="BF9241"/>
              </a:solidFill>
              <a:latin typeface="Baskerville Old Face" panose="02020602080505020303" pitchFamily="18" charset="0"/>
            </a:endParaRPr>
          </a:p>
        </p:txBody>
      </p:sp>
    </p:spTree>
    <p:extLst>
      <p:ext uri="{BB962C8B-B14F-4D97-AF65-F5344CB8AC3E}">
        <p14:creationId xmlns:p14="http://schemas.microsoft.com/office/powerpoint/2010/main" val="279081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BB850C55-73AE-2059-A317-D4CBEDDA827F}"/>
              </a:ext>
            </a:extLst>
          </p:cNvPr>
          <p:cNvSpPr>
            <a:spLocks noGrp="1"/>
          </p:cNvSpPr>
          <p:nvPr>
            <p:ph type="title"/>
          </p:nvPr>
        </p:nvSpPr>
        <p:spPr>
          <a:xfrm>
            <a:off x="663966" y="-1193800"/>
            <a:ext cx="8071706" cy="2387600"/>
          </a:xfrm>
        </p:spPr>
        <p:txBody>
          <a:bodyPr vert="horz" lIns="91440" tIns="45720" rIns="91440" bIns="45720" rtlCol="0" anchor="b">
            <a:normAutofit/>
          </a:bodyPr>
          <a:lstStyle/>
          <a:p>
            <a:r>
              <a:rPr lang="en-US" sz="6600" dirty="0">
                <a:solidFill>
                  <a:srgbClr val="BF9241"/>
                </a:solidFill>
                <a:latin typeface="Agency FB" panose="020B0503020202020204" pitchFamily="34" charset="0"/>
              </a:rPr>
              <a:t>Personal best qualifications</a:t>
            </a:r>
            <a:endParaRPr lang="en-US" sz="6600" b="1" kern="1200" dirty="0">
              <a:solidFill>
                <a:srgbClr val="BF9241"/>
              </a:solidFill>
              <a:latin typeface="Baskerville Old Face" panose="02020602080505020303" pitchFamily="18" charset="0"/>
            </a:endParaRPr>
          </a:p>
        </p:txBody>
      </p:sp>
      <p:cxnSp>
        <p:nvCxnSpPr>
          <p:cNvPr id="204" name="Straight Connector 203">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81175C-D502-B39B-E811-163E6B89B374}"/>
              </a:ext>
            </a:extLst>
          </p:cNvPr>
          <p:cNvSpPr txBox="1"/>
          <p:nvPr/>
        </p:nvSpPr>
        <p:spPr>
          <a:xfrm>
            <a:off x="1955322" y="983931"/>
            <a:ext cx="8281355" cy="5478423"/>
          </a:xfrm>
          <a:prstGeom prst="rect">
            <a:avLst/>
          </a:prstGeom>
          <a:noFill/>
        </p:spPr>
        <p:txBody>
          <a:bodyPr wrap="square" rtlCol="0">
            <a:spAutoFit/>
          </a:bodyPr>
          <a:lstStyle/>
          <a:p>
            <a:pPr algn="ctr">
              <a:lnSpc>
                <a:spcPct val="150000"/>
              </a:lnSpc>
            </a:pPr>
            <a:r>
              <a:rPr lang="en-US" sz="2000" dirty="0">
                <a:solidFill>
                  <a:srgbClr val="BF9241"/>
                </a:solidFill>
                <a:latin typeface="Agency FB" panose="020B0503020202020204" pitchFamily="34" charset="0"/>
              </a:rPr>
              <a:t>3rd place in 200m butterfly (LCM); Nationals (Under 18)</a:t>
            </a:r>
          </a:p>
          <a:p>
            <a:pPr algn="ctr">
              <a:lnSpc>
                <a:spcPct val="150000"/>
              </a:lnSpc>
            </a:pPr>
            <a:r>
              <a:rPr lang="en-US" sz="2000" dirty="0">
                <a:solidFill>
                  <a:srgbClr val="BF9241"/>
                </a:solidFill>
                <a:latin typeface="Agency FB" panose="020B0503020202020204" pitchFamily="34" charset="0"/>
              </a:rPr>
              <a:t>3rd place in 100m butterfly (SCM); Nationals (Under 18)</a:t>
            </a:r>
          </a:p>
          <a:p>
            <a:pPr algn="ctr">
              <a:lnSpc>
                <a:spcPct val="150000"/>
              </a:lnSpc>
            </a:pPr>
            <a:r>
              <a:rPr lang="en-US" sz="2000" dirty="0">
                <a:solidFill>
                  <a:srgbClr val="BF9241"/>
                </a:solidFill>
                <a:latin typeface="Agency FB" panose="020B0503020202020204" pitchFamily="34" charset="0"/>
              </a:rPr>
              <a:t>4th Place in 200m butterfly (SCM); Nationals (Under 18)</a:t>
            </a:r>
          </a:p>
          <a:p>
            <a:pPr algn="ctr">
              <a:lnSpc>
                <a:spcPct val="150000"/>
              </a:lnSpc>
            </a:pPr>
            <a:r>
              <a:rPr lang="en-US" sz="2000" dirty="0">
                <a:solidFill>
                  <a:srgbClr val="BF9241"/>
                </a:solidFill>
                <a:latin typeface="Agency FB" panose="020B0503020202020204" pitchFamily="34" charset="0"/>
              </a:rPr>
              <a:t>6th Place in 200m butterfly (LCM)Nationals (Man &amp; Women) – 2times in one year1</a:t>
            </a:r>
          </a:p>
          <a:p>
            <a:pPr algn="ctr">
              <a:lnSpc>
                <a:spcPct val="150000"/>
              </a:lnSpc>
            </a:pPr>
            <a:r>
              <a:rPr lang="en-US" sz="2000" dirty="0">
                <a:solidFill>
                  <a:srgbClr val="BF9241"/>
                </a:solidFill>
                <a:latin typeface="Agency FB" panose="020B0503020202020204" pitchFamily="34" charset="0"/>
              </a:rPr>
              <a:t>6th Place in 400m medley (LCM) Nationals (Man &amp; Women)</a:t>
            </a:r>
          </a:p>
          <a:p>
            <a:pPr algn="ctr">
              <a:lnSpc>
                <a:spcPct val="150000"/>
              </a:lnSpc>
            </a:pPr>
            <a:r>
              <a:rPr lang="en-US" sz="2000" dirty="0">
                <a:solidFill>
                  <a:srgbClr val="BF9241"/>
                </a:solidFill>
                <a:latin typeface="Agency FB" panose="020B0503020202020204" pitchFamily="34" charset="0"/>
              </a:rPr>
              <a:t>1ST Place in 4x200m freestyle (LCM) Nationals (Man &amp; Women)</a:t>
            </a:r>
          </a:p>
          <a:p>
            <a:pPr algn="ctr">
              <a:lnSpc>
                <a:spcPct val="150000"/>
              </a:lnSpc>
            </a:pPr>
            <a:r>
              <a:rPr lang="en-US" sz="2000" dirty="0">
                <a:solidFill>
                  <a:srgbClr val="BF9241"/>
                </a:solidFill>
                <a:latin typeface="Agency FB" panose="020B0503020202020204" pitchFamily="34" charset="0"/>
              </a:rPr>
              <a:t>1St Place in 4x100m freestyle (LCM) Nationals (Man &amp; Women)</a:t>
            </a:r>
          </a:p>
          <a:p>
            <a:pPr algn="ctr">
              <a:lnSpc>
                <a:spcPct val="150000"/>
              </a:lnSpc>
            </a:pPr>
            <a:r>
              <a:rPr lang="en-US" sz="2000" dirty="0">
                <a:solidFill>
                  <a:srgbClr val="BF9241"/>
                </a:solidFill>
                <a:latin typeface="Agency FB" panose="020B0503020202020204" pitchFamily="34" charset="0"/>
              </a:rPr>
              <a:t>3rd Place in 4x100m freestyle (LCM) Nationals (Under 18)</a:t>
            </a:r>
          </a:p>
          <a:p>
            <a:pPr algn="ctr">
              <a:lnSpc>
                <a:spcPct val="150000"/>
              </a:lnSpc>
            </a:pPr>
            <a:r>
              <a:rPr lang="en-US" sz="2000" dirty="0">
                <a:solidFill>
                  <a:srgbClr val="BF9241"/>
                </a:solidFill>
                <a:latin typeface="Agency FB" panose="020B0503020202020204" pitchFamily="34" charset="0"/>
              </a:rPr>
              <a:t>2nd Place in 4x200m freestyle (LCM) Nationals (Under 18)</a:t>
            </a:r>
          </a:p>
          <a:p>
            <a:pPr algn="ctr">
              <a:lnSpc>
                <a:spcPct val="150000"/>
              </a:lnSpc>
            </a:pPr>
            <a:r>
              <a:rPr lang="en-US" sz="2000" dirty="0">
                <a:solidFill>
                  <a:srgbClr val="BF9241"/>
                </a:solidFill>
                <a:latin typeface="Agency FB" panose="020B0503020202020204" pitchFamily="34" charset="0"/>
              </a:rPr>
              <a:t>Finalist in Freestyle events in 200&amp;400m freestyle Nationals (Man &amp; Women)</a:t>
            </a:r>
          </a:p>
          <a:p>
            <a:pPr algn="ctr">
              <a:lnSpc>
                <a:spcPct val="150000"/>
              </a:lnSpc>
            </a:pPr>
            <a:r>
              <a:rPr lang="en-US" sz="2000" dirty="0">
                <a:solidFill>
                  <a:srgbClr val="BF9241"/>
                </a:solidFill>
                <a:latin typeface="Agency FB" panose="020B0503020202020204" pitchFamily="34" charset="0"/>
              </a:rPr>
              <a:t>Multiple medalists at international competitions and Bulgarian championships</a:t>
            </a:r>
          </a:p>
          <a:p>
            <a:pPr algn="ctr"/>
            <a:endParaRPr lang="en-US" sz="20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80500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Content Placeholder 13" descr="A person sitting at a table with medals&#10;&#10;Description automatically generated">
            <a:extLst>
              <a:ext uri="{FF2B5EF4-FFF2-40B4-BE49-F238E27FC236}">
                <a16:creationId xmlns:a16="http://schemas.microsoft.com/office/drawing/2014/main" id="{419EA724-6627-8608-2782-A99C725045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132" y="23459"/>
            <a:ext cx="5125905" cy="6834541"/>
          </a:xfrm>
        </p:spPr>
      </p:pic>
      <p:pic>
        <p:nvPicPr>
          <p:cNvPr id="16" name="Picture 15" descr="A table with medals on it&#10;&#10;Description automatically generated">
            <a:extLst>
              <a:ext uri="{FF2B5EF4-FFF2-40B4-BE49-F238E27FC236}">
                <a16:creationId xmlns:a16="http://schemas.microsoft.com/office/drawing/2014/main" id="{E65A99F6-2DCF-3127-19C2-AF43D2845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368" y="0"/>
            <a:ext cx="5143500" cy="6858000"/>
          </a:xfrm>
          <a:prstGeom prst="rect">
            <a:avLst/>
          </a:prstGeom>
        </p:spPr>
      </p:pic>
    </p:spTree>
    <p:extLst>
      <p:ext uri="{BB962C8B-B14F-4D97-AF65-F5344CB8AC3E}">
        <p14:creationId xmlns:p14="http://schemas.microsoft.com/office/powerpoint/2010/main" val="184525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EC5E4-BAC3-1E35-5F35-2285794A9192}"/>
            </a:ext>
          </a:extLst>
        </p:cNvPr>
        <p:cNvGrpSpPr/>
        <p:nvPr/>
      </p:nvGrpSpPr>
      <p:grpSpPr>
        <a:xfrm>
          <a:off x="0" y="0"/>
          <a:ext cx="0" cy="0"/>
          <a:chOff x="0" y="0"/>
          <a:chExt cx="0" cy="0"/>
        </a:xfrm>
      </p:grpSpPr>
      <p:sp>
        <p:nvSpPr>
          <p:cNvPr id="202" name="Rectangle 201">
            <a:extLst>
              <a:ext uri="{FF2B5EF4-FFF2-40B4-BE49-F238E27FC236}">
                <a16:creationId xmlns:a16="http://schemas.microsoft.com/office/drawing/2014/main" id="{FB3B3206-C550-369D-CB16-AD59F539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204" name="Straight Connector 203">
            <a:extLst>
              <a:ext uri="{FF2B5EF4-FFF2-40B4-BE49-F238E27FC236}">
                <a16:creationId xmlns:a16="http://schemas.microsoft.com/office/drawing/2014/main" id="{B8D6DFC8-62F8-05B0-1C0B-557633707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537F162-18B3-9266-94F7-15EA4C8DB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person swimming in a pool&#10;&#10;Description automatically generated">
            <a:extLst>
              <a:ext uri="{FF2B5EF4-FFF2-40B4-BE49-F238E27FC236}">
                <a16:creationId xmlns:a16="http://schemas.microsoft.com/office/drawing/2014/main" id="{A331ADF9-0095-E442-FBB6-09A6EF810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34" y="0"/>
            <a:ext cx="10613332" cy="6858000"/>
          </a:xfrm>
          <a:prstGeom prst="rect">
            <a:avLst/>
          </a:prstGeom>
        </p:spPr>
      </p:pic>
    </p:spTree>
    <p:extLst>
      <p:ext uri="{BB962C8B-B14F-4D97-AF65-F5344CB8AC3E}">
        <p14:creationId xmlns:p14="http://schemas.microsoft.com/office/powerpoint/2010/main" val="130024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8293D81-677D-607F-18B1-81D507EEAE83}"/>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2ABF68-CEFF-0FA9-D313-ADD11A4D97A4}"/>
              </a:ext>
            </a:extLst>
          </p:cNvPr>
          <p:cNvSpPr>
            <a:spLocks noGrp="1"/>
          </p:cNvSpPr>
          <p:nvPr>
            <p:ph idx="1"/>
          </p:nvPr>
        </p:nvSpPr>
        <p:spPr>
          <a:xfrm>
            <a:off x="777387" y="2316911"/>
            <a:ext cx="9139518" cy="4073619"/>
          </a:xfrm>
        </p:spPr>
        <p:txBody>
          <a:bodyPr>
            <a:normAutofit fontScale="40000" lnSpcReduction="20000"/>
          </a:bodyPr>
          <a:lstStyle/>
          <a:p>
            <a:pPr marL="0" indent="0">
              <a:buNone/>
            </a:pPr>
            <a:r>
              <a:rPr lang="en-US" sz="6400" b="1" dirty="0">
                <a:solidFill>
                  <a:srgbClr val="BF9241"/>
                </a:solidFill>
                <a:latin typeface="Times New Roman" panose="02020603050405020304" pitchFamily="18" charset="0"/>
                <a:cs typeface="Times New Roman" panose="02020603050405020304" pitchFamily="18" charset="0"/>
              </a:rPr>
              <a:t>Describe yourself with a few sentences:</a:t>
            </a:r>
          </a:p>
          <a:p>
            <a:pPr marL="0" indent="0">
              <a:buNone/>
            </a:pPr>
            <a:r>
              <a:rPr lang="en-US" sz="6400" i="1" dirty="0">
                <a:solidFill>
                  <a:srgbClr val="BF9241"/>
                </a:solidFill>
                <a:latin typeface="Times New Roman" panose="02020603050405020304" pitchFamily="18" charset="0"/>
                <a:cs typeface="Times New Roman" panose="02020603050405020304" pitchFamily="18" charset="0"/>
              </a:rPr>
              <a:t>I am Boris, 18 years old, a swimmer from Sofia, Bulgaria. I’ve been training swimming since I was 5. I love to train and compete. In my free time, which is only on Sundays, I enjoy watching sports, playing football, and walking in the nature</a:t>
            </a:r>
            <a:r>
              <a:rPr lang="en-US" sz="6400" b="1" dirty="0">
                <a:solidFill>
                  <a:srgbClr val="BF9241"/>
                </a:solidFill>
                <a:latin typeface="Times New Roman" panose="02020603050405020304" pitchFamily="18" charset="0"/>
                <a:cs typeface="Times New Roman" panose="02020603050405020304" pitchFamily="18" charset="0"/>
              </a:rPr>
              <a:t>.</a:t>
            </a:r>
          </a:p>
          <a:p>
            <a:pPr marL="0" indent="0">
              <a:buNone/>
            </a:pPr>
            <a:r>
              <a:rPr lang="en-US" sz="6400" b="1" dirty="0">
                <a:solidFill>
                  <a:srgbClr val="BF9241"/>
                </a:solidFill>
                <a:latin typeface="Times New Roman" panose="02020603050405020304" pitchFamily="18" charset="0"/>
                <a:cs typeface="Times New Roman" panose="02020603050405020304" pitchFamily="18" charset="0"/>
              </a:rPr>
              <a:t>What does swimming mean to you? </a:t>
            </a:r>
          </a:p>
          <a:p>
            <a:pPr marL="0" indent="0">
              <a:buNone/>
            </a:pPr>
            <a:r>
              <a:rPr lang="en-US" sz="6400" i="1" dirty="0">
                <a:solidFill>
                  <a:srgbClr val="BF9241"/>
                </a:solidFill>
                <a:latin typeface="Times New Roman" panose="02020603050405020304" pitchFamily="18" charset="0"/>
                <a:cs typeface="Times New Roman" panose="02020603050405020304" pitchFamily="18" charset="0"/>
              </a:rPr>
              <a:t>Swimming means a lot to me, and sports in general are an essential part of my day life. When I am in the water, I disconnect from everything else and focus entirely on the goals I’ve set for each practice. I love swimming, and it occupies a large part of my thoughts throughout the day.</a:t>
            </a: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82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8879</TotalTime>
  <Words>629</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Batang</vt:lpstr>
      <vt:lpstr>Agency FB</vt:lpstr>
      <vt:lpstr>Aldhabi</vt:lpstr>
      <vt:lpstr>Algerian</vt:lpstr>
      <vt:lpstr>Aptos</vt:lpstr>
      <vt:lpstr>Aptos Display</vt:lpstr>
      <vt:lpstr>Arial</vt:lpstr>
      <vt:lpstr>Baskerville Old Face</vt:lpstr>
      <vt:lpstr>Times New Roman</vt:lpstr>
      <vt:lpstr>Office Theme</vt:lpstr>
      <vt:lpstr>Boris Ivanov</vt:lpstr>
      <vt:lpstr>Status: Available  Gender: Male  Disciplines: Freestyle, Butterfly  Date of Birth: 01. 02. 2006  Graduation Date: June 2025  Club Team: KPS Olimpia</vt:lpstr>
      <vt:lpstr>PowerPoint Presentation</vt:lpstr>
      <vt:lpstr>Height: 190 cm.  Weight: 72 kg.  Languages: Bulgarian, English, French  High School: 9th French Language School ,,Alphonse de Lamartine”  Desired degree:  Psychology, Kinesiotherapy   </vt:lpstr>
      <vt:lpstr>Personal best times</vt:lpstr>
      <vt:lpstr>Personal best qualifications</vt:lpstr>
      <vt:lpstr>PowerPoint Presentation</vt:lpstr>
      <vt:lpstr>PowerPoint Presentation</vt:lpstr>
      <vt:lpstr>Interview:</vt:lpstr>
      <vt:lpstr>Interview:</vt:lpstr>
      <vt:lpstr>Video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Пресиан Г. Кръстанов</dc:creator>
  <cp:lastModifiedBy>Radoslav Popov</cp:lastModifiedBy>
  <cp:revision>34</cp:revision>
  <dcterms:created xsi:type="dcterms:W3CDTF">2024-08-04T14:18:10Z</dcterms:created>
  <dcterms:modified xsi:type="dcterms:W3CDTF">2024-12-12T11:00:50Z</dcterms:modified>
</cp:coreProperties>
</file>