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7" r:id="rId2"/>
    <p:sldId id="260" r:id="rId3"/>
    <p:sldId id="261" r:id="rId4"/>
    <p:sldId id="262" r:id="rId5"/>
    <p:sldId id="269" r:id="rId6"/>
    <p:sldId id="270" r:id="rId7"/>
    <p:sldId id="271" r:id="rId8"/>
    <p:sldId id="272" r:id="rId9"/>
    <p:sldId id="268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4754" autoAdjust="0"/>
    <p:restoredTop sz="94660"/>
  </p:normalViewPr>
  <p:slideViewPr>
    <p:cSldViewPr snapToGrid="0">
      <p:cViewPr varScale="1">
        <p:scale>
          <a:sx n="89" d="100"/>
          <a:sy n="89" d="100"/>
        </p:scale>
        <p:origin x="8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9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87C6E26-AC12-451B-832E-B0C97F0EEE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F88CB8-72C0-4E1F-8974-4F640C7B50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52C5F-8554-49D2-914F-79E5B5CC51E5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5B9309-5207-4F31-BA0A-0FEA62A942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9C4113-D861-418A-B092-34C3964229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017C9-E714-4958-9097-3B3EC2092C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8636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574B2-4124-44D4-A513-F8697E10B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20F0A1-7DA8-40D6-9953-946093A16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D8797B-5439-4DAB-B92B-4DA56B2B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26F3-2E95-4F8F-89C8-CF9288D1FCF7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E9B35F-D6AD-41E2-B2BA-B126C013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D46891-D8D9-4807-B6D6-693C1D8D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5820-9C64-4EFF-9250-F194C7A08B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72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14063-358B-40B2-80B7-3F345306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F0AA02-9DA9-4D5B-8993-169B31524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C3CE6D-0C17-4A53-944F-E909A29F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26F3-2E95-4F8F-89C8-CF9288D1FCF7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6D70B6-56AE-4B94-A8A7-F48DA25D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7E836B-9A9D-41D3-9B9C-944DE091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5820-9C64-4EFF-9250-F194C7A08B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01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48E388D-3F4B-412D-B6A8-4B87499277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9501C88-FEAF-4962-811C-EB8D067A2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21AD2E-D91B-49A9-9606-2AB4D604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26F3-2E95-4F8F-89C8-CF9288D1FCF7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942134-929E-43D1-A82A-FBE1938B5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074134-91E4-45FA-8F87-A3D87397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5820-9C64-4EFF-9250-F194C7A08B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76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6640E-DEB5-489D-8A30-A24D2348C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894FFB-ACAB-492C-9225-DFD28A38F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F17334-BB67-4624-9F43-1805F280F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26F3-2E95-4F8F-89C8-CF9288D1FCF7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EB78C3-2AF7-4B54-B452-C2BAEF31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2DA8AC-2420-4FF9-A487-9B4DF898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5820-9C64-4EFF-9250-F194C7A08B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38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31CE8-46C7-4236-9A22-B78F4856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341355-F7BD-4AC0-AAB8-64A2BBC1D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F67836-E244-4589-A522-316BEADDF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26F3-2E95-4F8F-89C8-CF9288D1FCF7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62EA2D-9881-4EF2-A0C4-1098FA15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18954F-6A49-47AB-A9B8-FB51C5E53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5820-9C64-4EFF-9250-F194C7A08B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04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57032-D1A0-4C02-ADE9-394B8B872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FE705A-EB6F-418B-BA80-AEA75F41F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2A7AB0F-0606-40C9-BB94-FA4C43BEC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20D7389-951F-4D40-B528-6BFD7D374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26F3-2E95-4F8F-89C8-CF9288D1FCF7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57F97FD-33B1-4DBE-8FE4-7642CAA5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6205CA-EC50-44D0-A111-A03CC423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5820-9C64-4EFF-9250-F194C7A08B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41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BAA535-EF1D-4663-A91B-143FE022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BBA9E4-0C06-459D-8776-E24F2A377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C56858F-FD73-4916-8AB3-706867ED2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443E8DE-1861-41DA-8805-2DCF8BA05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20FF52-E7B0-440D-9611-6B0DD190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5EA4851-6CAB-45FE-B432-B023F02D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26F3-2E95-4F8F-89C8-CF9288D1FCF7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8A5E519-23B5-4ADC-BA80-B8093457B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B1057D6-6249-4605-8D0C-DA80118FE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5820-9C64-4EFF-9250-F194C7A08B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89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675B1-CD3D-4513-BA88-9D6643CDB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A5210EB-F194-4AF6-9589-89258A5E9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26F3-2E95-4F8F-89C8-CF9288D1FCF7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6F4FE3-6D9D-470A-A16D-E1999F56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1CE8F4-2DB5-4CB2-AB5A-38229630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5820-9C64-4EFF-9250-F194C7A08B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91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B69C381-0C2F-472C-9342-DB604F6E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26F3-2E95-4F8F-89C8-CF9288D1FCF7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E1A043-F613-4D9A-8DDB-41A27CB3B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820EAD-85DC-4E89-9034-926B96AF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5820-9C64-4EFF-9250-F194C7A08B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22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90AFD-89FC-46E6-9DCF-411FA0BF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447E57-204F-4EB6-8790-876C1E5FF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F4C8C03-9E4F-4F34-8C00-4756A2240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3672008-EBAD-4206-A20F-B0BE9258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26F3-2E95-4F8F-89C8-CF9288D1FCF7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0E5985-9CF1-4CFA-8117-7D59A5BC5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D6DF2E-1B8C-49A0-B837-E1D234EE9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5820-9C64-4EFF-9250-F194C7A08B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15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5E345-6AF7-433E-9DAB-5636D4A6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3607C72-F147-44FD-ACD5-9FC54C4C41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7B64FF-40A7-4C6B-BC04-60E3FA781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6E5F04-0E16-49B2-BC02-AE773044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26F3-2E95-4F8F-89C8-CF9288D1FCF7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614489-FCB8-4ACC-A6B8-502CCE7CE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197B781-88F1-49E0-B49F-3B6D117FB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5820-9C64-4EFF-9250-F194C7A08B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11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DF352B-F40A-47AD-B7E7-06239E4D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1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1E6266-364F-4650-B614-3801C485B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437C90-667C-4897-921D-4CA3258DD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F26F3-2E95-4F8F-89C8-CF9288D1FCF7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FCD9CF-5613-4267-88FB-4A91902B7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4E2F81-D844-4CFF-9C73-640D4C4D1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45820-9C64-4EFF-9250-F194C7A08B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334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toro.tw/3oJ0MTn" TargetMode="External"/><Relationship Id="rId5" Type="http://schemas.openxmlformats.org/officeDocument/2006/relationships/hyperlink" Target="https://www.js-techtrading.com/english/home/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7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41" name="Group 74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2" name="Rectangle 76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687F3AC-5037-4C94-8129-9651D536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10634355" cy="103051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 I 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TechTrading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I		  ETF Investment Strategy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BFEA973-6FE1-4381-BB94-027F8DC93EF3}"/>
              </a:ext>
            </a:extLst>
          </p:cNvPr>
          <p:cNvSpPr txBox="1"/>
          <p:nvPr/>
        </p:nvSpPr>
        <p:spPr>
          <a:xfrm>
            <a:off x="900683" y="2259943"/>
            <a:ext cx="6535201" cy="10464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400" noProof="1"/>
              <a:t>IBD‘s ETF Investment Strategy </a:t>
            </a:r>
            <a:r>
              <a:rPr lang="de-DE" sz="2800" noProof="1"/>
              <a:t>developed by William o‘ Neil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19908F-CDBC-4D7A-A8ED-E1F98EFD0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2" y="1275"/>
            <a:ext cx="1574186" cy="1574186"/>
          </a:xfrm>
          <a:prstGeom prst="rect">
            <a:avLst/>
          </a:prstGeom>
        </p:spPr>
      </p:pic>
      <p:pic>
        <p:nvPicPr>
          <p:cNvPr id="1026" name="Picture 2" descr="Quellbild anzeigen">
            <a:extLst>
              <a:ext uri="{FF2B5EF4-FFF2-40B4-BE49-F238E27FC236}">
                <a16:creationId xmlns:a16="http://schemas.microsoft.com/office/drawing/2014/main" id="{0110AF6E-19CA-4180-B4D1-F74150DFD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542" y="1831838"/>
            <a:ext cx="3157775" cy="476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Ein Bild, das Mann, Person, Anzug, stehend enthält.&#10;&#10;Automatisch generierte Beschreibung">
            <a:extLst>
              <a:ext uri="{FF2B5EF4-FFF2-40B4-BE49-F238E27FC236}">
                <a16:creationId xmlns:a16="http://schemas.microsoft.com/office/drawing/2014/main" id="{E490507F-6EAB-4D5B-AE33-E65F283BC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14" y="3637679"/>
            <a:ext cx="2524293" cy="168286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6CA0505-21B3-4683-A1E8-AB3797DB6EE1}"/>
              </a:ext>
            </a:extLst>
          </p:cNvPr>
          <p:cNvSpPr txBox="1"/>
          <p:nvPr/>
        </p:nvSpPr>
        <p:spPr>
          <a:xfrm flipH="1">
            <a:off x="1106441" y="5418708"/>
            <a:ext cx="47236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noProof="1"/>
              <a:t>Dr. Juergen Schwarz</a:t>
            </a:r>
          </a:p>
          <a:p>
            <a:r>
              <a:rPr lang="de-DE" sz="1200" noProof="1"/>
              <a:t>JS-TechTrading</a:t>
            </a:r>
          </a:p>
          <a:p>
            <a:r>
              <a:rPr lang="de-DE" sz="1200" noProof="1"/>
              <a:t>Managing Director</a:t>
            </a:r>
          </a:p>
          <a:p>
            <a:r>
              <a:rPr lang="de-DE" sz="1200" noProof="1">
                <a:hlinkClick r:id="rId5"/>
              </a:rPr>
              <a:t>https://www.js-techtrading.com/english/home/</a:t>
            </a:r>
            <a:endParaRPr lang="de-DE" sz="1200" noProof="1"/>
          </a:p>
          <a:p>
            <a:r>
              <a:rPr lang="de-DE" sz="1200" noProof="1"/>
              <a:t>Etoro: </a:t>
            </a:r>
            <a:r>
              <a:rPr lang="de-DE" sz="1200" noProof="1">
                <a:hlinkClick r:id="rId6"/>
              </a:rPr>
              <a:t>https://etoro.tw/3oJ0MTn</a:t>
            </a:r>
            <a:endParaRPr lang="de-DE" sz="1200" noProof="1"/>
          </a:p>
        </p:txBody>
      </p:sp>
    </p:spTree>
    <p:extLst>
      <p:ext uri="{BB962C8B-B14F-4D97-AF65-F5344CB8AC3E}">
        <p14:creationId xmlns:p14="http://schemas.microsoft.com/office/powerpoint/2010/main" val="337025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7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1" name="Group 74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76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687F3AC-5037-4C94-8129-9651D536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 I 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TechTrading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I			Background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19908F-CDBC-4D7A-A8ED-E1F98EFD0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2" y="1275"/>
            <a:ext cx="1574186" cy="157418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B6F6682-13E7-4CFC-B904-16AF17F1F561}"/>
              </a:ext>
            </a:extLst>
          </p:cNvPr>
          <p:cNvSpPr txBox="1"/>
          <p:nvPr/>
        </p:nvSpPr>
        <p:spPr>
          <a:xfrm>
            <a:off x="702812" y="2221220"/>
            <a:ext cx="10304712" cy="4026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e-DE" sz="24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 movements are a result of supply and demand.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e-DE" sz="2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Therefore, trading volume is a critical parameter:</a:t>
            </a:r>
          </a:p>
          <a:p>
            <a:pPr lvl="0">
              <a:lnSpc>
                <a:spcPct val="107000"/>
              </a:lnSpc>
            </a:pPr>
            <a:r>
              <a:rPr lang="de-DE" sz="2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a) high trading volume in combination with increasing prices</a:t>
            </a:r>
          </a:p>
          <a:p>
            <a:pPr lvl="0">
              <a:lnSpc>
                <a:spcPct val="107000"/>
              </a:lnSpc>
            </a:pPr>
            <a:r>
              <a:rPr lang="de-DE" sz="2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-&gt; positive signal</a:t>
            </a:r>
          </a:p>
          <a:p>
            <a:pPr lvl="0">
              <a:lnSpc>
                <a:spcPct val="107000"/>
              </a:lnSpc>
            </a:pPr>
            <a:r>
              <a:rPr lang="de-DE" sz="24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b) </a:t>
            </a:r>
            <a:r>
              <a:rPr lang="de-DE" sz="2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trading volume in combination with decreasing prices</a:t>
            </a:r>
          </a:p>
          <a:p>
            <a:pPr lvl="0">
              <a:lnSpc>
                <a:spcPct val="107000"/>
              </a:lnSpc>
            </a:pPr>
            <a:r>
              <a:rPr lang="de-DE" sz="2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-&gt; negative signal, big institutions might be selling</a:t>
            </a:r>
          </a:p>
          <a:p>
            <a:pPr lvl="0">
              <a:lnSpc>
                <a:spcPct val="107000"/>
              </a:lnSpc>
            </a:pPr>
            <a:endParaRPr lang="de-DE" sz="2400" noProof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e-DE" sz="2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strategy can be applied for all market ETF‘s, e.g. SP500, NASDAQ, Russel, DAX, MDAX, SDAX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e-DE" sz="2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liquidity of the relevant instrument is essential</a:t>
            </a:r>
            <a:endParaRPr lang="de-DE" sz="2400" noProof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5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7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1" name="Group 74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76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687F3AC-5037-4C94-8129-9651D536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10586854" cy="1030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 I 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TechTrading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I		    Distribution Days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19908F-CDBC-4D7A-A8ED-E1F98EFD0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2" y="1275"/>
            <a:ext cx="1574186" cy="157418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B6F6682-13E7-4CFC-B904-16AF17F1F561}"/>
              </a:ext>
            </a:extLst>
          </p:cNvPr>
          <p:cNvSpPr txBox="1"/>
          <p:nvPr/>
        </p:nvSpPr>
        <p:spPr>
          <a:xfrm>
            <a:off x="943644" y="1978151"/>
            <a:ext cx="10304712" cy="52937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400" dirty="0"/>
              <a:t>Distribution Days </a:t>
            </a:r>
          </a:p>
          <a:p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William o' Neil  defines a "significant decline" as a</a:t>
            </a:r>
            <a:r>
              <a:rPr lang="en-US" sz="2800" b="1" dirty="0"/>
              <a:t> drop of more than 0.2%</a:t>
            </a:r>
            <a:r>
              <a:rPr lang="en-US" sz="2800" dirty="0"/>
              <a:t>, with no rounding up. </a:t>
            </a:r>
          </a:p>
          <a:p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 distribution day indicates unusually heavy selling by institutional investors, the heavyweights who largely set a market's direction. 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Four or five distribution days over several weeks nearly always signal that stocks have topped and are heading for a downturn. </a:t>
            </a:r>
          </a:p>
          <a:p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1887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7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1" name="Group 74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76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687F3AC-5037-4C94-8129-9651D536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10444350" cy="1030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 I 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TechTrading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I		   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Follow-Through Days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19908F-CDBC-4D7A-A8ED-E1F98EFD0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2" y="1275"/>
            <a:ext cx="1574186" cy="157418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B6F6682-13E7-4CFC-B904-16AF17F1F561}"/>
              </a:ext>
            </a:extLst>
          </p:cNvPr>
          <p:cNvSpPr txBox="1"/>
          <p:nvPr/>
        </p:nvSpPr>
        <p:spPr>
          <a:xfrm>
            <a:off x="828234" y="1805681"/>
            <a:ext cx="10304712" cy="39395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400" dirty="0"/>
              <a:t>Follow-Through Days after a Market Correction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System developed by William J. O'Neil to identify an important change in general market direction from a definite downtrend to a new uptrend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follow-through day occurs during a market correction when a major index closes significantly higher than the previous day, and in greater volume. It happens Day 4 or later of an attempted rally.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Leading up to a follow-through day, an attempted rally takes place during a downtrend when a major index closes with a gain. The rally attempt continues intact as long as the index doesn't make a new low. </a:t>
            </a:r>
          </a:p>
        </p:txBody>
      </p:sp>
    </p:spTree>
    <p:extLst>
      <p:ext uri="{BB962C8B-B14F-4D97-AF65-F5344CB8AC3E}">
        <p14:creationId xmlns:p14="http://schemas.microsoft.com/office/powerpoint/2010/main" val="132280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7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1" name="Group 74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76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687F3AC-5037-4C94-8129-9651D536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10444350" cy="1030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 I 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TechTrading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I		             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SP500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19908F-CDBC-4D7A-A8ED-E1F98EFD0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2" y="1275"/>
            <a:ext cx="1574186" cy="157418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07B8DC2-E542-4608-BB0E-526E270E3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330" y="1634024"/>
            <a:ext cx="9353909" cy="516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74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7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1" name="Group 74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76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687F3AC-5037-4C94-8129-9651D536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10444350" cy="103051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 I 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TechTrading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I		             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Russel2000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19908F-CDBC-4D7A-A8ED-E1F98EFD0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2" y="1275"/>
            <a:ext cx="1574186" cy="15741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174BCBF-4916-43BE-9194-EAA4D7AA2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536" y="1667868"/>
            <a:ext cx="9187026" cy="507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6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7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1" name="Group 74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76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687F3AC-5037-4C94-8129-9651D536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10444350" cy="1030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 I 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TechTrading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I		             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MDAX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19908F-CDBC-4D7A-A8ED-E1F98EFD0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2" y="1275"/>
            <a:ext cx="1574186" cy="15741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D86FF6A-0C15-4FF4-97E6-3D71A4A8B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239" y="1829355"/>
            <a:ext cx="9103924" cy="502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7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1" name="Group 74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76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687F3AC-5037-4C94-8129-9651D536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10444350" cy="1030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 I 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TechTrading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I		             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SDAX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19908F-CDBC-4D7A-A8ED-E1F98EFD0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2" y="1275"/>
            <a:ext cx="1574186" cy="15741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1FB505F-CABD-4D9E-B07E-97929C369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656" y="1679278"/>
            <a:ext cx="9190008" cy="507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5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7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1" name="Group 74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76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687F3AC-5037-4C94-8129-9651D536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I  </a:t>
            </a:r>
            <a:r>
              <a:rPr lang="en-US" sz="4000" kern="1200" noProof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TechTrading 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			Application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19908F-CDBC-4D7A-A8ED-E1F98EFD0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2" y="1275"/>
            <a:ext cx="1574186" cy="157418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B6F6682-13E7-4CFC-B904-16AF17F1F561}"/>
              </a:ext>
            </a:extLst>
          </p:cNvPr>
          <p:cNvSpPr txBox="1"/>
          <p:nvPr/>
        </p:nvSpPr>
        <p:spPr>
          <a:xfrm>
            <a:off x="605196" y="2322030"/>
            <a:ext cx="10304712" cy="215110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14350" lvl="0" indent="-514350">
              <a:lnSpc>
                <a:spcPct val="107000"/>
              </a:lnSpc>
              <a:buAutoNum type="arabi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 application for ETF investments</a:t>
            </a:r>
          </a:p>
          <a:p>
            <a:pPr marL="514350" lvl="0" indent="-514350">
              <a:lnSpc>
                <a:spcPct val="107000"/>
              </a:lnSpc>
              <a:buAutoNum type="arabicPeriod"/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buAutoNum type="arabi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 this approach to determine your market exposure for swing trading strategies</a:t>
            </a:r>
          </a:p>
          <a:p>
            <a:pPr lvl="0">
              <a:lnSpc>
                <a:spcPct val="107000"/>
              </a:lnSpc>
            </a:pPr>
            <a:endParaRPr lang="de-DE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766B0CC1-43E8-41EF-9970-B35D7CB02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851022"/>
              </p:ext>
            </p:extLst>
          </p:nvPr>
        </p:nvGraphicFramePr>
        <p:xfrm>
          <a:off x="1527298" y="4620293"/>
          <a:ext cx="812800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447">
                  <a:extLst>
                    <a:ext uri="{9D8B030D-6E8A-4147-A177-3AD203B41FA5}">
                      <a16:colId xmlns:a16="http://schemas.microsoft.com/office/drawing/2014/main" val="2425440632"/>
                    </a:ext>
                  </a:extLst>
                </a:gridCol>
                <a:gridCol w="1941616">
                  <a:extLst>
                    <a:ext uri="{9D8B030D-6E8A-4147-A177-3AD203B41FA5}">
                      <a16:colId xmlns:a16="http://schemas.microsoft.com/office/drawing/2014/main" val="988182867"/>
                    </a:ext>
                  </a:extLst>
                </a:gridCol>
                <a:gridCol w="1733797">
                  <a:extLst>
                    <a:ext uri="{9D8B030D-6E8A-4147-A177-3AD203B41FA5}">
                      <a16:colId xmlns:a16="http://schemas.microsoft.com/office/drawing/2014/main" val="3221218975"/>
                    </a:ext>
                  </a:extLst>
                </a:gridCol>
                <a:gridCol w="1574140">
                  <a:extLst>
                    <a:ext uri="{9D8B030D-6E8A-4147-A177-3AD203B41FA5}">
                      <a16:colId xmlns:a16="http://schemas.microsoft.com/office/drawing/2014/main" val="37069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600" dirty="0"/>
                        <a:t># Distribution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dirty="0"/>
                        <a:t>&lt;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dirty="0"/>
                        <a:t>4 - 5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dirty="0"/>
                        <a:t>&gt;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555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600" dirty="0"/>
                        <a:t>% </a:t>
                      </a:r>
                      <a:r>
                        <a:rPr lang="en-US" sz="2600" noProof="0" dirty="0"/>
                        <a:t>invested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391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257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Microsoft Office PowerPoint</Application>
  <PresentationFormat>Breitbild</PresentationFormat>
  <Paragraphs>48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  I  TechTrading  I    ETF Investment Strategy</vt:lpstr>
      <vt:lpstr>  I  TechTrading  I   Background</vt:lpstr>
      <vt:lpstr>  I  TechTrading  I      Distribution Days</vt:lpstr>
      <vt:lpstr>  I  TechTrading  I     Follow-Through Days</vt:lpstr>
      <vt:lpstr>  I  TechTrading  I               Example SP500</vt:lpstr>
      <vt:lpstr>  I  TechTrading  I               Example Russel2000 </vt:lpstr>
      <vt:lpstr>  I  TechTrading  I               Example MDAX</vt:lpstr>
      <vt:lpstr>  I  TechTrading  I               Example SDAX</vt:lpstr>
      <vt:lpstr> I  TechTrading  I   Application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TechTrading</dc:title>
  <dc:creator>Juergen Schwarz</dc:creator>
  <cp:lastModifiedBy>Juergen Schwarz</cp:lastModifiedBy>
  <cp:revision>42</cp:revision>
  <dcterms:created xsi:type="dcterms:W3CDTF">2021-08-23T17:34:53Z</dcterms:created>
  <dcterms:modified xsi:type="dcterms:W3CDTF">2021-11-23T07:57:34Z</dcterms:modified>
</cp:coreProperties>
</file>