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71" r:id="rId5"/>
    <p:sldId id="272" r:id="rId6"/>
    <p:sldId id="274" r:id="rId7"/>
    <p:sldId id="279" r:id="rId8"/>
    <p:sldId id="275" r:id="rId9"/>
    <p:sldId id="276" r:id="rId10"/>
    <p:sldId id="277" r:id="rId11"/>
    <p:sldId id="264" r:id="rId12"/>
    <p:sldId id="280" r:id="rId13"/>
    <p:sldId id="259" r:id="rId14"/>
    <p:sldId id="265" r:id="rId15"/>
    <p:sldId id="266" r:id="rId16"/>
    <p:sldId id="267" r:id="rId17"/>
    <p:sldId id="28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4AB"/>
    <a:srgbClr val="6B5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35B1-1971-42B1-87BA-99413DBB5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61AAA-B37D-403E-B93D-9414F02B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BA666-581B-4B6D-ABEC-39F5FC0F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186C-7FF6-4FE1-B2BF-FDE4819244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547DC-56E3-43A6-87F6-0311C052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42389-7811-428A-A62B-2057E51E4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2D10-7FCE-4BC6-AE9F-2622DA494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4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52FEB-DF49-45E9-ADC9-65989279B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961DC-75D2-4AE0-8C69-41C54833D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C7923-7B4F-4AA2-AA99-D490E817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186C-7FF6-4FE1-B2BF-FDE4819244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0F24F-206B-4F9C-BB76-23DE9330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A2E81-F241-4C86-9BA2-6BF890EA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2D10-7FCE-4BC6-AE9F-2622DA494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4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62F399-E82C-4710-80D7-15D9FA733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093DC-9727-40B8-8757-46EBDB6F6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62145-D7CC-42E3-88B6-8205DFF7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186C-7FF6-4FE1-B2BF-FDE4819244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5C573-7A17-43B1-9A9A-A37D4729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1DE7F-E83A-4748-AEC3-8860CFE1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2D10-7FCE-4BC6-AE9F-2622DA494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5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1E39-A6F3-4009-B5EF-5C41063F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3D12D-7494-43AA-B2CD-8BBBF1295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EC9A9-743D-4339-8E4C-8956BE45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186C-7FF6-4FE1-B2BF-FDE4819244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DD824-F0D5-4D78-AC83-DAC3D82F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875CE-58D5-48EE-90FB-D51C7C17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2D10-7FCE-4BC6-AE9F-2622DA494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1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1CAE-5C66-408D-8303-97859878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1B21C-CA19-4FC2-85DB-2E738089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610C7-0E1F-40F8-8834-7E69C619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186C-7FF6-4FE1-B2BF-FDE4819244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1E88E-E7D2-4FE4-BA06-FA648A67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C78F4-4F58-4AEA-994A-455E414A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2D10-7FCE-4BC6-AE9F-2622DA494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0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15437-8E64-4950-900B-27F2606C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F1E4A-D6AA-4ABB-9F29-9244FCC0C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197CD-DF46-48AF-943E-EC882716E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B6A79-AB19-4E9E-94D9-D939D7AA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186C-7FF6-4FE1-B2BF-FDE4819244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F9979-76DB-4DC2-AB07-79BC7841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E8D0C-F86D-4481-AC82-6D4A4C19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2D10-7FCE-4BC6-AE9F-2622DA494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CCB5B-9829-4D22-BCD9-962F63F9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17A09-C363-4F19-BDED-AB44E4B40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DFDCB-561D-4314-8D6A-293B943AC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3564C-D7B6-4E1F-9067-1AA159A42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32FAD-7719-4FF7-8225-AC3AF42B0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75A8A-7075-4ECD-AB06-94BCA1BC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186C-7FF6-4FE1-B2BF-FDE4819244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F20B7-074E-439E-BD25-6156505A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3824A-2C31-4BE3-98C4-3A466C5A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2D10-7FCE-4BC6-AE9F-2622DA494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6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C03A-103D-4AC2-BE78-03C7EC26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4FFEA8-682B-41DC-9ABB-62A21C12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186C-7FF6-4FE1-B2BF-FDE4819244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B124F-859E-4CDB-9624-123F51C4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27590-CB83-4DEB-B602-C94A57FD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2D10-7FCE-4BC6-AE9F-2622DA494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2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71D1C0-801D-45DD-A51C-70132CB1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186C-7FF6-4FE1-B2BF-FDE4819244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4437A-FCC8-469D-89E7-3F2FAF75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39DDF-49DE-4601-9907-96FB0F0F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2D10-7FCE-4BC6-AE9F-2622DA494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1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DF34-F71C-4363-AFFE-E0B02634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C874B-0FB7-44CA-B890-51BA3B235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81005-CCC6-4F3B-92CE-2FFBAC243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F2C46-397C-4002-8C74-A0BF750D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186C-7FF6-4FE1-B2BF-FDE4819244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3A92C-6D32-4612-BA7B-5FA9A981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07435-DB1D-4170-9732-F375585A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2D10-7FCE-4BC6-AE9F-2622DA494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6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D168-D41E-48C9-BB16-1E7ADC50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1D70E1-0B76-41BC-BAE4-10DE439EB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5E0E3-3328-4B90-A4A5-602B89794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18770-3C37-4AED-9526-953877BD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186C-7FF6-4FE1-B2BF-FDE4819244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F8BCE-5565-4807-B6A5-AD7E00D5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9B2F0-D961-4048-809A-23F51DC0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A2D10-7FCE-4BC6-AE9F-2622DA494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8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6D596-0B8F-4BF1-83DE-10B3FE77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8A339-6BF7-4E1E-9FB4-C08A85B72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74DF2-E51B-4388-9567-BCBAE8ECB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3186C-7FF6-4FE1-B2BF-FDE4819244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0331B-B6B1-4874-B228-B2708B140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37E33-BC85-4F64-BD9C-65449FAB3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A2D10-7FCE-4BC6-AE9F-2622DA494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8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4C62-952A-4B49-A928-C2A38EBABD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Imperative vs. Reactive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E073F-2EEB-4808-9977-F147A85FC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-and everything in between-</a:t>
            </a:r>
          </a:p>
        </p:txBody>
      </p:sp>
    </p:spTree>
    <p:extLst>
      <p:ext uri="{BB962C8B-B14F-4D97-AF65-F5344CB8AC3E}">
        <p14:creationId xmlns:p14="http://schemas.microsoft.com/office/powerpoint/2010/main" val="2605391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020A-A80B-49E1-807D-9E835A98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Paradigm War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927447-9ACB-4CFE-A99F-55FA5F0483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24" y="1971485"/>
            <a:ext cx="2040110" cy="204011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0E0D90-841E-4232-86AC-9EE86E9282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42" y="1972336"/>
            <a:ext cx="1447239" cy="196331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4515BE-529D-42E5-9BD1-47F99FF67EA3}"/>
              </a:ext>
            </a:extLst>
          </p:cNvPr>
          <p:cNvSpPr txBox="1"/>
          <p:nvPr/>
        </p:nvSpPr>
        <p:spPr>
          <a:xfrm>
            <a:off x="1927924" y="1474779"/>
            <a:ext cx="180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Imperative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E3372-7AAB-4FE3-AC3D-6EAC6EBB8BFA}"/>
              </a:ext>
            </a:extLst>
          </p:cNvPr>
          <p:cNvSpPr txBox="1"/>
          <p:nvPr/>
        </p:nvSpPr>
        <p:spPr>
          <a:xfrm>
            <a:off x="8539543" y="1469340"/>
            <a:ext cx="185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Declarative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4DA183-6563-40B5-91E0-228728E338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13748" r="13938" b="10862"/>
          <a:stretch/>
        </p:blipFill>
        <p:spPr>
          <a:xfrm>
            <a:off x="9993004" y="4617360"/>
            <a:ext cx="1959419" cy="20747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32C5D3-243B-41A0-AF1B-0EB66D626A34}"/>
              </a:ext>
            </a:extLst>
          </p:cNvPr>
          <p:cNvSpPr txBox="1"/>
          <p:nvPr/>
        </p:nvSpPr>
        <p:spPr>
          <a:xfrm>
            <a:off x="10325616" y="4191597"/>
            <a:ext cx="129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Reactive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9E20BA-DFDB-44BE-86F0-A72FB8864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84" y="4458337"/>
            <a:ext cx="1959418" cy="22395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655CF6-FAA8-4FB7-AFA4-8454477F78CA}"/>
              </a:ext>
            </a:extLst>
          </p:cNvPr>
          <p:cNvSpPr txBox="1"/>
          <p:nvPr/>
        </p:nvSpPr>
        <p:spPr>
          <a:xfrm>
            <a:off x="3642166" y="4227504"/>
            <a:ext cx="22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Object-Oriented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99C48B-64D4-4E70-A8D1-1594AA84E99B}"/>
              </a:ext>
            </a:extLst>
          </p:cNvPr>
          <p:cNvCxnSpPr>
            <a:cxnSpLocks/>
          </p:cNvCxnSpPr>
          <p:nvPr/>
        </p:nvCxnSpPr>
        <p:spPr>
          <a:xfrm>
            <a:off x="6247033" y="2303014"/>
            <a:ext cx="0" cy="4394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07E0643-DE41-4232-AF2F-BD22E53DA633}"/>
              </a:ext>
            </a:extLst>
          </p:cNvPr>
          <p:cNvSpPr txBox="1"/>
          <p:nvPr/>
        </p:nvSpPr>
        <p:spPr>
          <a:xfrm>
            <a:off x="5900453" y="1727062"/>
            <a:ext cx="70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The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188F8-EA75-4468-8B59-2A58AB1E5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" y="4689165"/>
            <a:ext cx="1959418" cy="2002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DE17B-3EAC-4275-A644-0B0ECD17C9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22" y="4592248"/>
            <a:ext cx="2364516" cy="21968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752B1B-24DB-48A0-BE3A-244CDDE8EB54}"/>
              </a:ext>
            </a:extLst>
          </p:cNvPr>
          <p:cNvSpPr txBox="1"/>
          <p:nvPr/>
        </p:nvSpPr>
        <p:spPr>
          <a:xfrm>
            <a:off x="7099774" y="4227503"/>
            <a:ext cx="1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B5E78"/>
                </a:solidFill>
              </a:rPr>
              <a:t>Functional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B43205-8B7C-4F61-86B6-75BDB34149E4}"/>
              </a:ext>
            </a:extLst>
          </p:cNvPr>
          <p:cNvSpPr txBox="1"/>
          <p:nvPr/>
        </p:nvSpPr>
        <p:spPr>
          <a:xfrm>
            <a:off x="239577" y="4227498"/>
            <a:ext cx="155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DA4AB"/>
                </a:solidFill>
              </a:rPr>
              <a:t>Procedural</a:t>
            </a:r>
          </a:p>
        </p:txBody>
      </p:sp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8634A441-B41D-4298-804F-48C5B881DF76}"/>
              </a:ext>
            </a:extLst>
          </p:cNvPr>
          <p:cNvSpPr/>
          <p:nvPr/>
        </p:nvSpPr>
        <p:spPr>
          <a:xfrm>
            <a:off x="3673390" y="4591127"/>
            <a:ext cx="2040110" cy="197397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&quot;Not Allowed&quot; Symbol 22">
            <a:extLst>
              <a:ext uri="{FF2B5EF4-FFF2-40B4-BE49-F238E27FC236}">
                <a16:creationId xmlns:a16="http://schemas.microsoft.com/office/drawing/2014/main" id="{80098A7E-D547-4D7E-B18A-F00B970131B5}"/>
              </a:ext>
            </a:extLst>
          </p:cNvPr>
          <p:cNvSpPr/>
          <p:nvPr/>
        </p:nvSpPr>
        <p:spPr>
          <a:xfrm>
            <a:off x="-5951" y="4592248"/>
            <a:ext cx="2040110" cy="197397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&quot;Not Allowed&quot; Symbol 20">
            <a:extLst>
              <a:ext uri="{FF2B5EF4-FFF2-40B4-BE49-F238E27FC236}">
                <a16:creationId xmlns:a16="http://schemas.microsoft.com/office/drawing/2014/main" id="{3E21EA17-CB57-424B-8A63-583B82CD9E8D}"/>
              </a:ext>
            </a:extLst>
          </p:cNvPr>
          <p:cNvSpPr/>
          <p:nvPr/>
        </p:nvSpPr>
        <p:spPr>
          <a:xfrm>
            <a:off x="8479806" y="1912675"/>
            <a:ext cx="2040110" cy="197397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&quot;Not Allowed&quot; Symbol 25">
            <a:extLst>
              <a:ext uri="{FF2B5EF4-FFF2-40B4-BE49-F238E27FC236}">
                <a16:creationId xmlns:a16="http://schemas.microsoft.com/office/drawing/2014/main" id="{15A047B3-15BC-4F38-9ABF-950AC6E30CCC}"/>
              </a:ext>
            </a:extLst>
          </p:cNvPr>
          <p:cNvSpPr/>
          <p:nvPr/>
        </p:nvSpPr>
        <p:spPr>
          <a:xfrm>
            <a:off x="6789256" y="4591127"/>
            <a:ext cx="2040110" cy="197397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E64A-F0D6-423E-912F-507792AF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Reactive?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841CC-0F7D-413F-86FE-A512A5F74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 consists of </a:t>
            </a:r>
            <a:r>
              <a:rPr lang="en-US" b="1" dirty="0"/>
              <a:t>operations</a:t>
            </a:r>
            <a:r>
              <a:rPr lang="en-US" dirty="0"/>
              <a:t> applied on data streams.</a:t>
            </a:r>
          </a:p>
          <a:p>
            <a:r>
              <a:rPr lang="en-US" dirty="0"/>
              <a:t>Focuses on </a:t>
            </a:r>
            <a:r>
              <a:rPr lang="en-US" b="1" dirty="0"/>
              <a:t>what</a:t>
            </a:r>
            <a:r>
              <a:rPr lang="en-US" dirty="0"/>
              <a:t> needs to be done when </a:t>
            </a:r>
            <a:r>
              <a:rPr lang="en-US" b="1" dirty="0"/>
              <a:t>something notable</a:t>
            </a:r>
            <a:r>
              <a:rPr lang="en-US" dirty="0"/>
              <a:t> happens.</a:t>
            </a:r>
          </a:p>
          <a:p>
            <a:r>
              <a:rPr lang="en-US" dirty="0"/>
              <a:t>Framework examples: </a:t>
            </a:r>
            <a:r>
              <a:rPr lang="en-US" dirty="0" err="1"/>
              <a:t>RxJava</a:t>
            </a:r>
            <a:r>
              <a:rPr lang="en-US" dirty="0"/>
              <a:t>, </a:t>
            </a:r>
            <a:r>
              <a:rPr lang="en-US" dirty="0" err="1"/>
              <a:t>RxJS</a:t>
            </a:r>
            <a:r>
              <a:rPr lang="en-US" dirty="0"/>
              <a:t>, Rx.NET, </a:t>
            </a:r>
            <a:r>
              <a:rPr lang="en-US" dirty="0" err="1"/>
              <a:t>UniRx</a:t>
            </a:r>
            <a:r>
              <a:rPr lang="en-US" dirty="0"/>
              <a:t>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6682EA-74AD-4FC4-B286-EA66D5B742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1858169"/>
            <a:ext cx="4286250" cy="4286250"/>
          </a:xfrm>
        </p:spPr>
      </p:pic>
    </p:spTree>
    <p:extLst>
      <p:ext uri="{BB962C8B-B14F-4D97-AF65-F5344CB8AC3E}">
        <p14:creationId xmlns:p14="http://schemas.microsoft.com/office/powerpoint/2010/main" val="38298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A47A-5D6F-4205-99C0-2785FF5ED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Reactive Architecture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70073B-C2CA-4CCC-AD2B-AE1A832D30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54" y="1390708"/>
            <a:ext cx="2010998" cy="201099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BBBE31-6B87-4320-BE7C-F14B9DD963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70" y="1450647"/>
            <a:ext cx="1714500" cy="1085850"/>
          </a:xfr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975917B6-7674-4374-83B9-650C4E44D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70" y="1490480"/>
            <a:ext cx="1714500" cy="1085850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1E98E6FC-9C2A-42DB-8B99-0D7DA7BAB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70" y="2576330"/>
            <a:ext cx="1714500" cy="1085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9B37FC-D2A8-4FD5-988F-71DD95F22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86" y="2296592"/>
            <a:ext cx="998433" cy="11874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271108-2C2C-4744-9FEA-45E1A0013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09" y="1511837"/>
            <a:ext cx="1164732" cy="116473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C57A37-580F-4C1E-83B5-B3F3C5C23F97}"/>
              </a:ext>
            </a:extLst>
          </p:cNvPr>
          <p:cNvCxnSpPr>
            <a:cxnSpLocks/>
          </p:cNvCxnSpPr>
          <p:nvPr/>
        </p:nvCxnSpPr>
        <p:spPr>
          <a:xfrm>
            <a:off x="4429387" y="3662179"/>
            <a:ext cx="28942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E06E689-A3EC-4AE1-8082-B01A4F8C737D}"/>
              </a:ext>
            </a:extLst>
          </p:cNvPr>
          <p:cNvSpPr txBox="1"/>
          <p:nvPr/>
        </p:nvSpPr>
        <p:spPr>
          <a:xfrm>
            <a:off x="5097972" y="3296536"/>
            <a:ext cx="155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Streams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B6F827-5B66-41DB-8F15-A2A8D5DDEDB9}"/>
              </a:ext>
            </a:extLst>
          </p:cNvPr>
          <p:cNvSpPr txBox="1"/>
          <p:nvPr/>
        </p:nvSpPr>
        <p:spPr>
          <a:xfrm>
            <a:off x="927937" y="4644305"/>
            <a:ext cx="35014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Data Sources</a:t>
            </a:r>
            <a:br>
              <a:rPr lang="en-US" dirty="0"/>
            </a:br>
            <a:r>
              <a:rPr lang="en-US" dirty="0"/>
              <a:t>-Data is not requested by the view</a:t>
            </a:r>
          </a:p>
          <a:p>
            <a:r>
              <a:rPr lang="en-US" dirty="0"/>
              <a:t>-Whenever data is changed, the data source notifies the view through a data stream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6C0871-483F-45C3-B453-62024FF60DC9}"/>
              </a:ext>
            </a:extLst>
          </p:cNvPr>
          <p:cNvSpPr txBox="1"/>
          <p:nvPr/>
        </p:nvSpPr>
        <p:spPr>
          <a:xfrm>
            <a:off x="7999951" y="4644305"/>
            <a:ext cx="33538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View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dirty="0"/>
              <a:t>-Individual components subscribe to the data streams they are interested in</a:t>
            </a:r>
            <a:br>
              <a:rPr lang="en-US" dirty="0"/>
            </a:br>
            <a:r>
              <a:rPr lang="en-US" dirty="0"/>
              <a:t>-Whenever new data arrives, they react to the change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AFE492B-0B6E-41D7-93C3-8872AAA5C3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49" y="3153078"/>
            <a:ext cx="1263220" cy="11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4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BA44-9BA8-4C9D-A43F-E4845F6B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1: Fight!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68BF492-85B6-4666-AA94-0A777E8C55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93" y="1924439"/>
            <a:ext cx="5465771" cy="4672810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09A4EF-7216-4A79-A1C0-409FA42996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6" y="1924439"/>
            <a:ext cx="5459224" cy="33035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E861FC-9638-4DED-9B7C-6581BDCA2BCF}"/>
              </a:ext>
            </a:extLst>
          </p:cNvPr>
          <p:cNvSpPr txBox="1"/>
          <p:nvPr/>
        </p:nvSpPr>
        <p:spPr>
          <a:xfrm>
            <a:off x="838200" y="1163534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Problem: Manage the positioning and orders of your archers based on wind conditions.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FDDD-3F5D-42BC-970F-E4B589D67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866"/>
            <a:ext cx="783147" cy="783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839619-B613-4689-A711-39294892B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3462"/>
            <a:ext cx="967813" cy="9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4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BA44-9BA8-4C9D-A43F-E4845F6B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2: Fight!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6BA00E-10A0-43AD-95E6-173C5C031E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3" y="1952643"/>
            <a:ext cx="5181600" cy="18598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E861FC-9638-4DED-9B7C-6581BDCA2BCF}"/>
              </a:ext>
            </a:extLst>
          </p:cNvPr>
          <p:cNvSpPr txBox="1"/>
          <p:nvPr/>
        </p:nvSpPr>
        <p:spPr>
          <a:xfrm>
            <a:off x="838200" y="1186999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Problem: Read out the heroic deeds of your champion.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FDDD-3F5D-42BC-970F-E4B589D67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91"/>
            <a:ext cx="783147" cy="78314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039F6E4-0D67-45C1-B49A-765D14CA45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80" y="1958804"/>
            <a:ext cx="5878355" cy="2210523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866F68-C76C-419A-8BBD-C0384EB43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729" y="1358741"/>
            <a:ext cx="967813" cy="9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2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BA44-9BA8-4C9D-A43F-E4845F6B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3: Fight!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9F715EF-C39E-41C4-8267-1C36F22CD8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10" y="2089397"/>
            <a:ext cx="5153025" cy="3438525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232F3D-26D2-4084-BA53-082497BE18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3" y="2089398"/>
            <a:ext cx="4772025" cy="34385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E861FC-9638-4DED-9B7C-6581BDCA2BCF}"/>
              </a:ext>
            </a:extLst>
          </p:cNvPr>
          <p:cNvSpPr txBox="1"/>
          <p:nvPr/>
        </p:nvSpPr>
        <p:spPr>
          <a:xfrm>
            <a:off x="838199" y="1186999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Problem: Describe your means of offense.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FDDD-3F5D-42BC-970F-E4B589D67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331"/>
            <a:ext cx="783147" cy="783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1D394D-CC23-4035-8E92-B84C13B5D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729" y="1358741"/>
            <a:ext cx="967813" cy="9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3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A20334-A2EE-44D7-9A94-4A257C19F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57" y="1519682"/>
            <a:ext cx="6229697" cy="3484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4958B-C835-4512-AED6-D228EE51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Defeat Equals…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FBB7F0-B2A1-46A8-9DCA-317742E09E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30" y="4364197"/>
            <a:ext cx="2493802" cy="249380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F23312-4D0B-4977-9EA3-B57138DB53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9" t="13380" r="15276" b="10101"/>
          <a:stretch/>
        </p:blipFill>
        <p:spPr>
          <a:xfrm>
            <a:off x="9882231" y="4504630"/>
            <a:ext cx="2200711" cy="2353369"/>
          </a:xfr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06AA261-D246-48A8-B622-A0D60561E942}"/>
              </a:ext>
            </a:extLst>
          </p:cNvPr>
          <p:cNvSpPr/>
          <p:nvPr/>
        </p:nvSpPr>
        <p:spPr>
          <a:xfrm>
            <a:off x="133525" y="3443762"/>
            <a:ext cx="2493802" cy="819197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You cannot defeat me, Reactive! The World is at my feet!</a:t>
            </a:r>
          </a:p>
        </p:txBody>
      </p:sp>
    </p:spTree>
    <p:extLst>
      <p:ext uri="{BB962C8B-B14F-4D97-AF65-F5344CB8AC3E}">
        <p14:creationId xmlns:p14="http://schemas.microsoft.com/office/powerpoint/2010/main" val="3124219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9D5875-6157-4656-940D-F6FEC64B4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58" y="1519682"/>
            <a:ext cx="6229698" cy="3484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4958B-C835-4512-AED6-D228EE51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Defeat Equals… Friendship?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FBB7F0-B2A1-46A8-9DCA-317742E09E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30" y="4364197"/>
            <a:ext cx="2493802" cy="249380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F23312-4D0B-4977-9EA3-B57138DB53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9" t="13380" r="15276" b="10101"/>
          <a:stretch/>
        </p:blipFill>
        <p:spPr>
          <a:xfrm>
            <a:off x="9882231" y="4504630"/>
            <a:ext cx="2200711" cy="2353369"/>
          </a:xfr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06AA261-D246-48A8-B622-A0D60561E942}"/>
              </a:ext>
            </a:extLst>
          </p:cNvPr>
          <p:cNvSpPr/>
          <p:nvPr/>
        </p:nvSpPr>
        <p:spPr>
          <a:xfrm>
            <a:off x="136645" y="3443762"/>
            <a:ext cx="2493802" cy="819197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You cannot defeat me, Reactive! The World is at my feet!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6CC7E94-037E-47F7-9578-46C3EE93E785}"/>
              </a:ext>
            </a:extLst>
          </p:cNvPr>
          <p:cNvSpPr/>
          <p:nvPr/>
        </p:nvSpPr>
        <p:spPr>
          <a:xfrm flipH="1">
            <a:off x="9558759" y="3146008"/>
            <a:ext cx="1962821" cy="999642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Yet my philosophy spreads through your lands.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DD7D1EE3-370E-4F43-ABB8-36A0F6EA311F}"/>
              </a:ext>
            </a:extLst>
          </p:cNvPr>
          <p:cNvSpPr/>
          <p:nvPr/>
        </p:nvSpPr>
        <p:spPr>
          <a:xfrm>
            <a:off x="1510892" y="4145650"/>
            <a:ext cx="2493802" cy="819197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True… And I must admit it’s good for the environment.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B3D9B4BF-5F9D-4BAE-A88F-F07EC6040CF7}"/>
              </a:ext>
            </a:extLst>
          </p:cNvPr>
          <p:cNvSpPr/>
          <p:nvPr/>
        </p:nvSpPr>
        <p:spPr>
          <a:xfrm flipH="1">
            <a:off x="8507984" y="4161834"/>
            <a:ext cx="1962821" cy="999642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Yet there are still things only you can do.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991DB44B-AB15-4699-9A8E-6DDC2A48410C}"/>
              </a:ext>
            </a:extLst>
          </p:cNvPr>
          <p:cNvSpPr/>
          <p:nvPr/>
        </p:nvSpPr>
        <p:spPr>
          <a:xfrm>
            <a:off x="1990522" y="5201499"/>
            <a:ext cx="2620973" cy="819197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Are you proposing…</a:t>
            </a:r>
            <a:br>
              <a:rPr lang="en-US" sz="1600" dirty="0">
                <a:solidFill>
                  <a:srgbClr val="C00000"/>
                </a:solidFill>
              </a:rPr>
            </a:br>
            <a:r>
              <a:rPr lang="en-US" sz="1600" b="1" dirty="0">
                <a:solidFill>
                  <a:srgbClr val="C00000"/>
                </a:solidFill>
              </a:rPr>
              <a:t>An alliance?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EE8E2F46-F118-434F-A768-478FB9352541}"/>
              </a:ext>
            </a:extLst>
          </p:cNvPr>
          <p:cNvSpPr/>
          <p:nvPr/>
        </p:nvSpPr>
        <p:spPr>
          <a:xfrm flipH="1">
            <a:off x="6669247" y="5307997"/>
            <a:ext cx="3071741" cy="746633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We should not compete but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cooperate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1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5B8F7E-483A-4839-8890-3DDFB6B11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06" y="178206"/>
            <a:ext cx="6501587" cy="650158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C210B89-ED33-43BB-8B51-5B587C69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74700"/>
            <a:ext cx="9144000" cy="2387600"/>
          </a:xfrm>
        </p:spPr>
        <p:txBody>
          <a:bodyPr/>
          <a:lstStyle/>
          <a:p>
            <a:r>
              <a:rPr lang="en-US" dirty="0">
                <a:ln>
                  <a:solidFill>
                    <a:schemeClr val="bg1">
                      <a:lumMod val="65000"/>
                    </a:schemeClr>
                  </a:solidFill>
                </a:ln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0203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B94E-B07E-42DC-BCF6-D45B50F72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Imperative vs. Reactive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66E927-7997-417A-B8F4-4F3829C76C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382044"/>
            <a:ext cx="3238500" cy="323850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E5823DD-B2AA-46DA-B4D6-E227B8813E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1858169"/>
            <a:ext cx="4286250" cy="428625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0E8863-6856-4A85-A007-F07BCE9E7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46" y="2833518"/>
            <a:ext cx="3668874" cy="23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6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020A-A80B-49E1-807D-9E835A98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Paradigm War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927447-9ACB-4CFE-A99F-55FA5F0483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24" y="1971485"/>
            <a:ext cx="2040110" cy="204011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0E0D90-841E-4232-86AC-9EE86E9282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42" y="1972336"/>
            <a:ext cx="1447239" cy="196331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4515BE-529D-42E5-9BD1-47F99FF67EA3}"/>
              </a:ext>
            </a:extLst>
          </p:cNvPr>
          <p:cNvSpPr txBox="1"/>
          <p:nvPr/>
        </p:nvSpPr>
        <p:spPr>
          <a:xfrm>
            <a:off x="1927924" y="1474779"/>
            <a:ext cx="180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Imperative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E3372-7AAB-4FE3-AC3D-6EAC6EBB8BFA}"/>
              </a:ext>
            </a:extLst>
          </p:cNvPr>
          <p:cNvSpPr txBox="1"/>
          <p:nvPr/>
        </p:nvSpPr>
        <p:spPr>
          <a:xfrm>
            <a:off x="8539543" y="1469340"/>
            <a:ext cx="185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Declarative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4DA183-6563-40B5-91E0-228728E338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13748" r="13938" b="10862"/>
          <a:stretch/>
        </p:blipFill>
        <p:spPr>
          <a:xfrm>
            <a:off x="9993004" y="4617360"/>
            <a:ext cx="1959419" cy="20747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32C5D3-243B-41A0-AF1B-0EB66D626A34}"/>
              </a:ext>
            </a:extLst>
          </p:cNvPr>
          <p:cNvSpPr txBox="1"/>
          <p:nvPr/>
        </p:nvSpPr>
        <p:spPr>
          <a:xfrm>
            <a:off x="10325616" y="4191597"/>
            <a:ext cx="129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Reactive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9E20BA-DFDB-44BE-86F0-A72FB8864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84" y="4458337"/>
            <a:ext cx="1959418" cy="22395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655CF6-FAA8-4FB7-AFA4-8454477F78CA}"/>
              </a:ext>
            </a:extLst>
          </p:cNvPr>
          <p:cNvSpPr txBox="1"/>
          <p:nvPr/>
        </p:nvSpPr>
        <p:spPr>
          <a:xfrm>
            <a:off x="3642166" y="4227504"/>
            <a:ext cx="22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Object-Oriented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99C48B-64D4-4E70-A8D1-1594AA84E99B}"/>
              </a:ext>
            </a:extLst>
          </p:cNvPr>
          <p:cNvCxnSpPr>
            <a:cxnSpLocks/>
          </p:cNvCxnSpPr>
          <p:nvPr/>
        </p:nvCxnSpPr>
        <p:spPr>
          <a:xfrm>
            <a:off x="6247033" y="2303014"/>
            <a:ext cx="0" cy="4394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07E0643-DE41-4232-AF2F-BD22E53DA633}"/>
              </a:ext>
            </a:extLst>
          </p:cNvPr>
          <p:cNvSpPr txBox="1"/>
          <p:nvPr/>
        </p:nvSpPr>
        <p:spPr>
          <a:xfrm>
            <a:off x="5900453" y="1727062"/>
            <a:ext cx="70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The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188F8-EA75-4468-8B59-2A58AB1E5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" y="4689165"/>
            <a:ext cx="1959418" cy="2002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DE17B-3EAC-4275-A644-0B0ECD17C9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22" y="4592248"/>
            <a:ext cx="2364516" cy="21968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752B1B-24DB-48A0-BE3A-244CDDE8EB54}"/>
              </a:ext>
            </a:extLst>
          </p:cNvPr>
          <p:cNvSpPr txBox="1"/>
          <p:nvPr/>
        </p:nvSpPr>
        <p:spPr>
          <a:xfrm>
            <a:off x="7099774" y="4227503"/>
            <a:ext cx="1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B5E78"/>
                </a:solidFill>
              </a:rPr>
              <a:t>Functional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B43205-8B7C-4F61-86B6-75BDB34149E4}"/>
              </a:ext>
            </a:extLst>
          </p:cNvPr>
          <p:cNvSpPr txBox="1"/>
          <p:nvPr/>
        </p:nvSpPr>
        <p:spPr>
          <a:xfrm>
            <a:off x="239577" y="4227498"/>
            <a:ext cx="155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DA4AB"/>
                </a:solidFill>
              </a:rPr>
              <a:t>Procedural</a:t>
            </a:r>
          </a:p>
        </p:txBody>
      </p:sp>
    </p:spTree>
    <p:extLst>
      <p:ext uri="{BB962C8B-B14F-4D97-AF65-F5344CB8AC3E}">
        <p14:creationId xmlns:p14="http://schemas.microsoft.com/office/powerpoint/2010/main" val="284145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020A-A80B-49E1-807D-9E835A98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Paradigm War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927447-9ACB-4CFE-A99F-55FA5F0483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24" y="1971485"/>
            <a:ext cx="2040110" cy="204011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0E0D90-841E-4232-86AC-9EE86E9282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42" y="1972336"/>
            <a:ext cx="1447239" cy="196331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4515BE-529D-42E5-9BD1-47F99FF67EA3}"/>
              </a:ext>
            </a:extLst>
          </p:cNvPr>
          <p:cNvSpPr txBox="1"/>
          <p:nvPr/>
        </p:nvSpPr>
        <p:spPr>
          <a:xfrm>
            <a:off x="1927924" y="1474779"/>
            <a:ext cx="180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Imperative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E3372-7AAB-4FE3-AC3D-6EAC6EBB8BFA}"/>
              </a:ext>
            </a:extLst>
          </p:cNvPr>
          <p:cNvSpPr txBox="1"/>
          <p:nvPr/>
        </p:nvSpPr>
        <p:spPr>
          <a:xfrm>
            <a:off x="8539543" y="1469340"/>
            <a:ext cx="185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Declarative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4DA183-6563-40B5-91E0-228728E338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13748" r="13938" b="10862"/>
          <a:stretch/>
        </p:blipFill>
        <p:spPr>
          <a:xfrm>
            <a:off x="9993004" y="4617360"/>
            <a:ext cx="1959419" cy="20747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32C5D3-243B-41A0-AF1B-0EB66D626A34}"/>
              </a:ext>
            </a:extLst>
          </p:cNvPr>
          <p:cNvSpPr txBox="1"/>
          <p:nvPr/>
        </p:nvSpPr>
        <p:spPr>
          <a:xfrm>
            <a:off x="10325616" y="4191597"/>
            <a:ext cx="129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Reactive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9E20BA-DFDB-44BE-86F0-A72FB8864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84" y="4458337"/>
            <a:ext cx="1959418" cy="22395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655CF6-FAA8-4FB7-AFA4-8454477F78CA}"/>
              </a:ext>
            </a:extLst>
          </p:cNvPr>
          <p:cNvSpPr txBox="1"/>
          <p:nvPr/>
        </p:nvSpPr>
        <p:spPr>
          <a:xfrm>
            <a:off x="3642166" y="4227504"/>
            <a:ext cx="22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Object-Oriented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99C48B-64D4-4E70-A8D1-1594AA84E99B}"/>
              </a:ext>
            </a:extLst>
          </p:cNvPr>
          <p:cNvCxnSpPr>
            <a:cxnSpLocks/>
          </p:cNvCxnSpPr>
          <p:nvPr/>
        </p:nvCxnSpPr>
        <p:spPr>
          <a:xfrm>
            <a:off x="6247033" y="2303014"/>
            <a:ext cx="0" cy="4394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07E0643-DE41-4232-AF2F-BD22E53DA633}"/>
              </a:ext>
            </a:extLst>
          </p:cNvPr>
          <p:cNvSpPr txBox="1"/>
          <p:nvPr/>
        </p:nvSpPr>
        <p:spPr>
          <a:xfrm>
            <a:off x="5904883" y="1722429"/>
            <a:ext cx="70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The Line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45E3B8-D2BE-4889-99D9-871387A328DA}"/>
              </a:ext>
            </a:extLst>
          </p:cNvPr>
          <p:cNvSpPr txBox="1"/>
          <p:nvPr/>
        </p:nvSpPr>
        <p:spPr>
          <a:xfrm>
            <a:off x="5089230" y="4750724"/>
            <a:ext cx="878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*extends Imperative*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188F8-EA75-4468-8B59-2A58AB1E5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" y="4689165"/>
            <a:ext cx="1959418" cy="2002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DE17B-3EAC-4275-A644-0B0ECD17C9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22" y="4592248"/>
            <a:ext cx="2364516" cy="21968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752B1B-24DB-48A0-BE3A-244CDDE8EB54}"/>
              </a:ext>
            </a:extLst>
          </p:cNvPr>
          <p:cNvSpPr txBox="1"/>
          <p:nvPr/>
        </p:nvSpPr>
        <p:spPr>
          <a:xfrm>
            <a:off x="7099774" y="4227503"/>
            <a:ext cx="1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B5E78"/>
                </a:solidFill>
              </a:rPr>
              <a:t>Functional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B43205-8B7C-4F61-86B6-75BDB34149E4}"/>
              </a:ext>
            </a:extLst>
          </p:cNvPr>
          <p:cNvSpPr txBox="1"/>
          <p:nvPr/>
        </p:nvSpPr>
        <p:spPr>
          <a:xfrm>
            <a:off x="239577" y="4227498"/>
            <a:ext cx="155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DA4AB"/>
                </a:solidFill>
              </a:rPr>
              <a:t>Procedural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3065CA3-3ADF-48C5-A3C8-E1F9FD5C9A5B}"/>
              </a:ext>
            </a:extLst>
          </p:cNvPr>
          <p:cNvSpPr/>
          <p:nvPr/>
        </p:nvSpPr>
        <p:spPr>
          <a:xfrm>
            <a:off x="3480584" y="1617841"/>
            <a:ext cx="1698349" cy="592436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Dishonor on your family!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D7784BF6-E0F2-4ACA-9C8F-5059758CEE1A}"/>
              </a:ext>
            </a:extLst>
          </p:cNvPr>
          <p:cNvSpPr/>
          <p:nvPr/>
        </p:nvSpPr>
        <p:spPr>
          <a:xfrm flipH="1">
            <a:off x="6828242" y="1634998"/>
            <a:ext cx="2288396" cy="592436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I sure wish we would win!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7345E60D-74CC-442B-8F1B-486B62218EA1}"/>
              </a:ext>
            </a:extLst>
          </p:cNvPr>
          <p:cNvSpPr/>
          <p:nvPr/>
        </p:nvSpPr>
        <p:spPr>
          <a:xfrm flipH="1">
            <a:off x="6010263" y="4350730"/>
            <a:ext cx="1698349" cy="766616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6B5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6B5E78"/>
                </a:solidFill>
              </a:rPr>
              <a:t>Composition over inheritance!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DCE0A90-175E-4CC5-AF1B-B31F3E197663}"/>
              </a:ext>
            </a:extLst>
          </p:cNvPr>
          <p:cNvSpPr/>
          <p:nvPr/>
        </p:nvSpPr>
        <p:spPr>
          <a:xfrm>
            <a:off x="386216" y="3498210"/>
            <a:ext cx="1874439" cy="693387"/>
          </a:xfrm>
          <a:prstGeom prst="wedgeRectCallout">
            <a:avLst/>
          </a:prstGeom>
          <a:solidFill>
            <a:schemeClr val="bg1"/>
          </a:solidFill>
          <a:ln>
            <a:solidFill>
              <a:srgbClr val="6DA4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6DA4AB"/>
                </a:solidFill>
              </a:rPr>
              <a:t>TURING IS UNQUALIFIED TO JUDGE MY SENTIENCE.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CFCF024B-F420-495D-A3E5-52713A84DBB0}"/>
              </a:ext>
            </a:extLst>
          </p:cNvPr>
          <p:cNvSpPr/>
          <p:nvPr/>
        </p:nvSpPr>
        <p:spPr>
          <a:xfrm flipH="1">
            <a:off x="9038839" y="4138241"/>
            <a:ext cx="1527295" cy="1101844"/>
          </a:xfrm>
          <a:prstGeom prst="wedgeEllipse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Understand. Adapt. Prosper.</a:t>
            </a:r>
          </a:p>
        </p:txBody>
      </p:sp>
    </p:spTree>
    <p:extLst>
      <p:ext uri="{BB962C8B-B14F-4D97-AF65-F5344CB8AC3E}">
        <p14:creationId xmlns:p14="http://schemas.microsoft.com/office/powerpoint/2010/main" val="215192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020A-A80B-49E1-807D-9E835A98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Paradigm War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927447-9ACB-4CFE-A99F-55FA5F0483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24" y="1971485"/>
            <a:ext cx="2040110" cy="204011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0E0D90-841E-4232-86AC-9EE86E9282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42" y="1972336"/>
            <a:ext cx="1447239" cy="196331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4515BE-529D-42E5-9BD1-47F99FF67EA3}"/>
              </a:ext>
            </a:extLst>
          </p:cNvPr>
          <p:cNvSpPr txBox="1"/>
          <p:nvPr/>
        </p:nvSpPr>
        <p:spPr>
          <a:xfrm>
            <a:off x="1927924" y="1474779"/>
            <a:ext cx="180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Imperative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E3372-7AAB-4FE3-AC3D-6EAC6EBB8BFA}"/>
              </a:ext>
            </a:extLst>
          </p:cNvPr>
          <p:cNvSpPr txBox="1"/>
          <p:nvPr/>
        </p:nvSpPr>
        <p:spPr>
          <a:xfrm>
            <a:off x="8539543" y="1469340"/>
            <a:ext cx="185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Declarative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4DA183-6563-40B5-91E0-228728E338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13748" r="13938" b="10862"/>
          <a:stretch/>
        </p:blipFill>
        <p:spPr>
          <a:xfrm>
            <a:off x="9993004" y="4617360"/>
            <a:ext cx="1959419" cy="20747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32C5D3-243B-41A0-AF1B-0EB66D626A34}"/>
              </a:ext>
            </a:extLst>
          </p:cNvPr>
          <p:cNvSpPr txBox="1"/>
          <p:nvPr/>
        </p:nvSpPr>
        <p:spPr>
          <a:xfrm>
            <a:off x="10325616" y="4191597"/>
            <a:ext cx="129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Reactive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9E20BA-DFDB-44BE-86F0-A72FB8864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84" y="4458337"/>
            <a:ext cx="1959418" cy="22395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655CF6-FAA8-4FB7-AFA4-8454477F78CA}"/>
              </a:ext>
            </a:extLst>
          </p:cNvPr>
          <p:cNvSpPr txBox="1"/>
          <p:nvPr/>
        </p:nvSpPr>
        <p:spPr>
          <a:xfrm>
            <a:off x="3642166" y="4227504"/>
            <a:ext cx="22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Object-Oriented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99C48B-64D4-4E70-A8D1-1594AA84E99B}"/>
              </a:ext>
            </a:extLst>
          </p:cNvPr>
          <p:cNvCxnSpPr>
            <a:cxnSpLocks/>
          </p:cNvCxnSpPr>
          <p:nvPr/>
        </p:nvCxnSpPr>
        <p:spPr>
          <a:xfrm>
            <a:off x="6247033" y="2303014"/>
            <a:ext cx="0" cy="4394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07E0643-DE41-4232-AF2F-BD22E53DA633}"/>
              </a:ext>
            </a:extLst>
          </p:cNvPr>
          <p:cNvSpPr txBox="1"/>
          <p:nvPr/>
        </p:nvSpPr>
        <p:spPr>
          <a:xfrm>
            <a:off x="5900453" y="1727062"/>
            <a:ext cx="70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The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188F8-EA75-4468-8B59-2A58AB1E5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" y="4689165"/>
            <a:ext cx="1959418" cy="2002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DE17B-3EAC-4275-A644-0B0ECD17C9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22" y="4592248"/>
            <a:ext cx="2364516" cy="21968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752B1B-24DB-48A0-BE3A-244CDDE8EB54}"/>
              </a:ext>
            </a:extLst>
          </p:cNvPr>
          <p:cNvSpPr txBox="1"/>
          <p:nvPr/>
        </p:nvSpPr>
        <p:spPr>
          <a:xfrm>
            <a:off x="7099774" y="4227503"/>
            <a:ext cx="1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B5E78"/>
                </a:solidFill>
              </a:rPr>
              <a:t>Functional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B43205-8B7C-4F61-86B6-75BDB34149E4}"/>
              </a:ext>
            </a:extLst>
          </p:cNvPr>
          <p:cNvSpPr txBox="1"/>
          <p:nvPr/>
        </p:nvSpPr>
        <p:spPr>
          <a:xfrm>
            <a:off x="239577" y="4227498"/>
            <a:ext cx="155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DA4AB"/>
                </a:solidFill>
              </a:rPr>
              <a:t>Procedural</a:t>
            </a:r>
          </a:p>
        </p:txBody>
      </p:sp>
    </p:spTree>
    <p:extLst>
      <p:ext uri="{BB962C8B-B14F-4D97-AF65-F5344CB8AC3E}">
        <p14:creationId xmlns:p14="http://schemas.microsoft.com/office/powerpoint/2010/main" val="231046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020A-A80B-49E1-807D-9E835A98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Paradigm War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927447-9ACB-4CFE-A99F-55FA5F0483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24" y="1971485"/>
            <a:ext cx="2040110" cy="204011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0E0D90-841E-4232-86AC-9EE86E9282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42" y="1972336"/>
            <a:ext cx="1447239" cy="196331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4515BE-529D-42E5-9BD1-47F99FF67EA3}"/>
              </a:ext>
            </a:extLst>
          </p:cNvPr>
          <p:cNvSpPr txBox="1"/>
          <p:nvPr/>
        </p:nvSpPr>
        <p:spPr>
          <a:xfrm>
            <a:off x="1927924" y="1474779"/>
            <a:ext cx="180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Imperative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E3372-7AAB-4FE3-AC3D-6EAC6EBB8BFA}"/>
              </a:ext>
            </a:extLst>
          </p:cNvPr>
          <p:cNvSpPr txBox="1"/>
          <p:nvPr/>
        </p:nvSpPr>
        <p:spPr>
          <a:xfrm>
            <a:off x="8539543" y="1469340"/>
            <a:ext cx="185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Declarative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4DA183-6563-40B5-91E0-228728E338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13748" r="13938" b="10862"/>
          <a:stretch/>
        </p:blipFill>
        <p:spPr>
          <a:xfrm>
            <a:off x="9993004" y="4617360"/>
            <a:ext cx="1959419" cy="20747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32C5D3-243B-41A0-AF1B-0EB66D626A34}"/>
              </a:ext>
            </a:extLst>
          </p:cNvPr>
          <p:cNvSpPr txBox="1"/>
          <p:nvPr/>
        </p:nvSpPr>
        <p:spPr>
          <a:xfrm>
            <a:off x="10325616" y="4191597"/>
            <a:ext cx="129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Reactive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9E20BA-DFDB-44BE-86F0-A72FB8864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84" y="4458337"/>
            <a:ext cx="1959418" cy="22395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655CF6-FAA8-4FB7-AFA4-8454477F78CA}"/>
              </a:ext>
            </a:extLst>
          </p:cNvPr>
          <p:cNvSpPr txBox="1"/>
          <p:nvPr/>
        </p:nvSpPr>
        <p:spPr>
          <a:xfrm>
            <a:off x="3642166" y="4227504"/>
            <a:ext cx="22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Object-Oriented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99C48B-64D4-4E70-A8D1-1594AA84E99B}"/>
              </a:ext>
            </a:extLst>
          </p:cNvPr>
          <p:cNvCxnSpPr>
            <a:cxnSpLocks/>
          </p:cNvCxnSpPr>
          <p:nvPr/>
        </p:nvCxnSpPr>
        <p:spPr>
          <a:xfrm>
            <a:off x="6247033" y="2303014"/>
            <a:ext cx="0" cy="4394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07E0643-DE41-4232-AF2F-BD22E53DA633}"/>
              </a:ext>
            </a:extLst>
          </p:cNvPr>
          <p:cNvSpPr txBox="1"/>
          <p:nvPr/>
        </p:nvSpPr>
        <p:spPr>
          <a:xfrm>
            <a:off x="5900453" y="1727062"/>
            <a:ext cx="70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The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188F8-EA75-4468-8B59-2A58AB1E5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" y="4689165"/>
            <a:ext cx="1959418" cy="2002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DE17B-3EAC-4275-A644-0B0ECD17C9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22" y="4592248"/>
            <a:ext cx="2364516" cy="21968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752B1B-24DB-48A0-BE3A-244CDDE8EB54}"/>
              </a:ext>
            </a:extLst>
          </p:cNvPr>
          <p:cNvSpPr txBox="1"/>
          <p:nvPr/>
        </p:nvSpPr>
        <p:spPr>
          <a:xfrm>
            <a:off x="7099774" y="4227503"/>
            <a:ext cx="1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B5E78"/>
                </a:solidFill>
              </a:rPr>
              <a:t>Functional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B43205-8B7C-4F61-86B6-75BDB34149E4}"/>
              </a:ext>
            </a:extLst>
          </p:cNvPr>
          <p:cNvSpPr txBox="1"/>
          <p:nvPr/>
        </p:nvSpPr>
        <p:spPr>
          <a:xfrm>
            <a:off x="239577" y="4227498"/>
            <a:ext cx="155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DA4AB"/>
                </a:solidFill>
              </a:rPr>
              <a:t>Procedural</a:t>
            </a:r>
          </a:p>
        </p:txBody>
      </p:sp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8634A441-B41D-4298-804F-48C5B881DF76}"/>
              </a:ext>
            </a:extLst>
          </p:cNvPr>
          <p:cNvSpPr/>
          <p:nvPr/>
        </p:nvSpPr>
        <p:spPr>
          <a:xfrm>
            <a:off x="3683069" y="4534815"/>
            <a:ext cx="2040110" cy="197397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1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020A-A80B-49E1-807D-9E835A98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Paradigm War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927447-9ACB-4CFE-A99F-55FA5F0483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24" y="1971485"/>
            <a:ext cx="2040110" cy="204011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0E0D90-841E-4232-86AC-9EE86E9282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42" y="1972336"/>
            <a:ext cx="1447239" cy="196331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4515BE-529D-42E5-9BD1-47F99FF67EA3}"/>
              </a:ext>
            </a:extLst>
          </p:cNvPr>
          <p:cNvSpPr txBox="1"/>
          <p:nvPr/>
        </p:nvSpPr>
        <p:spPr>
          <a:xfrm>
            <a:off x="1927924" y="1474779"/>
            <a:ext cx="180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Imperative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E3372-7AAB-4FE3-AC3D-6EAC6EBB8BFA}"/>
              </a:ext>
            </a:extLst>
          </p:cNvPr>
          <p:cNvSpPr txBox="1"/>
          <p:nvPr/>
        </p:nvSpPr>
        <p:spPr>
          <a:xfrm>
            <a:off x="8539543" y="1469340"/>
            <a:ext cx="185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Declarative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4DA183-6563-40B5-91E0-228728E338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13748" r="13938" b="10862"/>
          <a:stretch/>
        </p:blipFill>
        <p:spPr>
          <a:xfrm>
            <a:off x="9993004" y="4617360"/>
            <a:ext cx="1959419" cy="20747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32C5D3-243B-41A0-AF1B-0EB66D626A34}"/>
              </a:ext>
            </a:extLst>
          </p:cNvPr>
          <p:cNvSpPr txBox="1"/>
          <p:nvPr/>
        </p:nvSpPr>
        <p:spPr>
          <a:xfrm>
            <a:off x="10325616" y="4191597"/>
            <a:ext cx="129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Reactive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9E20BA-DFDB-44BE-86F0-A72FB8864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84" y="4458337"/>
            <a:ext cx="1959418" cy="22395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655CF6-FAA8-4FB7-AFA4-8454477F78CA}"/>
              </a:ext>
            </a:extLst>
          </p:cNvPr>
          <p:cNvSpPr txBox="1"/>
          <p:nvPr/>
        </p:nvSpPr>
        <p:spPr>
          <a:xfrm>
            <a:off x="3642166" y="4227504"/>
            <a:ext cx="22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Object-Oriented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99C48B-64D4-4E70-A8D1-1594AA84E99B}"/>
              </a:ext>
            </a:extLst>
          </p:cNvPr>
          <p:cNvCxnSpPr>
            <a:cxnSpLocks/>
          </p:cNvCxnSpPr>
          <p:nvPr/>
        </p:nvCxnSpPr>
        <p:spPr>
          <a:xfrm>
            <a:off x="6247033" y="2303014"/>
            <a:ext cx="0" cy="4394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07E0643-DE41-4232-AF2F-BD22E53DA633}"/>
              </a:ext>
            </a:extLst>
          </p:cNvPr>
          <p:cNvSpPr txBox="1"/>
          <p:nvPr/>
        </p:nvSpPr>
        <p:spPr>
          <a:xfrm>
            <a:off x="5900453" y="1727062"/>
            <a:ext cx="70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The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188F8-EA75-4468-8B59-2A58AB1E5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" y="4689165"/>
            <a:ext cx="1959418" cy="2002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DE17B-3EAC-4275-A644-0B0ECD17C9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22" y="4592248"/>
            <a:ext cx="2364516" cy="21968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752B1B-24DB-48A0-BE3A-244CDDE8EB54}"/>
              </a:ext>
            </a:extLst>
          </p:cNvPr>
          <p:cNvSpPr txBox="1"/>
          <p:nvPr/>
        </p:nvSpPr>
        <p:spPr>
          <a:xfrm>
            <a:off x="7099774" y="4227503"/>
            <a:ext cx="1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B5E78"/>
                </a:solidFill>
              </a:rPr>
              <a:t>Functional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B43205-8B7C-4F61-86B6-75BDB34149E4}"/>
              </a:ext>
            </a:extLst>
          </p:cNvPr>
          <p:cNvSpPr txBox="1"/>
          <p:nvPr/>
        </p:nvSpPr>
        <p:spPr>
          <a:xfrm>
            <a:off x="239577" y="4227498"/>
            <a:ext cx="155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DA4AB"/>
                </a:solidFill>
              </a:rPr>
              <a:t>Procedural</a:t>
            </a:r>
          </a:p>
        </p:txBody>
      </p:sp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8634A441-B41D-4298-804F-48C5B881DF76}"/>
              </a:ext>
            </a:extLst>
          </p:cNvPr>
          <p:cNvSpPr/>
          <p:nvPr/>
        </p:nvSpPr>
        <p:spPr>
          <a:xfrm>
            <a:off x="3683069" y="4534815"/>
            <a:ext cx="2040110" cy="197397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&quot;Not Allowed&quot; Symbol 22">
            <a:extLst>
              <a:ext uri="{FF2B5EF4-FFF2-40B4-BE49-F238E27FC236}">
                <a16:creationId xmlns:a16="http://schemas.microsoft.com/office/drawing/2014/main" id="{80098A7E-D547-4D7E-B18A-F00B970131B5}"/>
              </a:ext>
            </a:extLst>
          </p:cNvPr>
          <p:cNvSpPr/>
          <p:nvPr/>
        </p:nvSpPr>
        <p:spPr>
          <a:xfrm>
            <a:off x="-5951" y="4592248"/>
            <a:ext cx="2040110" cy="197397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0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020A-A80B-49E1-807D-9E835A98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Paradigm War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927447-9ACB-4CFE-A99F-55FA5F0483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24" y="1971485"/>
            <a:ext cx="2040110" cy="204011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0E0D90-841E-4232-86AC-9EE86E9282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42" y="1972336"/>
            <a:ext cx="1447239" cy="196331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4515BE-529D-42E5-9BD1-47F99FF67EA3}"/>
              </a:ext>
            </a:extLst>
          </p:cNvPr>
          <p:cNvSpPr txBox="1"/>
          <p:nvPr/>
        </p:nvSpPr>
        <p:spPr>
          <a:xfrm>
            <a:off x="1927924" y="1474779"/>
            <a:ext cx="180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Imperative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E3372-7AAB-4FE3-AC3D-6EAC6EBB8BFA}"/>
              </a:ext>
            </a:extLst>
          </p:cNvPr>
          <p:cNvSpPr txBox="1"/>
          <p:nvPr/>
        </p:nvSpPr>
        <p:spPr>
          <a:xfrm>
            <a:off x="8539543" y="1469340"/>
            <a:ext cx="185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Declarative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4DA183-6563-40B5-91E0-228728E338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13748" r="13938" b="10862"/>
          <a:stretch/>
        </p:blipFill>
        <p:spPr>
          <a:xfrm>
            <a:off x="9993004" y="4617360"/>
            <a:ext cx="1959419" cy="20747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32C5D3-243B-41A0-AF1B-0EB66D626A34}"/>
              </a:ext>
            </a:extLst>
          </p:cNvPr>
          <p:cNvSpPr txBox="1"/>
          <p:nvPr/>
        </p:nvSpPr>
        <p:spPr>
          <a:xfrm>
            <a:off x="10325616" y="4191597"/>
            <a:ext cx="129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Reactive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9E20BA-DFDB-44BE-86F0-A72FB8864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84" y="4458337"/>
            <a:ext cx="1959418" cy="22395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6655CF6-FAA8-4FB7-AFA4-8454477F78CA}"/>
              </a:ext>
            </a:extLst>
          </p:cNvPr>
          <p:cNvSpPr txBox="1"/>
          <p:nvPr/>
        </p:nvSpPr>
        <p:spPr>
          <a:xfrm>
            <a:off x="3642166" y="4227504"/>
            <a:ext cx="22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Object-Oriented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99C48B-64D4-4E70-A8D1-1594AA84E99B}"/>
              </a:ext>
            </a:extLst>
          </p:cNvPr>
          <p:cNvCxnSpPr>
            <a:cxnSpLocks/>
          </p:cNvCxnSpPr>
          <p:nvPr/>
        </p:nvCxnSpPr>
        <p:spPr>
          <a:xfrm>
            <a:off x="6247033" y="2303014"/>
            <a:ext cx="0" cy="4394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07E0643-DE41-4232-AF2F-BD22E53DA633}"/>
              </a:ext>
            </a:extLst>
          </p:cNvPr>
          <p:cNvSpPr txBox="1"/>
          <p:nvPr/>
        </p:nvSpPr>
        <p:spPr>
          <a:xfrm>
            <a:off x="5900453" y="1727062"/>
            <a:ext cx="70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The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188F8-EA75-4468-8B59-2A58AB1E5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" y="4689165"/>
            <a:ext cx="1959418" cy="2002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DE17B-3EAC-4275-A644-0B0ECD17C9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22" y="4592248"/>
            <a:ext cx="2364516" cy="21968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752B1B-24DB-48A0-BE3A-244CDDE8EB54}"/>
              </a:ext>
            </a:extLst>
          </p:cNvPr>
          <p:cNvSpPr txBox="1"/>
          <p:nvPr/>
        </p:nvSpPr>
        <p:spPr>
          <a:xfrm>
            <a:off x="7099774" y="4227503"/>
            <a:ext cx="1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B5E78"/>
                </a:solidFill>
              </a:rPr>
              <a:t>Functional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B43205-8B7C-4F61-86B6-75BDB34149E4}"/>
              </a:ext>
            </a:extLst>
          </p:cNvPr>
          <p:cNvSpPr txBox="1"/>
          <p:nvPr/>
        </p:nvSpPr>
        <p:spPr>
          <a:xfrm>
            <a:off x="239577" y="4227498"/>
            <a:ext cx="155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DA4AB"/>
                </a:solidFill>
              </a:rPr>
              <a:t>Procedural</a:t>
            </a:r>
          </a:p>
        </p:txBody>
      </p:sp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8634A441-B41D-4298-804F-48C5B881DF76}"/>
              </a:ext>
            </a:extLst>
          </p:cNvPr>
          <p:cNvSpPr/>
          <p:nvPr/>
        </p:nvSpPr>
        <p:spPr>
          <a:xfrm>
            <a:off x="3683069" y="4534815"/>
            <a:ext cx="2040110" cy="197397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&quot;Not Allowed&quot; Symbol 22">
            <a:extLst>
              <a:ext uri="{FF2B5EF4-FFF2-40B4-BE49-F238E27FC236}">
                <a16:creationId xmlns:a16="http://schemas.microsoft.com/office/drawing/2014/main" id="{80098A7E-D547-4D7E-B18A-F00B970131B5}"/>
              </a:ext>
            </a:extLst>
          </p:cNvPr>
          <p:cNvSpPr/>
          <p:nvPr/>
        </p:nvSpPr>
        <p:spPr>
          <a:xfrm>
            <a:off x="-5951" y="4592248"/>
            <a:ext cx="2040110" cy="197397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&quot;Not Allowed&quot; Symbol 20">
            <a:extLst>
              <a:ext uri="{FF2B5EF4-FFF2-40B4-BE49-F238E27FC236}">
                <a16:creationId xmlns:a16="http://schemas.microsoft.com/office/drawing/2014/main" id="{3E21EA17-CB57-424B-8A63-583B82CD9E8D}"/>
              </a:ext>
            </a:extLst>
          </p:cNvPr>
          <p:cNvSpPr/>
          <p:nvPr/>
        </p:nvSpPr>
        <p:spPr>
          <a:xfrm>
            <a:off x="8479806" y="1912675"/>
            <a:ext cx="2040110" cy="197397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3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C882-3B26-43FD-9F71-7710DCA8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vs. Reactive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00FA96-A7B1-4DED-972E-AF11E3E017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337036"/>
            <a:ext cx="5181600" cy="4155839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FFFE718-9151-4794-B5FC-BFE943E335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337036"/>
            <a:ext cx="5181600" cy="325700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50D398-F9C9-4A08-902B-E891B79E2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7" y="1923878"/>
            <a:ext cx="889401" cy="826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94979C-E58D-4788-A633-936C8A411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900" y="1826137"/>
            <a:ext cx="1021797" cy="10217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F5B691-1323-4D58-BD4A-D624085F3BDF}"/>
              </a:ext>
            </a:extLst>
          </p:cNvPr>
          <p:cNvSpPr txBox="1"/>
          <p:nvPr/>
        </p:nvSpPr>
        <p:spPr>
          <a:xfrm>
            <a:off x="838197" y="1204415"/>
            <a:ext cx="579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Problem: Fabricate spears for your army.</a:t>
            </a:r>
          </a:p>
        </p:txBody>
      </p:sp>
    </p:spTree>
    <p:extLst>
      <p:ext uri="{BB962C8B-B14F-4D97-AF65-F5344CB8AC3E}">
        <p14:creationId xmlns:p14="http://schemas.microsoft.com/office/powerpoint/2010/main" val="1302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329</Words>
  <Application>Microsoft Office PowerPoint</Application>
  <PresentationFormat>Widescreen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Imperative vs. Reactive</vt:lpstr>
      <vt:lpstr>Imperative vs. Reactive</vt:lpstr>
      <vt:lpstr>The Great Paradigm War</vt:lpstr>
      <vt:lpstr>The Great Paradigm War</vt:lpstr>
      <vt:lpstr>The Great Paradigm War</vt:lpstr>
      <vt:lpstr>The Great Paradigm War</vt:lpstr>
      <vt:lpstr>The Great Paradigm War</vt:lpstr>
      <vt:lpstr>The Great Paradigm War</vt:lpstr>
      <vt:lpstr>Functional vs. Reactive</vt:lpstr>
      <vt:lpstr>The Great Paradigm War</vt:lpstr>
      <vt:lpstr>What is Reactive?</vt:lpstr>
      <vt:lpstr>The Reactive Architecture</vt:lpstr>
      <vt:lpstr>Round 1: Fight!</vt:lpstr>
      <vt:lpstr>Round 2: Fight!</vt:lpstr>
      <vt:lpstr>Round 3: Fight!</vt:lpstr>
      <vt:lpstr>Defeat Equals…</vt:lpstr>
      <vt:lpstr>Defeat Equals… Friendship?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Imperative vs. Reactive</dc:title>
  <dc:creator>Danko Rancic</dc:creator>
  <cp:lastModifiedBy>bmi_cims user</cp:lastModifiedBy>
  <cp:revision>46</cp:revision>
  <dcterms:created xsi:type="dcterms:W3CDTF">2020-05-03T16:29:05Z</dcterms:created>
  <dcterms:modified xsi:type="dcterms:W3CDTF">2020-05-08T12:27:13Z</dcterms:modified>
</cp:coreProperties>
</file>