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56" r:id="rId5"/>
    <p:sldId id="385" r:id="rId6"/>
    <p:sldId id="377" r:id="rId7"/>
    <p:sldId id="361" r:id="rId8"/>
    <p:sldId id="396" r:id="rId9"/>
    <p:sldId id="399" r:id="rId10"/>
    <p:sldId id="408" r:id="rId11"/>
    <p:sldId id="398" r:id="rId12"/>
    <p:sldId id="415" r:id="rId13"/>
    <p:sldId id="416" r:id="rId14"/>
    <p:sldId id="405" r:id="rId15"/>
    <p:sldId id="411" r:id="rId16"/>
    <p:sldId id="412" r:id="rId17"/>
    <p:sldId id="400" r:id="rId18"/>
    <p:sldId id="414" r:id="rId19"/>
    <p:sldId id="401" r:id="rId20"/>
    <p:sldId id="392" r:id="rId21"/>
    <p:sldId id="402" r:id="rId22"/>
    <p:sldId id="403" r:id="rId23"/>
    <p:sldId id="395" r:id="rId24"/>
    <p:sldId id="413" r:id="rId25"/>
    <p:sldId id="389" r:id="rId26"/>
    <p:sldId id="257" r:id="rId27"/>
    <p:sldId id="351" r:id="rId28"/>
    <p:sldId id="397" r:id="rId2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OY Francois" initials="JF" lastIdx="4" clrIdx="0">
    <p:extLst>
      <p:ext uri="{19B8F6BF-5375-455C-9EA6-DF929625EA0E}">
        <p15:presenceInfo xmlns:p15="http://schemas.microsoft.com/office/powerpoint/2012/main" userId="S::francois.jeffroy@irsn.fr::20f46717-1c46-43de-9842-022da9e89d5b" providerId="AD"/>
      </p:ext>
    </p:extLst>
  </p:cmAuthor>
  <p:cmAuthor id="2" name="LATIL QUERREC Nevena" initials="LQN" lastIdx="1" clrIdx="1">
    <p:extLst>
      <p:ext uri="{19B8F6BF-5375-455C-9EA6-DF929625EA0E}">
        <p15:presenceInfo xmlns:p15="http://schemas.microsoft.com/office/powerpoint/2012/main" userId="S::nevena.latil-querrec@irsn.fr::d05cec6a-846a-4dcd-a8f4-cb41a49f6c67" providerId="AD"/>
      </p:ext>
    </p:extLst>
  </p:cmAuthor>
  <p:cmAuthor id="3" name="TAURINES Tatiana" initials="TT" lastIdx="4" clrIdx="2">
    <p:extLst>
      <p:ext uri="{19B8F6BF-5375-455C-9EA6-DF929625EA0E}">
        <p15:presenceInfo xmlns:p15="http://schemas.microsoft.com/office/powerpoint/2012/main" userId="S::tatiana.taurines@irsn.fr::bdb3b8fd-737f-4eea-9a14-fafa27e14d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757"/>
    <a:srgbClr val="D20012"/>
    <a:srgbClr val="7FA8D9"/>
    <a:srgbClr val="FFFFFF"/>
    <a:srgbClr val="F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BBCA-D3D4-4A29-8F3C-7397D9459B16}" type="datetimeFigureOut">
              <a:rPr lang="fr-FR" smtClean="0"/>
              <a:t>29/01/2024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E1688-9C9A-42CE-8DEA-4338DEE1CB23}" type="slidenum">
              <a:rPr lang="fr-FR" smtClean="0"/>
              <a:t>‹N°›</a:t>
            </a:fld>
            <a:endParaRPr lang="fr-FR"/>
          </a:p>
        </p:txBody>
      </p:sp>
    </p:spTree>
    <p:extLst>
      <p:ext uri="{BB962C8B-B14F-4D97-AF65-F5344CB8AC3E}">
        <p14:creationId xmlns:p14="http://schemas.microsoft.com/office/powerpoint/2010/main" val="320025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5</a:t>
            </a:fld>
            <a:endParaRPr lang="fr-FR"/>
          </a:p>
        </p:txBody>
      </p:sp>
    </p:spTree>
    <p:extLst>
      <p:ext uri="{BB962C8B-B14F-4D97-AF65-F5344CB8AC3E}">
        <p14:creationId xmlns:p14="http://schemas.microsoft.com/office/powerpoint/2010/main" val="3197935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14</a:t>
            </a:fld>
            <a:endParaRPr lang="fr-FR"/>
          </a:p>
        </p:txBody>
      </p:sp>
    </p:spTree>
    <p:extLst>
      <p:ext uri="{BB962C8B-B14F-4D97-AF65-F5344CB8AC3E}">
        <p14:creationId xmlns:p14="http://schemas.microsoft.com/office/powerpoint/2010/main" val="149952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16</a:t>
            </a:fld>
            <a:endParaRPr lang="fr-FR"/>
          </a:p>
        </p:txBody>
      </p:sp>
    </p:spTree>
    <p:extLst>
      <p:ext uri="{BB962C8B-B14F-4D97-AF65-F5344CB8AC3E}">
        <p14:creationId xmlns:p14="http://schemas.microsoft.com/office/powerpoint/2010/main" val="87936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6</a:t>
            </a:fld>
            <a:endParaRPr lang="fr-FR"/>
          </a:p>
        </p:txBody>
      </p:sp>
    </p:spTree>
    <p:extLst>
      <p:ext uri="{BB962C8B-B14F-4D97-AF65-F5344CB8AC3E}">
        <p14:creationId xmlns:p14="http://schemas.microsoft.com/office/powerpoint/2010/main" val="262371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B44F8-C408-7CD3-6B7E-765420B9A6E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BBAA496-B49A-B641-A08F-B22946668C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4B38174-AB6F-970E-91CF-1B58BC07486B}"/>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8BDB1EA-8723-2C23-1892-FDF9AB721465}"/>
              </a:ext>
            </a:extLst>
          </p:cNvPr>
          <p:cNvSpPr>
            <a:spLocks noGrp="1"/>
          </p:cNvSpPr>
          <p:nvPr>
            <p:ph type="sldNum" sz="quarter" idx="5"/>
          </p:nvPr>
        </p:nvSpPr>
        <p:spPr/>
        <p:txBody>
          <a:bodyPr/>
          <a:lstStyle/>
          <a:p>
            <a:fld id="{098E1688-9C9A-42CE-8DEA-4338DEE1CB23}" type="slidenum">
              <a:rPr lang="fr-FR" smtClean="0"/>
              <a:t>7</a:t>
            </a:fld>
            <a:endParaRPr lang="fr-FR"/>
          </a:p>
        </p:txBody>
      </p:sp>
    </p:spTree>
    <p:extLst>
      <p:ext uri="{BB962C8B-B14F-4D97-AF65-F5344CB8AC3E}">
        <p14:creationId xmlns:p14="http://schemas.microsoft.com/office/powerpoint/2010/main" val="616511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8</a:t>
            </a:fld>
            <a:endParaRPr lang="fr-FR"/>
          </a:p>
        </p:txBody>
      </p:sp>
    </p:spTree>
    <p:extLst>
      <p:ext uri="{BB962C8B-B14F-4D97-AF65-F5344CB8AC3E}">
        <p14:creationId xmlns:p14="http://schemas.microsoft.com/office/powerpoint/2010/main" val="3116404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798BA-A6BB-1801-5DBC-1D48D59B06E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4718C2-F716-F19D-25E4-402DE939266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36B7E20-1DE5-606D-717C-92366901446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75834165-410C-A330-176A-68E5E37C2549}"/>
              </a:ext>
            </a:extLst>
          </p:cNvPr>
          <p:cNvSpPr>
            <a:spLocks noGrp="1"/>
          </p:cNvSpPr>
          <p:nvPr>
            <p:ph type="sldNum" sz="quarter" idx="5"/>
          </p:nvPr>
        </p:nvSpPr>
        <p:spPr/>
        <p:txBody>
          <a:bodyPr/>
          <a:lstStyle/>
          <a:p>
            <a:fld id="{098E1688-9C9A-42CE-8DEA-4338DEE1CB23}" type="slidenum">
              <a:rPr lang="fr-FR" smtClean="0"/>
              <a:t>9</a:t>
            </a:fld>
            <a:endParaRPr lang="fr-FR"/>
          </a:p>
        </p:txBody>
      </p:sp>
    </p:spTree>
    <p:extLst>
      <p:ext uri="{BB962C8B-B14F-4D97-AF65-F5344CB8AC3E}">
        <p14:creationId xmlns:p14="http://schemas.microsoft.com/office/powerpoint/2010/main" val="841379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65E8F-9388-D19B-C966-2232F4299DC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8BE35A-98E9-6973-3077-B4C17C6FAC8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2980337-915E-0EBA-8540-4289A9797E9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3D5510D-A098-C2F0-F1EA-981FB130DAEC}"/>
              </a:ext>
            </a:extLst>
          </p:cNvPr>
          <p:cNvSpPr>
            <a:spLocks noGrp="1"/>
          </p:cNvSpPr>
          <p:nvPr>
            <p:ph type="sldNum" sz="quarter" idx="5"/>
          </p:nvPr>
        </p:nvSpPr>
        <p:spPr/>
        <p:txBody>
          <a:bodyPr/>
          <a:lstStyle/>
          <a:p>
            <a:fld id="{098E1688-9C9A-42CE-8DEA-4338DEE1CB23}" type="slidenum">
              <a:rPr lang="fr-FR" smtClean="0"/>
              <a:t>10</a:t>
            </a:fld>
            <a:endParaRPr lang="fr-FR"/>
          </a:p>
        </p:txBody>
      </p:sp>
    </p:spTree>
    <p:extLst>
      <p:ext uri="{BB962C8B-B14F-4D97-AF65-F5344CB8AC3E}">
        <p14:creationId xmlns:p14="http://schemas.microsoft.com/office/powerpoint/2010/main" val="1082816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11</a:t>
            </a:fld>
            <a:endParaRPr lang="fr-FR"/>
          </a:p>
        </p:txBody>
      </p:sp>
    </p:spTree>
    <p:extLst>
      <p:ext uri="{BB962C8B-B14F-4D97-AF65-F5344CB8AC3E}">
        <p14:creationId xmlns:p14="http://schemas.microsoft.com/office/powerpoint/2010/main" val="1694889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12</a:t>
            </a:fld>
            <a:endParaRPr lang="fr-FR"/>
          </a:p>
        </p:txBody>
      </p:sp>
    </p:spTree>
    <p:extLst>
      <p:ext uri="{BB962C8B-B14F-4D97-AF65-F5344CB8AC3E}">
        <p14:creationId xmlns:p14="http://schemas.microsoft.com/office/powerpoint/2010/main" val="326491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98E1688-9C9A-42CE-8DEA-4338DEE1CB23}" type="slidenum">
              <a:rPr lang="fr-FR" smtClean="0"/>
              <a:t>13</a:t>
            </a:fld>
            <a:endParaRPr lang="fr-FR"/>
          </a:p>
        </p:txBody>
      </p:sp>
    </p:spTree>
    <p:extLst>
      <p:ext uri="{BB962C8B-B14F-4D97-AF65-F5344CB8AC3E}">
        <p14:creationId xmlns:p14="http://schemas.microsoft.com/office/powerpoint/2010/main" val="2514664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84EA83-ECFA-4CE9-8341-0864116DE1C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82FDF4F-A9FB-4616-BBE3-3C548D0FF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27FF95-E335-4966-9F83-36B2E257AD57}"/>
              </a:ext>
            </a:extLst>
          </p:cNvPr>
          <p:cNvSpPr>
            <a:spLocks noGrp="1"/>
          </p:cNvSpPr>
          <p:nvPr>
            <p:ph type="dt" sz="half" idx="10"/>
          </p:nvPr>
        </p:nvSpPr>
        <p:spPr/>
        <p:txBody>
          <a:bodyPr/>
          <a:lstStyle/>
          <a:p>
            <a:fld id="{949B7B8B-C37B-4C8A-BD26-B22DBB613E53}" type="datetime1">
              <a:rPr lang="fr-FR" smtClean="0"/>
              <a:t>29/01/2024</a:t>
            </a:fld>
            <a:endParaRPr lang="fr-FR"/>
          </a:p>
        </p:txBody>
      </p:sp>
      <p:sp>
        <p:nvSpPr>
          <p:cNvPr id="5" name="Espace réservé du pied de page 4">
            <a:extLst>
              <a:ext uri="{FF2B5EF4-FFF2-40B4-BE49-F238E27FC236}">
                <a16:creationId xmlns:a16="http://schemas.microsoft.com/office/drawing/2014/main" id="{8CFE4653-5FE9-4D19-A54F-45692602774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6326F0-9CD3-4256-8FC2-A75DB40627F8}"/>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525600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D54F26-B578-4A5C-983E-0C68FD212C7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33B0503-D31C-4404-98A2-C1F225F6328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98F926E-87B6-4C74-9483-F18C41CD53AB}"/>
              </a:ext>
            </a:extLst>
          </p:cNvPr>
          <p:cNvSpPr>
            <a:spLocks noGrp="1"/>
          </p:cNvSpPr>
          <p:nvPr>
            <p:ph type="dt" sz="half" idx="10"/>
          </p:nvPr>
        </p:nvSpPr>
        <p:spPr/>
        <p:txBody>
          <a:bodyPr/>
          <a:lstStyle/>
          <a:p>
            <a:fld id="{A350D057-42EA-4E74-863C-B33F0A396765}" type="datetime1">
              <a:rPr lang="fr-FR" smtClean="0"/>
              <a:t>29/01/2024</a:t>
            </a:fld>
            <a:endParaRPr lang="fr-FR"/>
          </a:p>
        </p:txBody>
      </p:sp>
      <p:sp>
        <p:nvSpPr>
          <p:cNvPr id="5" name="Espace réservé du pied de page 4">
            <a:extLst>
              <a:ext uri="{FF2B5EF4-FFF2-40B4-BE49-F238E27FC236}">
                <a16:creationId xmlns:a16="http://schemas.microsoft.com/office/drawing/2014/main" id="{512D1145-FCDB-4328-8E36-5793F832A6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A7974F-4470-4504-93BC-8D9BDED63973}"/>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35721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B70CE69-2BF2-4D67-990B-5142EA1D07C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B06FE01-62C2-4B05-A0F1-739D2BBD6F4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9E36D9-E75F-4611-97AF-F5A85E0301A2}"/>
              </a:ext>
            </a:extLst>
          </p:cNvPr>
          <p:cNvSpPr>
            <a:spLocks noGrp="1"/>
          </p:cNvSpPr>
          <p:nvPr>
            <p:ph type="dt" sz="half" idx="10"/>
          </p:nvPr>
        </p:nvSpPr>
        <p:spPr/>
        <p:txBody>
          <a:bodyPr/>
          <a:lstStyle/>
          <a:p>
            <a:fld id="{3F5A1493-1703-414F-A24D-4CFE9792B3CF}" type="datetime1">
              <a:rPr lang="fr-FR" smtClean="0"/>
              <a:t>29/01/2024</a:t>
            </a:fld>
            <a:endParaRPr lang="fr-FR"/>
          </a:p>
        </p:txBody>
      </p:sp>
      <p:sp>
        <p:nvSpPr>
          <p:cNvPr id="5" name="Espace réservé du pied de page 4">
            <a:extLst>
              <a:ext uri="{FF2B5EF4-FFF2-40B4-BE49-F238E27FC236}">
                <a16:creationId xmlns:a16="http://schemas.microsoft.com/office/drawing/2014/main" id="{88B01F4E-48A9-449D-B50D-50FC2A0EF0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A95EE0-DF6F-44F6-BC30-CA2AB931A904}"/>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79447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014655-29B0-4DE2-97D6-7B63C4FB06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4DE27BE-3B28-48F1-89DE-B2B3F9C38B6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A9FE49-5C68-4768-AE1D-441845CF4283}"/>
              </a:ext>
            </a:extLst>
          </p:cNvPr>
          <p:cNvSpPr>
            <a:spLocks noGrp="1"/>
          </p:cNvSpPr>
          <p:nvPr>
            <p:ph type="dt" sz="half" idx="10"/>
          </p:nvPr>
        </p:nvSpPr>
        <p:spPr/>
        <p:txBody>
          <a:bodyPr/>
          <a:lstStyle/>
          <a:p>
            <a:fld id="{6A0D8ADA-ABFD-4C02-981E-2841DD7FFF5A}" type="datetime1">
              <a:rPr lang="fr-FR" smtClean="0"/>
              <a:t>29/01/2024</a:t>
            </a:fld>
            <a:endParaRPr lang="fr-FR"/>
          </a:p>
        </p:txBody>
      </p:sp>
      <p:sp>
        <p:nvSpPr>
          <p:cNvPr id="5" name="Espace réservé du pied de page 4">
            <a:extLst>
              <a:ext uri="{FF2B5EF4-FFF2-40B4-BE49-F238E27FC236}">
                <a16:creationId xmlns:a16="http://schemas.microsoft.com/office/drawing/2014/main" id="{D96DE922-D689-44A1-AFAB-DBD5810A59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561DA0-62B2-4679-AB88-EFDDF12DAED3}"/>
              </a:ext>
            </a:extLst>
          </p:cNvPr>
          <p:cNvSpPr>
            <a:spLocks noGrp="1"/>
          </p:cNvSpPr>
          <p:nvPr>
            <p:ph type="sldNum" sz="quarter" idx="12"/>
          </p:nvPr>
        </p:nvSpPr>
        <p:spPr/>
        <p:txBody>
          <a:bodyPr/>
          <a:lstStyle/>
          <a:p>
            <a:fld id="{20B35EF6-8718-4233-AC5A-D78F068ACFE5}" type="slidenum">
              <a:rPr lang="fr-FR" smtClean="0"/>
              <a:t>‹N°›</a:t>
            </a:fld>
            <a:endParaRPr lang="fr-FR"/>
          </a:p>
        </p:txBody>
      </p:sp>
      <p:pic>
        <p:nvPicPr>
          <p:cNvPr id="7" name="Image 6">
            <a:extLst>
              <a:ext uri="{FF2B5EF4-FFF2-40B4-BE49-F238E27FC236}">
                <a16:creationId xmlns:a16="http://schemas.microsoft.com/office/drawing/2014/main" id="{2EA9969E-E00D-4453-B275-0E548DE1EB57}"/>
              </a:ext>
            </a:extLst>
          </p:cNvPr>
          <p:cNvPicPr>
            <a:picLocks noChangeAspect="1"/>
          </p:cNvPicPr>
          <p:nvPr userDrawn="1"/>
        </p:nvPicPr>
        <p:blipFill rotWithShape="1">
          <a:blip r:embed="rId2"/>
          <a:srcRect l="3503" t="13805" r="1731" b="15392"/>
          <a:stretch/>
        </p:blipFill>
        <p:spPr>
          <a:xfrm>
            <a:off x="65682" y="40668"/>
            <a:ext cx="1389045" cy="1021170"/>
          </a:xfrm>
          <a:prstGeom prst="rect">
            <a:avLst/>
          </a:prstGeom>
        </p:spPr>
      </p:pic>
      <p:pic>
        <p:nvPicPr>
          <p:cNvPr id="8" name="Image 7">
            <a:extLst>
              <a:ext uri="{FF2B5EF4-FFF2-40B4-BE49-F238E27FC236}">
                <a16:creationId xmlns:a16="http://schemas.microsoft.com/office/drawing/2014/main" id="{1BBF3514-1FCE-4B9D-8385-93A3B2D55E54}"/>
              </a:ext>
            </a:extLst>
          </p:cNvPr>
          <p:cNvPicPr>
            <a:picLocks noChangeAspect="1"/>
          </p:cNvPicPr>
          <p:nvPr userDrawn="1"/>
        </p:nvPicPr>
        <p:blipFill rotWithShape="1">
          <a:blip r:embed="rId2"/>
          <a:srcRect l="3503" t="13805" r="1731" b="15392"/>
          <a:stretch/>
        </p:blipFill>
        <p:spPr>
          <a:xfrm>
            <a:off x="10737273" y="34940"/>
            <a:ext cx="1389045" cy="1021170"/>
          </a:xfrm>
          <a:prstGeom prst="rect">
            <a:avLst/>
          </a:prstGeom>
        </p:spPr>
      </p:pic>
    </p:spTree>
    <p:extLst>
      <p:ext uri="{BB962C8B-B14F-4D97-AF65-F5344CB8AC3E}">
        <p14:creationId xmlns:p14="http://schemas.microsoft.com/office/powerpoint/2010/main" val="4292182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8EAC8C-D1AA-4829-8538-40BF1EC163D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662F7E9-3B01-4C36-81F5-6023D3CB9B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66271F0-33DF-4F8A-A319-2B1B567D67B1}"/>
              </a:ext>
            </a:extLst>
          </p:cNvPr>
          <p:cNvSpPr>
            <a:spLocks noGrp="1"/>
          </p:cNvSpPr>
          <p:nvPr>
            <p:ph type="dt" sz="half" idx="10"/>
          </p:nvPr>
        </p:nvSpPr>
        <p:spPr/>
        <p:txBody>
          <a:bodyPr/>
          <a:lstStyle/>
          <a:p>
            <a:fld id="{6FE6910D-B5EB-49A7-B05C-DE44D2781BBB}" type="datetime1">
              <a:rPr lang="fr-FR" smtClean="0"/>
              <a:t>29/01/2024</a:t>
            </a:fld>
            <a:endParaRPr lang="fr-FR"/>
          </a:p>
        </p:txBody>
      </p:sp>
      <p:sp>
        <p:nvSpPr>
          <p:cNvPr id="5" name="Espace réservé du pied de page 4">
            <a:extLst>
              <a:ext uri="{FF2B5EF4-FFF2-40B4-BE49-F238E27FC236}">
                <a16:creationId xmlns:a16="http://schemas.microsoft.com/office/drawing/2014/main" id="{0DF4A2BD-AE4B-4DE0-8163-B08A6E11D3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EC30C7-943E-4B54-9EA0-0B28D43085DA}"/>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99999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9AC6B9-8404-48AB-8F35-DE93CBB3F51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3FA0A59-DA02-4BD5-A1D8-DCD53EF71F2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F61C145-C1AA-4106-A321-DCF7C2233F0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88869D4-8CFB-468B-A747-C25803D7A531}"/>
              </a:ext>
            </a:extLst>
          </p:cNvPr>
          <p:cNvSpPr>
            <a:spLocks noGrp="1"/>
          </p:cNvSpPr>
          <p:nvPr>
            <p:ph type="dt" sz="half" idx="10"/>
          </p:nvPr>
        </p:nvSpPr>
        <p:spPr/>
        <p:txBody>
          <a:bodyPr/>
          <a:lstStyle/>
          <a:p>
            <a:fld id="{BC9B34DE-70F5-46FC-AA4D-7B40B1213725}" type="datetime1">
              <a:rPr lang="fr-FR" smtClean="0"/>
              <a:t>29/01/2024</a:t>
            </a:fld>
            <a:endParaRPr lang="fr-FR"/>
          </a:p>
        </p:txBody>
      </p:sp>
      <p:sp>
        <p:nvSpPr>
          <p:cNvPr id="6" name="Espace réservé du pied de page 5">
            <a:extLst>
              <a:ext uri="{FF2B5EF4-FFF2-40B4-BE49-F238E27FC236}">
                <a16:creationId xmlns:a16="http://schemas.microsoft.com/office/drawing/2014/main" id="{057C5698-7071-4FA0-B7EF-DE63FA2365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EB52B3D-5433-4308-862A-D1BC90424E48}"/>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318724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11D769-1E1E-4694-B36E-1C22C89C308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AEB18BF-CC13-47EB-BD61-CAA295736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E3E306A-EE74-43EC-B912-F11BBD8FFE8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BBCF12A-C712-413D-9F5F-A14BF197A2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C4E2E29-1DC2-4110-A264-1DE677883E1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3A5DAD1-2BE7-4A70-A712-134545C5D621}"/>
              </a:ext>
            </a:extLst>
          </p:cNvPr>
          <p:cNvSpPr>
            <a:spLocks noGrp="1"/>
          </p:cNvSpPr>
          <p:nvPr>
            <p:ph type="dt" sz="half" idx="10"/>
          </p:nvPr>
        </p:nvSpPr>
        <p:spPr/>
        <p:txBody>
          <a:bodyPr/>
          <a:lstStyle/>
          <a:p>
            <a:fld id="{91DB07FD-1B26-4724-9759-3B4EC1B06ED1}" type="datetime1">
              <a:rPr lang="fr-FR" smtClean="0"/>
              <a:t>29/01/2024</a:t>
            </a:fld>
            <a:endParaRPr lang="fr-FR"/>
          </a:p>
        </p:txBody>
      </p:sp>
      <p:sp>
        <p:nvSpPr>
          <p:cNvPr id="8" name="Espace réservé du pied de page 7">
            <a:extLst>
              <a:ext uri="{FF2B5EF4-FFF2-40B4-BE49-F238E27FC236}">
                <a16:creationId xmlns:a16="http://schemas.microsoft.com/office/drawing/2014/main" id="{CDF4ADB2-F095-4B45-A089-B8DD337A4CB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2C1960E-A7CD-4250-AB95-1E56690AFD4B}"/>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1069168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92E319-1937-4244-BC39-C629AB43607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79EBFBF-FCC0-4E13-A08E-4C9658F828A1}"/>
              </a:ext>
            </a:extLst>
          </p:cNvPr>
          <p:cNvSpPr>
            <a:spLocks noGrp="1"/>
          </p:cNvSpPr>
          <p:nvPr>
            <p:ph type="dt" sz="half" idx="10"/>
          </p:nvPr>
        </p:nvSpPr>
        <p:spPr/>
        <p:txBody>
          <a:bodyPr/>
          <a:lstStyle/>
          <a:p>
            <a:fld id="{BB4B22F1-DFF4-4B43-957B-8FC95D8F59E7}" type="datetime1">
              <a:rPr lang="fr-FR" smtClean="0"/>
              <a:t>29/01/2024</a:t>
            </a:fld>
            <a:endParaRPr lang="fr-FR"/>
          </a:p>
        </p:txBody>
      </p:sp>
      <p:sp>
        <p:nvSpPr>
          <p:cNvPr id="4" name="Espace réservé du pied de page 3">
            <a:extLst>
              <a:ext uri="{FF2B5EF4-FFF2-40B4-BE49-F238E27FC236}">
                <a16:creationId xmlns:a16="http://schemas.microsoft.com/office/drawing/2014/main" id="{00E8522A-AED6-41F0-A7CA-C3AF31D2032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4547181-CFF3-4621-B8E6-62D6ECD5D282}"/>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74182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FC2057-CFB5-4D26-94A9-EE514485C060}"/>
              </a:ext>
            </a:extLst>
          </p:cNvPr>
          <p:cNvSpPr>
            <a:spLocks noGrp="1"/>
          </p:cNvSpPr>
          <p:nvPr>
            <p:ph type="dt" sz="half" idx="10"/>
          </p:nvPr>
        </p:nvSpPr>
        <p:spPr/>
        <p:txBody>
          <a:bodyPr/>
          <a:lstStyle/>
          <a:p>
            <a:fld id="{6741F385-28C0-4E03-8DB0-A6E6BB513D00}" type="datetime1">
              <a:rPr lang="fr-FR" smtClean="0"/>
              <a:t>29/01/2024</a:t>
            </a:fld>
            <a:endParaRPr lang="fr-FR"/>
          </a:p>
        </p:txBody>
      </p:sp>
      <p:sp>
        <p:nvSpPr>
          <p:cNvPr id="3" name="Espace réservé du pied de page 2">
            <a:extLst>
              <a:ext uri="{FF2B5EF4-FFF2-40B4-BE49-F238E27FC236}">
                <a16:creationId xmlns:a16="http://schemas.microsoft.com/office/drawing/2014/main" id="{96DD8D69-8FFD-4146-87FB-D0D26D35139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EE705C2-5617-4017-B6F4-9679FEDB43ED}"/>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2707523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9FE77-1DF1-4728-84E9-18FAB47F00F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80380B3-C442-44F9-B896-81973BDB16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E09F268-A89E-4DAA-8BC5-CF782EA24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EADDEC-4BDF-4BBD-BD6E-55C521206AF8}"/>
              </a:ext>
            </a:extLst>
          </p:cNvPr>
          <p:cNvSpPr>
            <a:spLocks noGrp="1"/>
          </p:cNvSpPr>
          <p:nvPr>
            <p:ph type="dt" sz="half" idx="10"/>
          </p:nvPr>
        </p:nvSpPr>
        <p:spPr/>
        <p:txBody>
          <a:bodyPr/>
          <a:lstStyle/>
          <a:p>
            <a:fld id="{7053F15B-3AF7-44DF-8C22-5134F5A5D86D}" type="datetime1">
              <a:rPr lang="fr-FR" smtClean="0"/>
              <a:t>29/01/2024</a:t>
            </a:fld>
            <a:endParaRPr lang="fr-FR"/>
          </a:p>
        </p:txBody>
      </p:sp>
      <p:sp>
        <p:nvSpPr>
          <p:cNvPr id="6" name="Espace réservé du pied de page 5">
            <a:extLst>
              <a:ext uri="{FF2B5EF4-FFF2-40B4-BE49-F238E27FC236}">
                <a16:creationId xmlns:a16="http://schemas.microsoft.com/office/drawing/2014/main" id="{28847EAB-ABC1-4ECB-854A-FDD93CFE6AA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3836E86-243F-4710-B15B-70755772E5E9}"/>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750804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00C424-1B55-4A1A-9444-726289331EA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03316CE-5684-4A70-B788-288E0CA704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324A5B2-39D7-4069-8DC9-AC3CCF220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E3802A5-D1D8-4AEA-9692-D8049E79F055}"/>
              </a:ext>
            </a:extLst>
          </p:cNvPr>
          <p:cNvSpPr>
            <a:spLocks noGrp="1"/>
          </p:cNvSpPr>
          <p:nvPr>
            <p:ph type="dt" sz="half" idx="10"/>
          </p:nvPr>
        </p:nvSpPr>
        <p:spPr/>
        <p:txBody>
          <a:bodyPr/>
          <a:lstStyle/>
          <a:p>
            <a:fld id="{2910E984-B658-4C11-8236-AE677761772E}" type="datetime1">
              <a:rPr lang="fr-FR" smtClean="0"/>
              <a:t>29/01/2024</a:t>
            </a:fld>
            <a:endParaRPr lang="fr-FR"/>
          </a:p>
        </p:txBody>
      </p:sp>
      <p:sp>
        <p:nvSpPr>
          <p:cNvPr id="6" name="Espace réservé du pied de page 5">
            <a:extLst>
              <a:ext uri="{FF2B5EF4-FFF2-40B4-BE49-F238E27FC236}">
                <a16:creationId xmlns:a16="http://schemas.microsoft.com/office/drawing/2014/main" id="{71E5C3CE-5CD9-4B59-8936-B44AA98B12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2B56A32-F496-4E0C-AF3C-8490EB9A7DA7}"/>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1309243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5BA9321-8AA2-404A-9803-D5A89C7624B4}"/>
              </a:ext>
            </a:extLst>
          </p:cNvPr>
          <p:cNvSpPr>
            <a:spLocks noGrp="1"/>
          </p:cNvSpPr>
          <p:nvPr>
            <p:ph type="title"/>
          </p:nvPr>
        </p:nvSpPr>
        <p:spPr>
          <a:xfrm>
            <a:off x="673331" y="1152627"/>
            <a:ext cx="11218631" cy="123377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4B6A35E-4852-4D67-A4B4-E52A3E58D987}"/>
              </a:ext>
            </a:extLst>
          </p:cNvPr>
          <p:cNvSpPr>
            <a:spLocks noGrp="1"/>
          </p:cNvSpPr>
          <p:nvPr>
            <p:ph type="body" idx="1"/>
          </p:nvPr>
        </p:nvSpPr>
        <p:spPr>
          <a:xfrm>
            <a:off x="673332" y="2477193"/>
            <a:ext cx="11218632" cy="372983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72A9546-54FA-4BB2-84EF-72B6EC7C28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D4805-9914-4C5E-ADA7-4B1F0AA936DE}" type="datetime1">
              <a:rPr lang="fr-FR" smtClean="0"/>
              <a:t>29/01/2024</a:t>
            </a:fld>
            <a:endParaRPr lang="fr-FR"/>
          </a:p>
        </p:txBody>
      </p:sp>
      <p:sp>
        <p:nvSpPr>
          <p:cNvPr id="5" name="Espace réservé du pied de page 4">
            <a:extLst>
              <a:ext uri="{FF2B5EF4-FFF2-40B4-BE49-F238E27FC236}">
                <a16:creationId xmlns:a16="http://schemas.microsoft.com/office/drawing/2014/main" id="{0703E5C9-C433-42EB-897A-7520AA0589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FD22958-19E8-4F01-BD11-D9E4260E6F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35EF6-8718-4233-AC5A-D78F068ACFE5}" type="slidenum">
              <a:rPr lang="fr-FR" smtClean="0"/>
              <a:t>‹N°›</a:t>
            </a:fld>
            <a:endParaRPr lang="fr-FR"/>
          </a:p>
        </p:txBody>
      </p:sp>
      <p:pic>
        <p:nvPicPr>
          <p:cNvPr id="7" name="Image 6" descr="logohorizontalcouleur">
            <a:extLst>
              <a:ext uri="{FF2B5EF4-FFF2-40B4-BE49-F238E27FC236}">
                <a16:creationId xmlns:a16="http://schemas.microsoft.com/office/drawing/2014/main" id="{823B4ECE-F3DE-4CD5-A43F-E5B83A5F388C}"/>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597409" y="247759"/>
            <a:ext cx="1695450" cy="736600"/>
          </a:xfrm>
          <a:prstGeom prst="rect">
            <a:avLst/>
          </a:prstGeom>
          <a:noFill/>
          <a:ln>
            <a:noFill/>
          </a:ln>
        </p:spPr>
      </p:pic>
      <p:pic>
        <p:nvPicPr>
          <p:cNvPr id="8" name="Image 7">
            <a:extLst>
              <a:ext uri="{FF2B5EF4-FFF2-40B4-BE49-F238E27FC236}">
                <a16:creationId xmlns:a16="http://schemas.microsoft.com/office/drawing/2014/main" id="{098281EB-29BA-4D87-B096-6556F4C8FB65}"/>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818294" y="103933"/>
            <a:ext cx="1035050" cy="1003300"/>
          </a:xfrm>
          <a:prstGeom prst="rect">
            <a:avLst/>
          </a:prstGeom>
          <a:noFill/>
          <a:ln>
            <a:noFill/>
          </a:ln>
        </p:spPr>
      </p:pic>
      <p:pic>
        <p:nvPicPr>
          <p:cNvPr id="9" name="Image 8">
            <a:extLst>
              <a:ext uri="{FF2B5EF4-FFF2-40B4-BE49-F238E27FC236}">
                <a16:creationId xmlns:a16="http://schemas.microsoft.com/office/drawing/2014/main" id="{DCC5BFE6-C293-4948-8EF9-925E087447A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404322" y="0"/>
            <a:ext cx="1076325" cy="1076325"/>
          </a:xfrm>
          <a:prstGeom prst="rect">
            <a:avLst/>
          </a:prstGeom>
        </p:spPr>
      </p:pic>
    </p:spTree>
    <p:extLst>
      <p:ext uri="{BB962C8B-B14F-4D97-AF65-F5344CB8AC3E}">
        <p14:creationId xmlns:p14="http://schemas.microsoft.com/office/powerpoint/2010/main" val="600966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forms.office.com/e/3nySDYApJe?origin=lprLink" TargetMode="External"/><Relationship Id="rId2" Type="http://schemas.openxmlformats.org/officeDocument/2006/relationships/hyperlink" Target="https://www.leetchi.com/fr/c/soutenez-les-actions-de-lintersyndicale-de-lirsn-pour-mobiliser-les-salaries-5868507?utm_source=copylink&amp;utm_medium=social_sharing" TargetMode="Externa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forms.office.com/Pages/ResponsePage.aspx?id=9ExSdb_VzEO5j6KlBH3-ov24s71_c-pOmhT6-ifhTc5UNUxMNzM0SkVLOVZQVDRHV1laSzFYODlLRC4u"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M:/MEDIA%20INTERSYNDICALE/s&#233;nat/comission%20ATDD" TargetMode="External"/><Relationship Id="rId2" Type="http://schemas.openxmlformats.org/officeDocument/2006/relationships/hyperlink" Target="http://M:/MEDIA%20INTERSYNDICALE/s&#233;nat/comission%20&#233;conomique"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AA7A9-7F49-4A5E-BA5F-EFF5BADF53C1}"/>
              </a:ext>
            </a:extLst>
          </p:cNvPr>
          <p:cNvSpPr>
            <a:spLocks noGrp="1"/>
          </p:cNvSpPr>
          <p:nvPr>
            <p:ph type="ctrTitle"/>
          </p:nvPr>
        </p:nvSpPr>
        <p:spPr>
          <a:xfrm>
            <a:off x="1524000" y="1122363"/>
            <a:ext cx="9144000" cy="1373187"/>
          </a:xfrm>
        </p:spPr>
        <p:txBody>
          <a:bodyPr/>
          <a:lstStyle/>
          <a:p>
            <a:r>
              <a:rPr lang="fr-FR"/>
              <a:t>Avenir de l’IRSN</a:t>
            </a:r>
          </a:p>
        </p:txBody>
      </p:sp>
      <p:sp>
        <p:nvSpPr>
          <p:cNvPr id="3" name="Sous-titre 2">
            <a:extLst>
              <a:ext uri="{FF2B5EF4-FFF2-40B4-BE49-F238E27FC236}">
                <a16:creationId xmlns:a16="http://schemas.microsoft.com/office/drawing/2014/main" id="{66E37D3E-BA29-4229-BFD2-8347302C2D0E}"/>
              </a:ext>
            </a:extLst>
          </p:cNvPr>
          <p:cNvSpPr>
            <a:spLocks noGrp="1"/>
          </p:cNvSpPr>
          <p:nvPr>
            <p:ph type="subTitle" idx="1"/>
          </p:nvPr>
        </p:nvSpPr>
        <p:spPr>
          <a:xfrm>
            <a:off x="1524000" y="2990691"/>
            <a:ext cx="9144000" cy="1655762"/>
          </a:xfrm>
        </p:spPr>
        <p:txBody>
          <a:bodyPr vert="horz" lIns="91440" tIns="45720" rIns="91440" bIns="45720" rtlCol="0" anchor="t">
            <a:normAutofit/>
          </a:bodyPr>
          <a:lstStyle/>
          <a:p>
            <a:r>
              <a:rPr lang="fr-FR" dirty="0"/>
              <a:t>AG du personnel, Auditorium + Teams</a:t>
            </a:r>
          </a:p>
          <a:p>
            <a:r>
              <a:rPr lang="fr-FR" dirty="0"/>
              <a:t>29-01-2024</a:t>
            </a:r>
          </a:p>
        </p:txBody>
      </p:sp>
      <p:sp>
        <p:nvSpPr>
          <p:cNvPr id="5" name="Espace réservé du numéro de diapositive 4">
            <a:extLst>
              <a:ext uri="{FF2B5EF4-FFF2-40B4-BE49-F238E27FC236}">
                <a16:creationId xmlns:a16="http://schemas.microsoft.com/office/drawing/2014/main" id="{D8FDE5DC-668E-4979-8E0B-CE6D622E7C84}"/>
              </a:ext>
            </a:extLst>
          </p:cNvPr>
          <p:cNvSpPr>
            <a:spLocks noGrp="1"/>
          </p:cNvSpPr>
          <p:nvPr>
            <p:ph type="sldNum" sz="quarter" idx="12"/>
          </p:nvPr>
        </p:nvSpPr>
        <p:spPr/>
        <p:txBody>
          <a:bodyPr/>
          <a:lstStyle/>
          <a:p>
            <a:fld id="{20B35EF6-8718-4233-AC5A-D78F068ACFE5}" type="slidenum">
              <a:rPr lang="fr-FR" smtClean="0"/>
              <a:t>1</a:t>
            </a:fld>
            <a:endParaRPr lang="fr-FR"/>
          </a:p>
        </p:txBody>
      </p:sp>
      <p:sp>
        <p:nvSpPr>
          <p:cNvPr id="7" name="ZoneTexte 6">
            <a:extLst>
              <a:ext uri="{FF2B5EF4-FFF2-40B4-BE49-F238E27FC236}">
                <a16:creationId xmlns:a16="http://schemas.microsoft.com/office/drawing/2014/main" id="{29A09F8E-02CF-41B5-BD41-F0150B71F26C}"/>
              </a:ext>
            </a:extLst>
          </p:cNvPr>
          <p:cNvSpPr txBox="1"/>
          <p:nvPr/>
        </p:nvSpPr>
        <p:spPr>
          <a:xfrm rot="20555189">
            <a:off x="3842285" y="4015172"/>
            <a:ext cx="6012710" cy="1631216"/>
          </a:xfrm>
          <a:prstGeom prst="rect">
            <a:avLst/>
          </a:prstGeom>
          <a:noFill/>
          <a:ln w="127000">
            <a:solidFill>
              <a:srgbClr val="EE4757"/>
            </a:solidFill>
            <a:prstDash val="lgDash"/>
          </a:ln>
        </p:spPr>
        <p:txBody>
          <a:bodyPr wrap="square" rtlCol="0">
            <a:spAutoFit/>
          </a:bodyPr>
          <a:lstStyle/>
          <a:p>
            <a:pPr algn="ctr"/>
            <a:r>
              <a:rPr lang="fr-FR" sz="5000" b="1" dirty="0">
                <a:solidFill>
                  <a:srgbClr val="EE4757"/>
                </a:solidFill>
                <a:latin typeface="Bernard MT Condensed" panose="02050806060905020404" pitchFamily="18" charset="0"/>
                <a:cs typeface="72 Condensed" panose="020B0506030000000003" pitchFamily="34" charset="0"/>
              </a:rPr>
              <a:t>Démantèlement de l’IRSN</a:t>
            </a:r>
          </a:p>
        </p:txBody>
      </p:sp>
      <p:sp>
        <p:nvSpPr>
          <p:cNvPr id="8" name="ZoneTexte 7">
            <a:extLst>
              <a:ext uri="{FF2B5EF4-FFF2-40B4-BE49-F238E27FC236}">
                <a16:creationId xmlns:a16="http://schemas.microsoft.com/office/drawing/2014/main" id="{A63C0B62-4016-40C2-963A-D34CE49EF181}"/>
              </a:ext>
            </a:extLst>
          </p:cNvPr>
          <p:cNvSpPr txBox="1"/>
          <p:nvPr/>
        </p:nvSpPr>
        <p:spPr>
          <a:xfrm>
            <a:off x="5007715" y="5742800"/>
            <a:ext cx="7184285" cy="861774"/>
          </a:xfrm>
          <a:prstGeom prst="rect">
            <a:avLst/>
          </a:prstGeom>
          <a:noFill/>
          <a:ln w="127000">
            <a:noFill/>
            <a:prstDash val="lgDash"/>
          </a:ln>
        </p:spPr>
        <p:txBody>
          <a:bodyPr wrap="square" rtlCol="0">
            <a:spAutoFit/>
          </a:bodyPr>
          <a:lstStyle/>
          <a:p>
            <a:pPr algn="ctr"/>
            <a:r>
              <a:rPr lang="fr-FR" sz="5000" b="1">
                <a:solidFill>
                  <a:srgbClr val="EE4757"/>
                </a:solidFill>
                <a:latin typeface="Bernard MT Condensed" panose="02050806060905020404" pitchFamily="18" charset="0"/>
                <a:cs typeface="72 Condensed" panose="020B0506030000000003" pitchFamily="34" charset="0"/>
              </a:rPr>
              <a:t>Saison 2</a:t>
            </a:r>
          </a:p>
        </p:txBody>
      </p:sp>
    </p:spTree>
    <p:extLst>
      <p:ext uri="{BB962C8B-B14F-4D97-AF65-F5344CB8AC3E}">
        <p14:creationId xmlns:p14="http://schemas.microsoft.com/office/powerpoint/2010/main" val="387684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28634-4E9D-1E67-82EE-CA600832180C}"/>
            </a:ext>
          </a:extLst>
        </p:cNvPr>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62DB05D2-CA45-6CE6-5B3C-1A1ED51C5E5E}"/>
              </a:ext>
            </a:extLst>
          </p:cNvPr>
          <p:cNvSpPr txBox="1">
            <a:spLocks/>
          </p:cNvSpPr>
          <p:nvPr/>
        </p:nvSpPr>
        <p:spPr>
          <a:xfrm>
            <a:off x="812912"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Amendements proposés aux groupes parlementaires</a:t>
            </a:r>
          </a:p>
        </p:txBody>
      </p:sp>
      <p:sp>
        <p:nvSpPr>
          <p:cNvPr id="7" name="Espace réservé du contenu 4">
            <a:extLst>
              <a:ext uri="{FF2B5EF4-FFF2-40B4-BE49-F238E27FC236}">
                <a16:creationId xmlns:a16="http://schemas.microsoft.com/office/drawing/2014/main" id="{1A09BB51-8A2B-B9C7-23B1-FB37AEB5B147}"/>
              </a:ext>
            </a:extLst>
          </p:cNvPr>
          <p:cNvSpPr>
            <a:spLocks noGrp="1"/>
          </p:cNvSpPr>
          <p:nvPr>
            <p:ph idx="1"/>
          </p:nvPr>
        </p:nvSpPr>
        <p:spPr>
          <a:xfrm>
            <a:off x="252617" y="1967562"/>
            <a:ext cx="11218863" cy="745552"/>
          </a:xfrm>
        </p:spPr>
        <p:txBody>
          <a:bodyPr vert="horz" lIns="91440" tIns="45720" rIns="91440" bIns="45720" rtlCol="0" anchor="t">
            <a:normAutofit/>
          </a:bodyPr>
          <a:lstStyle/>
          <a:p>
            <a:pPr marL="457200" lvl="1" indent="0">
              <a:buNone/>
            </a:pPr>
            <a:r>
              <a:rPr lang="fr-FR" sz="2000" b="1" dirty="0">
                <a:solidFill>
                  <a:srgbClr val="C00000"/>
                </a:solidFill>
              </a:rPr>
              <a:t>17 amendements rédigés par le GT dont corrections de coquilles</a:t>
            </a:r>
          </a:p>
          <a:p>
            <a:pPr marL="457200" lvl="1" indent="0">
              <a:buNone/>
            </a:pPr>
            <a:endParaRPr lang="fr-FR" dirty="0"/>
          </a:p>
        </p:txBody>
      </p:sp>
      <p:cxnSp>
        <p:nvCxnSpPr>
          <p:cNvPr id="2" name="Connecteur droit 1">
            <a:extLst>
              <a:ext uri="{FF2B5EF4-FFF2-40B4-BE49-F238E27FC236}">
                <a16:creationId xmlns:a16="http://schemas.microsoft.com/office/drawing/2014/main" id="{269ED823-1786-5DDD-DC14-0219BDFB2AA5}"/>
              </a:ext>
            </a:extLst>
          </p:cNvPr>
          <p:cNvCxnSpPr>
            <a:cxnSpLocks/>
          </p:cNvCxnSpPr>
          <p:nvPr/>
        </p:nvCxnSpPr>
        <p:spPr>
          <a:xfrm>
            <a:off x="5278438" y="3381643"/>
            <a:ext cx="0" cy="1811045"/>
          </a:xfrm>
          <a:prstGeom prst="line">
            <a:avLst/>
          </a:prstGeom>
          <a:ln w="57150">
            <a:solidFill>
              <a:srgbClr val="EE4757"/>
            </a:solidFill>
            <a:prstDash val="lgDash"/>
          </a:ln>
        </p:spPr>
        <p:style>
          <a:lnRef idx="3">
            <a:schemeClr val="accent1"/>
          </a:lnRef>
          <a:fillRef idx="0">
            <a:schemeClr val="accent1"/>
          </a:fillRef>
          <a:effectRef idx="2">
            <a:schemeClr val="accent1"/>
          </a:effectRef>
          <a:fontRef idx="minor">
            <a:schemeClr val="tx1"/>
          </a:fontRef>
        </p:style>
      </p:cxnSp>
      <p:sp>
        <p:nvSpPr>
          <p:cNvPr id="3" name="Espace réservé du contenu 4">
            <a:extLst>
              <a:ext uri="{FF2B5EF4-FFF2-40B4-BE49-F238E27FC236}">
                <a16:creationId xmlns:a16="http://schemas.microsoft.com/office/drawing/2014/main" id="{3E4DB4AB-3E02-650A-801F-9982EB8D5E55}"/>
              </a:ext>
            </a:extLst>
          </p:cNvPr>
          <p:cNvSpPr txBox="1">
            <a:spLocks/>
          </p:cNvSpPr>
          <p:nvPr/>
        </p:nvSpPr>
        <p:spPr>
          <a:xfrm>
            <a:off x="-115406" y="3065667"/>
            <a:ext cx="5086901" cy="26406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b="1" u="sng" dirty="0"/>
              <a:t>Projet actuel</a:t>
            </a:r>
          </a:p>
          <a:p>
            <a:pPr marL="457200" lvl="1" indent="0" algn="ctr">
              <a:buNone/>
            </a:pPr>
            <a:r>
              <a:rPr lang="fr-FR" dirty="0"/>
              <a:t>Article 7 : l'alinéa II conduit à détacher la BU-LDI au CEA voire dans une filiale</a:t>
            </a:r>
            <a:endParaRPr lang="fr-FR" dirty="0">
              <a:ea typeface="Calibri"/>
              <a:cs typeface="Calibri"/>
            </a:endParaRPr>
          </a:p>
        </p:txBody>
      </p:sp>
      <p:sp>
        <p:nvSpPr>
          <p:cNvPr id="4" name="Espace réservé du contenu 4">
            <a:extLst>
              <a:ext uri="{FF2B5EF4-FFF2-40B4-BE49-F238E27FC236}">
                <a16:creationId xmlns:a16="http://schemas.microsoft.com/office/drawing/2014/main" id="{10ED745B-60CF-F79A-1829-5FF5E5203748}"/>
              </a:ext>
            </a:extLst>
          </p:cNvPr>
          <p:cNvSpPr txBox="1">
            <a:spLocks/>
          </p:cNvSpPr>
          <p:nvPr/>
        </p:nvSpPr>
        <p:spPr>
          <a:xfrm>
            <a:off x="5585382" y="3172443"/>
            <a:ext cx="5422927" cy="29856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sz="3200" b="1" u="sng" dirty="0"/>
              <a:t>Amendement proposé </a:t>
            </a:r>
          </a:p>
          <a:p>
            <a:pPr marL="457200" lvl="1" indent="0" algn="ctr">
              <a:buNone/>
            </a:pPr>
            <a:r>
              <a:rPr lang="fr-FR" sz="4200" dirty="0">
                <a:latin typeface="Calibri"/>
                <a:ea typeface="Calibri" panose="020F0502020204030204"/>
                <a:cs typeface="Calibri"/>
              </a:rPr>
              <a:t>Suppression de l'alinéa II du projet de loi.</a:t>
            </a:r>
            <a:endParaRPr lang="fr-FR" dirty="0"/>
          </a:p>
          <a:p>
            <a:pPr marL="457200" lvl="1" indent="0" algn="ctr">
              <a:lnSpc>
                <a:spcPct val="70000"/>
              </a:lnSpc>
              <a:buNone/>
            </a:pPr>
            <a:br>
              <a:rPr lang="en-US" dirty="0"/>
            </a:br>
            <a:endParaRPr lang="en-US" dirty="0"/>
          </a:p>
          <a:p>
            <a:pPr marL="457200" lvl="1" indent="0" algn="ctr">
              <a:buFont typeface="Arial" panose="020B0604020202020204" pitchFamily="34" charset="0"/>
              <a:buNone/>
            </a:pPr>
            <a:endParaRPr lang="fr-FR" sz="5100" dirty="0">
              <a:ea typeface="Calibri"/>
              <a:cs typeface="Calibri"/>
            </a:endParaRPr>
          </a:p>
        </p:txBody>
      </p:sp>
      <p:sp>
        <p:nvSpPr>
          <p:cNvPr id="5" name="ZoneTexte 4">
            <a:extLst>
              <a:ext uri="{FF2B5EF4-FFF2-40B4-BE49-F238E27FC236}">
                <a16:creationId xmlns:a16="http://schemas.microsoft.com/office/drawing/2014/main" id="{04B54EA9-93BD-480F-AC9C-C47378053137}"/>
              </a:ext>
            </a:extLst>
          </p:cNvPr>
          <p:cNvSpPr txBox="1"/>
          <p:nvPr/>
        </p:nvSpPr>
        <p:spPr>
          <a:xfrm>
            <a:off x="3873472" y="2540339"/>
            <a:ext cx="3310042" cy="369332"/>
          </a:xfrm>
          <a:prstGeom prst="rect">
            <a:avLst/>
          </a:prstGeom>
          <a:noFill/>
          <a:ln w="57150">
            <a:solidFill>
              <a:srgbClr val="EE4757"/>
            </a:solidFill>
            <a:prstDash val="lgDash"/>
          </a:ln>
        </p:spPr>
        <p:txBody>
          <a:bodyPr wrap="square" lIns="91440" tIns="45720" rIns="91440" bIns="45720" rtlCol="0" anchor="t">
            <a:spAutoFit/>
          </a:bodyPr>
          <a:lstStyle/>
          <a:p>
            <a:pPr algn="ctr">
              <a:spcBef>
                <a:spcPts val="600"/>
              </a:spcBef>
              <a:spcAft>
                <a:spcPts val="600"/>
              </a:spcAft>
            </a:pPr>
            <a:r>
              <a:rPr lang="fr-FR" b="1" dirty="0">
                <a:solidFill>
                  <a:srgbClr val="7FA8D9"/>
                </a:solidFill>
                <a:cs typeface="72 Condensed" panose="020B0506030000000003" pitchFamily="34" charset="0"/>
              </a:rPr>
              <a:t>Missions de l’ASNR</a:t>
            </a:r>
          </a:p>
        </p:txBody>
      </p:sp>
    </p:spTree>
    <p:extLst>
      <p:ext uri="{BB962C8B-B14F-4D97-AF65-F5344CB8AC3E}">
        <p14:creationId xmlns:p14="http://schemas.microsoft.com/office/powerpoint/2010/main" val="718469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812912"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Amendements proposés aux groupes parlementaires</a:t>
            </a:r>
          </a:p>
        </p:txBody>
      </p:sp>
      <p:cxnSp>
        <p:nvCxnSpPr>
          <p:cNvPr id="4" name="Connecteur droit 3">
            <a:extLst>
              <a:ext uri="{FF2B5EF4-FFF2-40B4-BE49-F238E27FC236}">
                <a16:creationId xmlns:a16="http://schemas.microsoft.com/office/drawing/2014/main" id="{F17A447C-538B-55DE-38F8-065921EBC08A}"/>
              </a:ext>
            </a:extLst>
          </p:cNvPr>
          <p:cNvCxnSpPr>
            <a:cxnSpLocks/>
          </p:cNvCxnSpPr>
          <p:nvPr/>
        </p:nvCxnSpPr>
        <p:spPr>
          <a:xfrm>
            <a:off x="5890998" y="3091648"/>
            <a:ext cx="0" cy="1811045"/>
          </a:xfrm>
          <a:prstGeom prst="line">
            <a:avLst/>
          </a:prstGeom>
          <a:ln w="57150">
            <a:solidFill>
              <a:srgbClr val="EE4757"/>
            </a:solidFill>
            <a:prstDash val="lgDash"/>
          </a:ln>
        </p:spPr>
        <p:style>
          <a:lnRef idx="3">
            <a:schemeClr val="accent1"/>
          </a:lnRef>
          <a:fillRef idx="0">
            <a:schemeClr val="accent1"/>
          </a:fillRef>
          <a:effectRef idx="2">
            <a:schemeClr val="accent1"/>
          </a:effectRef>
          <a:fontRef idx="minor">
            <a:schemeClr val="tx1"/>
          </a:fontRef>
        </p:style>
      </p:cxnSp>
      <p:sp>
        <p:nvSpPr>
          <p:cNvPr id="9" name="Espace réservé du contenu 4">
            <a:extLst>
              <a:ext uri="{FF2B5EF4-FFF2-40B4-BE49-F238E27FC236}">
                <a16:creationId xmlns:a16="http://schemas.microsoft.com/office/drawing/2014/main" id="{7F34AAB7-CF6B-253D-0D1B-541B5A6E022C}"/>
              </a:ext>
            </a:extLst>
          </p:cNvPr>
          <p:cNvSpPr>
            <a:spLocks noGrp="1"/>
          </p:cNvSpPr>
          <p:nvPr>
            <p:ph idx="1"/>
          </p:nvPr>
        </p:nvSpPr>
        <p:spPr>
          <a:xfrm>
            <a:off x="497154" y="2775672"/>
            <a:ext cx="5086901" cy="2640653"/>
          </a:xfrm>
        </p:spPr>
        <p:txBody>
          <a:bodyPr vert="horz" lIns="91440" tIns="45720" rIns="91440" bIns="45720" rtlCol="0">
            <a:normAutofit fontScale="62500" lnSpcReduction="20000"/>
          </a:bodyPr>
          <a:lstStyle/>
          <a:p>
            <a:pPr marL="457200" lvl="1" indent="0" algn="ctr">
              <a:buNone/>
            </a:pPr>
            <a:r>
              <a:rPr lang="fr-FR" b="1" u="sng" dirty="0"/>
              <a:t>Projet actuel</a:t>
            </a:r>
          </a:p>
          <a:p>
            <a:pPr marL="457200" lvl="1" indent="0" algn="ctr">
              <a:buNone/>
            </a:pPr>
            <a:r>
              <a:rPr lang="fr-FR" sz="3800" dirty="0"/>
              <a:t>Article 2: renvoi au règlement intérieur pour les modalités de publication</a:t>
            </a:r>
          </a:p>
          <a:p>
            <a:pPr marL="457200" lvl="1" indent="0" algn="ctr">
              <a:buNone/>
            </a:pPr>
            <a:endParaRPr lang="fr-FR" sz="3800" dirty="0"/>
          </a:p>
          <a:p>
            <a:pPr marL="457200" lvl="1" indent="0" algn="just">
              <a:buNone/>
            </a:pPr>
            <a:r>
              <a:rPr lang="fr-FR" dirty="0"/>
              <a:t>« Art. L. 592-14. – L’Autorité de sûreté nucléaire et de radioprotection définit, dans son règlement intérieur, les modalités de publication des résultats de ses activités d’expertise et d’instruction dans l’ensemble de ses domaines de compétence»</a:t>
            </a:r>
          </a:p>
        </p:txBody>
      </p:sp>
      <p:sp>
        <p:nvSpPr>
          <p:cNvPr id="11" name="Espace réservé du contenu 4">
            <a:extLst>
              <a:ext uri="{FF2B5EF4-FFF2-40B4-BE49-F238E27FC236}">
                <a16:creationId xmlns:a16="http://schemas.microsoft.com/office/drawing/2014/main" id="{B92024CD-27C9-CCB3-AC84-C74A6B798B06}"/>
              </a:ext>
            </a:extLst>
          </p:cNvPr>
          <p:cNvSpPr txBox="1">
            <a:spLocks/>
          </p:cNvSpPr>
          <p:nvPr/>
        </p:nvSpPr>
        <p:spPr>
          <a:xfrm>
            <a:off x="6197942" y="2775672"/>
            <a:ext cx="5422927" cy="2985692"/>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sz="3200" b="1" u="sng" dirty="0"/>
              <a:t>Amendement proposé </a:t>
            </a:r>
          </a:p>
          <a:p>
            <a:pPr marL="457200" lvl="1" indent="0" algn="ctr">
              <a:buFont typeface="Arial" panose="020B0604020202020204" pitchFamily="34" charset="0"/>
              <a:buNone/>
            </a:pPr>
            <a:r>
              <a:rPr lang="fr-FR" sz="5100" dirty="0"/>
              <a:t>Exigence sur l’ensemble des décisions nécessitant une position scientifique et technique</a:t>
            </a:r>
          </a:p>
          <a:p>
            <a:pPr marL="457200" lvl="1" indent="0" algn="ctr">
              <a:buFont typeface="Arial" panose="020B0604020202020204" pitchFamily="34" charset="0"/>
              <a:buNone/>
            </a:pPr>
            <a:endParaRPr lang="fr-FR" sz="4400" dirty="0"/>
          </a:p>
          <a:p>
            <a:pPr marL="457200" lvl="1" indent="0" algn="just">
              <a:buFont typeface="Arial" panose="020B0604020202020204" pitchFamily="34" charset="0"/>
              <a:buNone/>
            </a:pPr>
            <a:r>
              <a:rPr lang="fr-FR" sz="3200" dirty="0"/>
              <a:t>« Art. L. 592-14. – L’Autorité de sûreté nucléaire et de radioprotection </a:t>
            </a:r>
            <a:r>
              <a:rPr lang="fr-FR" sz="3200" dirty="0">
                <a:solidFill>
                  <a:srgbClr val="EE4757"/>
                </a:solidFill>
              </a:rPr>
              <a:t>publie les positions scientifiques et techniques qui formalisent les résultats de ses activités d’expertise dans l’ensemble de ses domaines de compétence</a:t>
            </a:r>
            <a:r>
              <a:rPr lang="fr-FR" sz="3200" dirty="0"/>
              <a:t>. Les modalités de publication sont définies dans le règlement intérieur.»</a:t>
            </a:r>
          </a:p>
        </p:txBody>
      </p:sp>
      <p:sp>
        <p:nvSpPr>
          <p:cNvPr id="12" name="ZoneTexte 11">
            <a:extLst>
              <a:ext uri="{FF2B5EF4-FFF2-40B4-BE49-F238E27FC236}">
                <a16:creationId xmlns:a16="http://schemas.microsoft.com/office/drawing/2014/main" id="{E1CD609D-1DD4-DE1E-E570-90BCC4CA5D54}"/>
              </a:ext>
            </a:extLst>
          </p:cNvPr>
          <p:cNvSpPr txBox="1"/>
          <p:nvPr/>
        </p:nvSpPr>
        <p:spPr>
          <a:xfrm rot="20830332">
            <a:off x="1160787" y="5573713"/>
            <a:ext cx="4195599" cy="523220"/>
          </a:xfrm>
          <a:prstGeom prst="rect">
            <a:avLst/>
          </a:prstGeom>
          <a:noFill/>
          <a:ln w="57150">
            <a:solidFill>
              <a:srgbClr val="EE4757"/>
            </a:solidFill>
            <a:prstDash val="lgDash"/>
          </a:ln>
        </p:spPr>
        <p:txBody>
          <a:bodyPr wrap="square" rtlCol="0">
            <a:spAutoFit/>
          </a:bodyPr>
          <a:lstStyle/>
          <a:p>
            <a:pPr algn="ctr">
              <a:spcBef>
                <a:spcPts val="600"/>
              </a:spcBef>
              <a:spcAft>
                <a:spcPts val="600"/>
              </a:spcAft>
            </a:pPr>
            <a:r>
              <a:rPr lang="fr-FR" sz="2800" b="1" dirty="0">
                <a:solidFill>
                  <a:srgbClr val="EE4757"/>
                </a:solidFill>
                <a:latin typeface="Bahnschrift SemiLight Condensed" panose="020B0502040204020203" pitchFamily="34" charset="0"/>
                <a:cs typeface="72 Condensed" panose="020B0506030000000003" pitchFamily="34" charset="0"/>
              </a:rPr>
              <a:t>Plus d’avis d’experts dans la loi !</a:t>
            </a:r>
          </a:p>
        </p:txBody>
      </p:sp>
      <p:sp>
        <p:nvSpPr>
          <p:cNvPr id="14" name="ZoneTexte 13">
            <a:extLst>
              <a:ext uri="{FF2B5EF4-FFF2-40B4-BE49-F238E27FC236}">
                <a16:creationId xmlns:a16="http://schemas.microsoft.com/office/drawing/2014/main" id="{F70A20E9-A713-3624-260A-CD775C30F306}"/>
              </a:ext>
            </a:extLst>
          </p:cNvPr>
          <p:cNvSpPr txBox="1"/>
          <p:nvPr/>
        </p:nvSpPr>
        <p:spPr>
          <a:xfrm>
            <a:off x="4343989" y="2070594"/>
            <a:ext cx="3310042" cy="369332"/>
          </a:xfrm>
          <a:prstGeom prst="rect">
            <a:avLst/>
          </a:prstGeom>
          <a:noFill/>
          <a:ln w="57150">
            <a:solidFill>
              <a:srgbClr val="EE4757"/>
            </a:solidFill>
            <a:prstDash val="lgDash"/>
          </a:ln>
        </p:spPr>
        <p:txBody>
          <a:bodyPr wrap="square" rtlCol="0">
            <a:spAutoFit/>
          </a:bodyPr>
          <a:lstStyle/>
          <a:p>
            <a:pPr algn="ctr">
              <a:spcBef>
                <a:spcPts val="600"/>
              </a:spcBef>
              <a:spcAft>
                <a:spcPts val="600"/>
              </a:spcAft>
            </a:pPr>
            <a:r>
              <a:rPr lang="fr-FR" b="1" dirty="0">
                <a:solidFill>
                  <a:srgbClr val="7FA8D9"/>
                </a:solidFill>
                <a:cs typeface="72 Condensed" panose="020B0506030000000003" pitchFamily="34" charset="0"/>
              </a:rPr>
              <a:t>Transparence et publications </a:t>
            </a:r>
          </a:p>
        </p:txBody>
      </p:sp>
    </p:spTree>
    <p:extLst>
      <p:ext uri="{BB962C8B-B14F-4D97-AF65-F5344CB8AC3E}">
        <p14:creationId xmlns:p14="http://schemas.microsoft.com/office/powerpoint/2010/main" val="1723444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812912"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Amendements proposés aux groupes parlementaires</a:t>
            </a:r>
          </a:p>
        </p:txBody>
      </p:sp>
      <p:cxnSp>
        <p:nvCxnSpPr>
          <p:cNvPr id="4" name="Connecteur droit 3">
            <a:extLst>
              <a:ext uri="{FF2B5EF4-FFF2-40B4-BE49-F238E27FC236}">
                <a16:creationId xmlns:a16="http://schemas.microsoft.com/office/drawing/2014/main" id="{F17A447C-538B-55DE-38F8-065921EBC08A}"/>
              </a:ext>
            </a:extLst>
          </p:cNvPr>
          <p:cNvCxnSpPr>
            <a:cxnSpLocks/>
          </p:cNvCxnSpPr>
          <p:nvPr/>
        </p:nvCxnSpPr>
        <p:spPr>
          <a:xfrm>
            <a:off x="5890998" y="2459115"/>
            <a:ext cx="0" cy="4190260"/>
          </a:xfrm>
          <a:prstGeom prst="line">
            <a:avLst/>
          </a:prstGeom>
          <a:ln w="57150">
            <a:solidFill>
              <a:srgbClr val="EE4757"/>
            </a:solidFill>
            <a:prstDash val="lgDash"/>
          </a:ln>
        </p:spPr>
        <p:style>
          <a:lnRef idx="3">
            <a:schemeClr val="accent1"/>
          </a:lnRef>
          <a:fillRef idx="0">
            <a:schemeClr val="accent1"/>
          </a:fillRef>
          <a:effectRef idx="2">
            <a:schemeClr val="accent1"/>
          </a:effectRef>
          <a:fontRef idx="minor">
            <a:schemeClr val="tx1"/>
          </a:fontRef>
        </p:style>
      </p:cxnSp>
      <p:sp>
        <p:nvSpPr>
          <p:cNvPr id="9" name="Espace réservé du contenu 4">
            <a:extLst>
              <a:ext uri="{FF2B5EF4-FFF2-40B4-BE49-F238E27FC236}">
                <a16:creationId xmlns:a16="http://schemas.microsoft.com/office/drawing/2014/main" id="{7F34AAB7-CF6B-253D-0D1B-541B5A6E022C}"/>
              </a:ext>
            </a:extLst>
          </p:cNvPr>
          <p:cNvSpPr>
            <a:spLocks noGrp="1"/>
          </p:cNvSpPr>
          <p:nvPr>
            <p:ph idx="1"/>
          </p:nvPr>
        </p:nvSpPr>
        <p:spPr>
          <a:xfrm>
            <a:off x="390623" y="2676843"/>
            <a:ext cx="5086901" cy="2640653"/>
          </a:xfrm>
        </p:spPr>
        <p:txBody>
          <a:bodyPr vert="horz" lIns="91440" tIns="45720" rIns="91440" bIns="45720" rtlCol="0">
            <a:normAutofit fontScale="70000" lnSpcReduction="20000"/>
          </a:bodyPr>
          <a:lstStyle/>
          <a:p>
            <a:pPr marL="457200" lvl="1" indent="0" algn="ctr">
              <a:buNone/>
            </a:pPr>
            <a:r>
              <a:rPr lang="fr-FR" b="1" u="sng" dirty="0"/>
              <a:t>Projet actuel</a:t>
            </a:r>
          </a:p>
          <a:p>
            <a:pPr marL="457200" lvl="1" indent="0" algn="ctr">
              <a:buNone/>
            </a:pPr>
            <a:r>
              <a:rPr lang="fr-FR" sz="3800" dirty="0"/>
              <a:t>Pas de commission de déontologie, ni de comité d’orientation des recherches ni de conseil scientifique</a:t>
            </a:r>
          </a:p>
          <a:p>
            <a:pPr marL="457200" lvl="1" indent="0" algn="ctr">
              <a:buNone/>
            </a:pPr>
            <a:endParaRPr lang="fr-FR" sz="3800" dirty="0"/>
          </a:p>
          <a:p>
            <a:pPr marL="457200" lvl="1" indent="0" algn="just">
              <a:buNone/>
            </a:pPr>
            <a:r>
              <a:rPr lang="fr-FR" dirty="0"/>
              <a:t>Seul une référence dans l’article 3 pour les services rendus « L’autorité définit dans son règlement intérieur les règles de déontologie qui leur sont applicables» + déontologue à l’ASN</a:t>
            </a:r>
          </a:p>
        </p:txBody>
      </p:sp>
      <p:sp>
        <p:nvSpPr>
          <p:cNvPr id="11" name="Espace réservé du contenu 4">
            <a:extLst>
              <a:ext uri="{FF2B5EF4-FFF2-40B4-BE49-F238E27FC236}">
                <a16:creationId xmlns:a16="http://schemas.microsoft.com/office/drawing/2014/main" id="{B92024CD-27C9-CCB3-AC84-C74A6B798B06}"/>
              </a:ext>
            </a:extLst>
          </p:cNvPr>
          <p:cNvSpPr txBox="1">
            <a:spLocks/>
          </p:cNvSpPr>
          <p:nvPr/>
        </p:nvSpPr>
        <p:spPr>
          <a:xfrm>
            <a:off x="6142196" y="2352583"/>
            <a:ext cx="5895920" cy="442995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sz="1800" b="1" u="sng" dirty="0"/>
              <a:t>Amendements </a:t>
            </a:r>
            <a:r>
              <a:rPr lang="fr-FR" sz="1800" b="1" u="sng" dirty="0" err="1"/>
              <a:t>proposéss</a:t>
            </a:r>
            <a:endParaRPr lang="fr-FR" sz="1800" b="1" u="sng" dirty="0"/>
          </a:p>
          <a:p>
            <a:pPr marL="457200" lvl="1" indent="0" algn="ctr">
              <a:buFont typeface="Arial" panose="020B0604020202020204" pitchFamily="34" charset="0"/>
              <a:buNone/>
            </a:pPr>
            <a:r>
              <a:rPr lang="fr-FR" sz="2900" dirty="0"/>
              <a:t>Demande de création d’une commission d’éthique et de déontologie, d’un conseil scientifique et d’un conseil d’orientation des recherches </a:t>
            </a:r>
          </a:p>
          <a:p>
            <a:pPr marL="457200" lvl="1" indent="0" algn="ctr">
              <a:buFont typeface="Arial" panose="020B0604020202020204" pitchFamily="34" charset="0"/>
              <a:buNone/>
            </a:pPr>
            <a:endParaRPr lang="fr-FR" sz="4400" dirty="0"/>
          </a:p>
          <a:p>
            <a:pPr marL="457200" lvl="1" indent="0" algn="just">
              <a:buFont typeface="Arial" panose="020B0604020202020204" pitchFamily="34" charset="0"/>
              <a:buNone/>
            </a:pPr>
            <a:r>
              <a:rPr lang="fr-FR" sz="2000" dirty="0"/>
              <a:t>« A cet effet, elle désigne </a:t>
            </a:r>
            <a:r>
              <a:rPr lang="fr-FR" sz="2000" dirty="0">
                <a:solidFill>
                  <a:srgbClr val="EE4757"/>
                </a:solidFill>
              </a:rPr>
              <a:t>une commission d’éthique et de déontologie</a:t>
            </a:r>
            <a:r>
              <a:rPr lang="fr-FR" sz="2000" dirty="0"/>
              <a:t> composée de personnes extérieures qualifiées »</a:t>
            </a:r>
          </a:p>
          <a:p>
            <a:pPr marL="457200" lvl="1" indent="0" algn="just">
              <a:buFont typeface="Arial" panose="020B0604020202020204" pitchFamily="34" charset="0"/>
              <a:buNone/>
            </a:pPr>
            <a:r>
              <a:rPr lang="fr-FR" sz="2000" dirty="0"/>
              <a:t>« A cet effet, elle se dote d’une part, </a:t>
            </a:r>
            <a:r>
              <a:rPr lang="fr-FR" sz="2000" dirty="0">
                <a:solidFill>
                  <a:srgbClr val="EE4757"/>
                </a:solidFill>
              </a:rPr>
              <a:t>d’un conseil scientifique</a:t>
            </a:r>
            <a:r>
              <a:rPr lang="fr-FR" sz="2000" dirty="0"/>
              <a:t> chargé de l’évaluation de la qualité des travaux de recherche et de leurs liens avec les besoins des travaux d’évaluation des risques et d’autre part, d’un </a:t>
            </a:r>
            <a:r>
              <a:rPr lang="fr-FR" sz="2000" dirty="0">
                <a:solidFill>
                  <a:srgbClr val="EE4757"/>
                </a:solidFill>
              </a:rPr>
              <a:t>conseil d’orientation des recherches pluraliste </a:t>
            </a:r>
            <a:r>
              <a:rPr lang="fr-FR" sz="2000" dirty="0"/>
              <a:t>afin que celles-ci répondent aux préoccupations sociétales en matière d’évaluation des risques.  Les modalités de fonctionnement de ces instances sont définies dans le règlement intérieur »</a:t>
            </a:r>
          </a:p>
        </p:txBody>
      </p:sp>
      <p:sp>
        <p:nvSpPr>
          <p:cNvPr id="14" name="ZoneTexte 13">
            <a:extLst>
              <a:ext uri="{FF2B5EF4-FFF2-40B4-BE49-F238E27FC236}">
                <a16:creationId xmlns:a16="http://schemas.microsoft.com/office/drawing/2014/main" id="{F70A20E9-A713-3624-260A-CD775C30F306}"/>
              </a:ext>
            </a:extLst>
          </p:cNvPr>
          <p:cNvSpPr txBox="1"/>
          <p:nvPr/>
        </p:nvSpPr>
        <p:spPr>
          <a:xfrm>
            <a:off x="4343989" y="1734848"/>
            <a:ext cx="3310042" cy="369332"/>
          </a:xfrm>
          <a:prstGeom prst="rect">
            <a:avLst/>
          </a:prstGeom>
          <a:noFill/>
          <a:ln w="57150">
            <a:solidFill>
              <a:srgbClr val="EE4757"/>
            </a:solidFill>
            <a:prstDash val="lgDash"/>
          </a:ln>
        </p:spPr>
        <p:txBody>
          <a:bodyPr wrap="square" rtlCol="0">
            <a:spAutoFit/>
          </a:bodyPr>
          <a:lstStyle/>
          <a:p>
            <a:pPr algn="ctr">
              <a:spcBef>
                <a:spcPts val="600"/>
              </a:spcBef>
              <a:spcAft>
                <a:spcPts val="600"/>
              </a:spcAft>
            </a:pPr>
            <a:r>
              <a:rPr lang="fr-FR" b="1" dirty="0">
                <a:solidFill>
                  <a:srgbClr val="7FA8D9"/>
                </a:solidFill>
                <a:cs typeface="72 Condensed" panose="020B0506030000000003" pitchFamily="34" charset="0"/>
              </a:rPr>
              <a:t>Comités</a:t>
            </a:r>
          </a:p>
        </p:txBody>
      </p:sp>
    </p:spTree>
    <p:extLst>
      <p:ext uri="{BB962C8B-B14F-4D97-AF65-F5344CB8AC3E}">
        <p14:creationId xmlns:p14="http://schemas.microsoft.com/office/powerpoint/2010/main" val="143065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812912"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Amendements proposés aux groupes parlementaires</a:t>
            </a:r>
          </a:p>
        </p:txBody>
      </p:sp>
      <p:cxnSp>
        <p:nvCxnSpPr>
          <p:cNvPr id="4" name="Connecteur droit 3">
            <a:extLst>
              <a:ext uri="{FF2B5EF4-FFF2-40B4-BE49-F238E27FC236}">
                <a16:creationId xmlns:a16="http://schemas.microsoft.com/office/drawing/2014/main" id="{F17A447C-538B-55DE-38F8-065921EBC08A}"/>
              </a:ext>
            </a:extLst>
          </p:cNvPr>
          <p:cNvCxnSpPr>
            <a:cxnSpLocks/>
          </p:cNvCxnSpPr>
          <p:nvPr/>
        </p:nvCxnSpPr>
        <p:spPr>
          <a:xfrm>
            <a:off x="5890998" y="2459115"/>
            <a:ext cx="0" cy="4190260"/>
          </a:xfrm>
          <a:prstGeom prst="line">
            <a:avLst/>
          </a:prstGeom>
          <a:ln w="57150">
            <a:solidFill>
              <a:srgbClr val="EE4757"/>
            </a:solidFill>
            <a:prstDash val="lgDash"/>
          </a:ln>
        </p:spPr>
        <p:style>
          <a:lnRef idx="3">
            <a:schemeClr val="accent1"/>
          </a:lnRef>
          <a:fillRef idx="0">
            <a:schemeClr val="accent1"/>
          </a:fillRef>
          <a:effectRef idx="2">
            <a:schemeClr val="accent1"/>
          </a:effectRef>
          <a:fontRef idx="minor">
            <a:schemeClr val="tx1"/>
          </a:fontRef>
        </p:style>
      </p:cxnSp>
      <p:sp>
        <p:nvSpPr>
          <p:cNvPr id="9" name="Espace réservé du contenu 4">
            <a:extLst>
              <a:ext uri="{FF2B5EF4-FFF2-40B4-BE49-F238E27FC236}">
                <a16:creationId xmlns:a16="http://schemas.microsoft.com/office/drawing/2014/main" id="{7F34AAB7-CF6B-253D-0D1B-541B5A6E022C}"/>
              </a:ext>
            </a:extLst>
          </p:cNvPr>
          <p:cNvSpPr>
            <a:spLocks noGrp="1"/>
          </p:cNvSpPr>
          <p:nvPr>
            <p:ph idx="1"/>
          </p:nvPr>
        </p:nvSpPr>
        <p:spPr>
          <a:xfrm>
            <a:off x="390623" y="2676843"/>
            <a:ext cx="5086901" cy="2640653"/>
          </a:xfrm>
        </p:spPr>
        <p:txBody>
          <a:bodyPr vert="horz" lIns="91440" tIns="45720" rIns="91440" bIns="45720" rtlCol="0">
            <a:normAutofit fontScale="62500" lnSpcReduction="20000"/>
          </a:bodyPr>
          <a:lstStyle/>
          <a:p>
            <a:pPr marL="457200" lvl="1" indent="0" algn="ctr">
              <a:buNone/>
            </a:pPr>
            <a:r>
              <a:rPr lang="fr-FR" b="1" u="sng" dirty="0"/>
              <a:t>Projet actuel</a:t>
            </a:r>
          </a:p>
          <a:p>
            <a:pPr marL="457200" lvl="1" indent="0" algn="ctr">
              <a:buNone/>
            </a:pPr>
            <a:endParaRPr lang="fr-FR" b="1" u="sng" dirty="0"/>
          </a:p>
          <a:p>
            <a:pPr lvl="1"/>
            <a:r>
              <a:rPr lang="fr-FR" sz="3800" dirty="0"/>
              <a:t>Pas de droit de refus lors du transfert</a:t>
            </a:r>
          </a:p>
          <a:p>
            <a:pPr lvl="1"/>
            <a:r>
              <a:rPr lang="fr-FR" sz="3800" dirty="0"/>
              <a:t>Pas de ressources assurées pour les activités sociales et culturelles</a:t>
            </a:r>
          </a:p>
          <a:p>
            <a:pPr lvl="1"/>
            <a:r>
              <a:rPr lang="fr-FR" sz="3800" dirty="0"/>
              <a:t>Clause du grand-père pour les accords et convention transférés</a:t>
            </a:r>
          </a:p>
          <a:p>
            <a:pPr marL="457200" lvl="1" indent="0" algn="ctr">
              <a:buNone/>
            </a:pPr>
            <a:endParaRPr lang="fr-FR" sz="3800" dirty="0"/>
          </a:p>
        </p:txBody>
      </p:sp>
      <p:sp>
        <p:nvSpPr>
          <p:cNvPr id="14" name="ZoneTexte 13">
            <a:extLst>
              <a:ext uri="{FF2B5EF4-FFF2-40B4-BE49-F238E27FC236}">
                <a16:creationId xmlns:a16="http://schemas.microsoft.com/office/drawing/2014/main" id="{F70A20E9-A713-3624-260A-CD775C30F306}"/>
              </a:ext>
            </a:extLst>
          </p:cNvPr>
          <p:cNvSpPr txBox="1"/>
          <p:nvPr/>
        </p:nvSpPr>
        <p:spPr>
          <a:xfrm>
            <a:off x="4326234" y="1734848"/>
            <a:ext cx="3310042" cy="369332"/>
          </a:xfrm>
          <a:prstGeom prst="rect">
            <a:avLst/>
          </a:prstGeom>
          <a:noFill/>
          <a:ln w="57150">
            <a:solidFill>
              <a:srgbClr val="EE4757"/>
            </a:solidFill>
            <a:prstDash val="lgDash"/>
          </a:ln>
        </p:spPr>
        <p:txBody>
          <a:bodyPr wrap="square" rtlCol="0">
            <a:spAutoFit/>
          </a:bodyPr>
          <a:lstStyle/>
          <a:p>
            <a:pPr algn="ctr">
              <a:spcBef>
                <a:spcPts val="600"/>
              </a:spcBef>
              <a:spcAft>
                <a:spcPts val="600"/>
              </a:spcAft>
            </a:pPr>
            <a:r>
              <a:rPr lang="fr-FR" b="1" dirty="0">
                <a:solidFill>
                  <a:srgbClr val="7FA8D9"/>
                </a:solidFill>
                <a:cs typeface="72 Condensed" panose="020B0506030000000003" pitchFamily="34" charset="0"/>
              </a:rPr>
              <a:t>Social</a:t>
            </a:r>
          </a:p>
        </p:txBody>
      </p:sp>
      <p:sp>
        <p:nvSpPr>
          <p:cNvPr id="2" name="Espace réservé du contenu 4">
            <a:extLst>
              <a:ext uri="{FF2B5EF4-FFF2-40B4-BE49-F238E27FC236}">
                <a16:creationId xmlns:a16="http://schemas.microsoft.com/office/drawing/2014/main" id="{4A540112-C74C-A2DA-B64E-EDF46F42607E}"/>
              </a:ext>
            </a:extLst>
          </p:cNvPr>
          <p:cNvSpPr txBox="1">
            <a:spLocks/>
          </p:cNvSpPr>
          <p:nvPr/>
        </p:nvSpPr>
        <p:spPr>
          <a:xfrm>
            <a:off x="5981255" y="2676842"/>
            <a:ext cx="5941455" cy="3377730"/>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b="1" u="sng" dirty="0"/>
              <a:t>Amendements proposés</a:t>
            </a:r>
          </a:p>
          <a:p>
            <a:pPr marL="457200" lvl="1" indent="0" algn="ctr">
              <a:buFont typeface="Arial" panose="020B0604020202020204" pitchFamily="34" charset="0"/>
              <a:buNone/>
            </a:pPr>
            <a:endParaRPr lang="fr-FR" b="1" u="sng" dirty="0"/>
          </a:p>
          <a:p>
            <a:pPr lvl="1"/>
            <a:r>
              <a:rPr lang="fr-FR" sz="3800" dirty="0"/>
              <a:t>Demande de conserver le droit de refus prévu par le code du travail (article L 1224-3) </a:t>
            </a:r>
          </a:p>
          <a:p>
            <a:pPr lvl="1"/>
            <a:r>
              <a:rPr lang="fr-FR" sz="3800" dirty="0"/>
              <a:t>Demande d’un budget minimum pour les activités sociales et culturelles fixé à 1,65 % de la rémunération des bénéficiaires</a:t>
            </a:r>
          </a:p>
          <a:p>
            <a:pPr lvl="1"/>
            <a:r>
              <a:rPr lang="fr-FR" sz="3800" dirty="0"/>
              <a:t>Demande d’application des accords et conventions à tous les salariés de droit privé </a:t>
            </a:r>
          </a:p>
        </p:txBody>
      </p:sp>
    </p:spTree>
    <p:extLst>
      <p:ext uri="{BB962C8B-B14F-4D97-AF65-F5344CB8AC3E}">
        <p14:creationId xmlns:p14="http://schemas.microsoft.com/office/powerpoint/2010/main" val="3194166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812912"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Amendements proposés aux groupes parlementaires</a:t>
            </a:r>
          </a:p>
        </p:txBody>
      </p:sp>
      <p:sp>
        <p:nvSpPr>
          <p:cNvPr id="7" name="Espace réservé du contenu 4">
            <a:extLst>
              <a:ext uri="{FF2B5EF4-FFF2-40B4-BE49-F238E27FC236}">
                <a16:creationId xmlns:a16="http://schemas.microsoft.com/office/drawing/2014/main" id="{0B32EAFD-5FFF-1406-E4FF-71EAB4D063F1}"/>
              </a:ext>
            </a:extLst>
          </p:cNvPr>
          <p:cNvSpPr>
            <a:spLocks noGrp="1"/>
          </p:cNvSpPr>
          <p:nvPr>
            <p:ph idx="1"/>
          </p:nvPr>
        </p:nvSpPr>
        <p:spPr>
          <a:xfrm>
            <a:off x="-92941" y="1750470"/>
            <a:ext cx="12157694" cy="2450065"/>
          </a:xfrm>
        </p:spPr>
        <p:txBody>
          <a:bodyPr vert="horz" lIns="91440" tIns="45720" rIns="91440" bIns="45720" rtlCol="0">
            <a:normAutofit/>
          </a:bodyPr>
          <a:lstStyle/>
          <a:p>
            <a:pPr marL="457200" lvl="1" indent="0">
              <a:buNone/>
            </a:pPr>
            <a:endParaRPr lang="fr-FR" dirty="0"/>
          </a:p>
          <a:p>
            <a:pPr lvl="1"/>
            <a:r>
              <a:rPr lang="fr-FR" dirty="0"/>
              <a:t>Quelques points en attente </a:t>
            </a:r>
          </a:p>
          <a:p>
            <a:pPr lvl="2"/>
            <a:r>
              <a:rPr lang="fr-FR" dirty="0"/>
              <a:t>mission de la crise et articulation en cas de crise sur une </a:t>
            </a:r>
            <a:r>
              <a:rPr lang="fr-FR" dirty="0" err="1"/>
              <a:t>INBs</a:t>
            </a:r>
            <a:endParaRPr lang="fr-FR" dirty="0"/>
          </a:p>
          <a:p>
            <a:pPr lvl="2"/>
            <a:r>
              <a:rPr lang="fr-FR" b="1" dirty="0">
                <a:solidFill>
                  <a:srgbClr val="EE4757"/>
                </a:solidFill>
              </a:rPr>
              <a:t>date d’entrée en vigueur </a:t>
            </a:r>
            <a:r>
              <a:rPr lang="fr-FR" dirty="0"/>
              <a:t>: </a:t>
            </a:r>
          </a:p>
          <a:p>
            <a:pPr lvl="3"/>
            <a:r>
              <a:rPr lang="fr-FR" dirty="0"/>
              <a:t>constat 01/01/2025 irréaliste </a:t>
            </a:r>
          </a:p>
          <a:p>
            <a:pPr lvl="3"/>
            <a:r>
              <a:rPr lang="fr-FR" sz="2200" b="1" dirty="0"/>
              <a:t>ouverture au débat « Doit-on proposer une nouvelle date? »</a:t>
            </a:r>
          </a:p>
        </p:txBody>
      </p:sp>
      <p:sp>
        <p:nvSpPr>
          <p:cNvPr id="2" name="ZoneTexte 1">
            <a:extLst>
              <a:ext uri="{FF2B5EF4-FFF2-40B4-BE49-F238E27FC236}">
                <a16:creationId xmlns:a16="http://schemas.microsoft.com/office/drawing/2014/main" id="{4A1A637C-1F90-B1DA-0F7C-9E9925F31047}"/>
              </a:ext>
            </a:extLst>
          </p:cNvPr>
          <p:cNvSpPr txBox="1">
            <a:spLocks/>
          </p:cNvSpPr>
          <p:nvPr/>
        </p:nvSpPr>
        <p:spPr>
          <a:xfrm>
            <a:off x="675897" y="4304344"/>
            <a:ext cx="10339635" cy="1323439"/>
          </a:xfrm>
          <a:prstGeom prst="rect">
            <a:avLst/>
          </a:prstGeom>
          <a:noFill/>
          <a:ln w="127000">
            <a:solidFill>
              <a:srgbClr val="EE4757"/>
            </a:solidFill>
            <a:prstDash val="lgDash"/>
          </a:ln>
        </p:spPr>
        <p:txBody>
          <a:bodyPr wrap="square" lIns="91440" tIns="45720" rIns="91440" bIns="45720" rtlCol="0" anchor="t">
            <a:spAutoFit/>
          </a:bodyPr>
          <a:lstStyle/>
          <a:p>
            <a:pPr algn="ctr"/>
            <a:r>
              <a:rPr lang="fr-FR" sz="4000" b="1" dirty="0">
                <a:solidFill>
                  <a:srgbClr val="7FA8D9"/>
                </a:solidFill>
                <a:latin typeface="Bernard MT Condensed"/>
                <a:cs typeface="72 Condensed" panose="020B0506030000000003" pitchFamily="34" charset="0"/>
              </a:rPr>
              <a:t>Merci à tous ceux ayant contribué à l’écriture des amendements </a:t>
            </a:r>
            <a:endParaRPr lang="fr-FR" sz="4000" b="1" dirty="0">
              <a:solidFill>
                <a:srgbClr val="7FA8D9"/>
              </a:solidFill>
              <a:latin typeface="Bernard MT Condensed" panose="02050806060905020404" pitchFamily="18" charset="0"/>
              <a:cs typeface="72 Condensed" panose="020B0506030000000003" pitchFamily="34" charset="0"/>
            </a:endParaRPr>
          </a:p>
        </p:txBody>
      </p:sp>
    </p:spTree>
    <p:extLst>
      <p:ext uri="{BB962C8B-B14F-4D97-AF65-F5344CB8AC3E}">
        <p14:creationId xmlns:p14="http://schemas.microsoft.com/office/powerpoint/2010/main" val="2164466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15</a:t>
            </a:fld>
            <a:endParaRPr lang="fr-FR"/>
          </a:p>
        </p:txBody>
      </p:sp>
      <p:sp>
        <p:nvSpPr>
          <p:cNvPr id="7" name="ZoneTexte 6">
            <a:extLst>
              <a:ext uri="{FF2B5EF4-FFF2-40B4-BE49-F238E27FC236}">
                <a16:creationId xmlns:a16="http://schemas.microsoft.com/office/drawing/2014/main" id="{CF7FEBFA-2176-4B2E-BAF9-EEA4DFDD4AC7}"/>
              </a:ext>
            </a:extLst>
          </p:cNvPr>
          <p:cNvSpPr txBox="1">
            <a:spLocks/>
          </p:cNvSpPr>
          <p:nvPr/>
        </p:nvSpPr>
        <p:spPr>
          <a:xfrm rot="20481325">
            <a:off x="1331332" y="3005995"/>
            <a:ext cx="9290188" cy="1015663"/>
          </a:xfrm>
          <a:prstGeom prst="rect">
            <a:avLst/>
          </a:prstGeom>
          <a:noFill/>
          <a:ln w="76200">
            <a:solidFill>
              <a:srgbClr val="EE4757"/>
            </a:solidFill>
            <a:prstDash val="lgDash"/>
          </a:ln>
        </p:spPr>
        <p:txBody>
          <a:bodyPr wrap="square" rtlCol="0">
            <a:spAutoFit/>
          </a:bodyPr>
          <a:lstStyle/>
          <a:p>
            <a:r>
              <a:rPr lang="fr-FR" sz="6000" b="1">
                <a:solidFill>
                  <a:srgbClr val="EE4757"/>
                </a:solidFill>
                <a:latin typeface="Bernard MT Condensed" panose="02050806060905020404" pitchFamily="18" charset="0"/>
                <a:cs typeface="72 Condensed" panose="020B0506030000000003" pitchFamily="34" charset="0"/>
              </a:rPr>
              <a:t>Vous avez la parole !</a:t>
            </a:r>
          </a:p>
        </p:txBody>
      </p:sp>
    </p:spTree>
    <p:extLst>
      <p:ext uri="{BB962C8B-B14F-4D97-AF65-F5344CB8AC3E}">
        <p14:creationId xmlns:p14="http://schemas.microsoft.com/office/powerpoint/2010/main" val="2508338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C0D2FAA-97E7-3529-FD2B-7F15259004B0}"/>
              </a:ext>
            </a:extLst>
          </p:cNvPr>
          <p:cNvSpPr txBox="1"/>
          <p:nvPr/>
        </p:nvSpPr>
        <p:spPr>
          <a:xfrm rot="20555189">
            <a:off x="1607844" y="3439695"/>
            <a:ext cx="7124106" cy="861774"/>
          </a:xfrm>
          <a:prstGeom prst="rect">
            <a:avLst/>
          </a:prstGeom>
          <a:noFill/>
          <a:ln w="127000">
            <a:solidFill>
              <a:srgbClr val="EE4757"/>
            </a:solidFill>
            <a:prstDash val="lgDash"/>
          </a:ln>
        </p:spPr>
        <p:txBody>
          <a:bodyPr wrap="square" rtlCol="0">
            <a:spAutoFit/>
          </a:bodyPr>
          <a:lstStyle/>
          <a:p>
            <a:pPr algn="ctr"/>
            <a:r>
              <a:rPr lang="fr-FR" sz="5000" b="1">
                <a:solidFill>
                  <a:srgbClr val="7FA8D9"/>
                </a:solidFill>
                <a:latin typeface="Bernard MT Condensed" panose="02050806060905020404" pitchFamily="18" charset="0"/>
                <a:cs typeface="72 Condensed" panose="020B0506030000000003" pitchFamily="34" charset="0"/>
              </a:rPr>
              <a:t>8 février</a:t>
            </a:r>
          </a:p>
        </p:txBody>
      </p:sp>
    </p:spTree>
    <p:extLst>
      <p:ext uri="{BB962C8B-B14F-4D97-AF65-F5344CB8AC3E}">
        <p14:creationId xmlns:p14="http://schemas.microsoft.com/office/powerpoint/2010/main" val="3978305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Le 8 février : 5 bonnes raisons de manifester!</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a:extLst>
              <a:ext uri="{FF2B5EF4-FFF2-40B4-BE49-F238E27FC236}">
                <a16:creationId xmlns:a16="http://schemas.microsoft.com/office/drawing/2014/main" id="{EAE28731-54BF-58F5-3CE8-FDD004EBC733}"/>
              </a:ext>
            </a:extLst>
          </p:cNvPr>
          <p:cNvSpPr>
            <a:spLocks noGrp="1"/>
          </p:cNvSpPr>
          <p:nvPr>
            <p:ph idx="1"/>
          </p:nvPr>
        </p:nvSpPr>
        <p:spPr>
          <a:xfrm>
            <a:off x="482832" y="2239068"/>
            <a:ext cx="11218632" cy="3729830"/>
          </a:xfrm>
        </p:spPr>
        <p:txBody>
          <a:bodyPr vert="horz" lIns="91440" tIns="45720" rIns="91440" bIns="45720" rtlCol="0" anchor="t">
            <a:normAutofit fontScale="85000" lnSpcReduction="20000"/>
          </a:bodyPr>
          <a:lstStyle/>
          <a:p>
            <a:pPr marL="0" indent="0">
              <a:buNone/>
            </a:pPr>
            <a:r>
              <a:rPr lang="fr-FR" sz="3200" b="1" dirty="0">
                <a:ea typeface="Calibri" panose="020F0502020204030204"/>
                <a:cs typeface="Calibri" panose="020F0502020204030204"/>
              </a:rPr>
              <a:t>Cher collègue pas facile ce climat pesant sur le long terme. Alors que le projet de loi est de nouveau au parlement, tu doutes ? A quoi bon manifester ?</a:t>
            </a:r>
            <a:endParaRPr lang="fr-FR" sz="3200" b="1" dirty="0"/>
          </a:p>
          <a:p>
            <a:pPr marL="0" indent="0">
              <a:buNone/>
            </a:pPr>
            <a:endParaRPr lang="fr-FR" sz="3200" b="1" dirty="0"/>
          </a:p>
          <a:p>
            <a:pPr marL="0" indent="0">
              <a:buNone/>
            </a:pPr>
            <a:endParaRPr lang="fr-FR" sz="3200" b="1" dirty="0"/>
          </a:p>
          <a:p>
            <a:r>
              <a:rPr lang="fr-FR" sz="3000" dirty="0"/>
              <a:t>La réforme est toujours néfaste</a:t>
            </a:r>
            <a:endParaRPr lang="fr-FR" sz="3000" dirty="0">
              <a:ea typeface="Calibri"/>
              <a:cs typeface="Calibri"/>
            </a:endParaRPr>
          </a:p>
          <a:p>
            <a:r>
              <a:rPr lang="fr-FR" sz="3000" dirty="0"/>
              <a:t>Limiter la casse si le projet de loi passe</a:t>
            </a:r>
            <a:endParaRPr lang="fr-FR" sz="3000" dirty="0">
              <a:ea typeface="Calibri"/>
              <a:cs typeface="Calibri"/>
            </a:endParaRPr>
          </a:p>
          <a:p>
            <a:r>
              <a:rPr lang="fr-FR" sz="3000" dirty="0"/>
              <a:t>Soutenir nos collègues qui ne s’y retrouveront pas</a:t>
            </a:r>
            <a:endParaRPr lang="fr-FR" sz="3000" dirty="0">
              <a:ea typeface="Calibri"/>
              <a:cs typeface="Calibri"/>
            </a:endParaRPr>
          </a:p>
          <a:p>
            <a:r>
              <a:rPr lang="fr-FR" sz="3000" dirty="0"/>
              <a:t>Être acteur de notre avenir</a:t>
            </a:r>
            <a:endParaRPr lang="fr-FR" sz="3000" dirty="0">
              <a:ea typeface="Calibri"/>
              <a:cs typeface="Calibri"/>
            </a:endParaRPr>
          </a:p>
          <a:p>
            <a:r>
              <a:rPr lang="fr-FR" sz="3000" dirty="0"/>
              <a:t>Plus tard ce sera trop tard</a:t>
            </a:r>
            <a:endParaRPr lang="fr-FR" sz="3000" dirty="0">
              <a:ea typeface="Calibri"/>
              <a:cs typeface="Calibri"/>
            </a:endParaRPr>
          </a:p>
        </p:txBody>
      </p:sp>
      <p:pic>
        <p:nvPicPr>
          <p:cNvPr id="2" name="Image 1" descr="Une image contenant symbole, logo, Police, Graphique&#10;&#10;Description générée automatiquement">
            <a:extLst>
              <a:ext uri="{FF2B5EF4-FFF2-40B4-BE49-F238E27FC236}">
                <a16:creationId xmlns:a16="http://schemas.microsoft.com/office/drawing/2014/main" id="{F5E39C33-CFE6-2657-12A3-B3A9A0BA4D9B}"/>
              </a:ext>
            </a:extLst>
          </p:cNvPr>
          <p:cNvPicPr>
            <a:picLocks noChangeAspect="1"/>
          </p:cNvPicPr>
          <p:nvPr/>
        </p:nvPicPr>
        <p:blipFill>
          <a:blip r:embed="rId2"/>
          <a:stretch>
            <a:fillRect/>
          </a:stretch>
        </p:blipFill>
        <p:spPr>
          <a:xfrm>
            <a:off x="9422411" y="914868"/>
            <a:ext cx="1182662" cy="1182662"/>
          </a:xfrm>
          <a:prstGeom prst="rect">
            <a:avLst/>
          </a:prstGeom>
        </p:spPr>
      </p:pic>
    </p:spTree>
    <p:extLst>
      <p:ext uri="{BB962C8B-B14F-4D97-AF65-F5344CB8AC3E}">
        <p14:creationId xmlns:p14="http://schemas.microsoft.com/office/powerpoint/2010/main" val="47717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542140" y="1103315"/>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a:rPr>
              <a:t>Le 8 février : le scénario ! </a:t>
            </a:r>
            <a:r>
              <a:rPr lang="fr-FR" sz="3200" b="1" spc="25">
                <a:solidFill>
                  <a:srgbClr val="000000"/>
                </a:solidFill>
                <a:latin typeface="Trebuchet MS"/>
                <a:ea typeface="Calibri"/>
                <a:cs typeface="Calibri"/>
              </a:rPr>
              <a:t>Soyez acteurs ! </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a:extLst>
              <a:ext uri="{FF2B5EF4-FFF2-40B4-BE49-F238E27FC236}">
                <a16:creationId xmlns:a16="http://schemas.microsoft.com/office/drawing/2014/main" id="{EAE28731-54BF-58F5-3CE8-FDD004EBC733}"/>
              </a:ext>
            </a:extLst>
          </p:cNvPr>
          <p:cNvSpPr>
            <a:spLocks noGrp="1"/>
          </p:cNvSpPr>
          <p:nvPr>
            <p:ph idx="1"/>
          </p:nvPr>
        </p:nvSpPr>
        <p:spPr>
          <a:xfrm>
            <a:off x="542371" y="1586705"/>
            <a:ext cx="11218632" cy="3958430"/>
          </a:xfrm>
        </p:spPr>
        <p:txBody>
          <a:bodyPr vert="horz" lIns="91440" tIns="45720" rIns="91440" bIns="45720" rtlCol="0" anchor="t">
            <a:noAutofit/>
          </a:bodyPr>
          <a:lstStyle/>
          <a:p>
            <a:pPr marL="0" indent="0" algn="just">
              <a:buNone/>
            </a:pPr>
            <a:r>
              <a:rPr lang="fr-FR" b="1" dirty="0">
                <a:solidFill>
                  <a:srgbClr val="D20012"/>
                </a:solidFill>
              </a:rPr>
              <a:t>Recréons le film « 8 février 2023 – 8 février 2024 IRSN toujours là ! » </a:t>
            </a:r>
            <a:endParaRPr lang="fr-FR" b="1" dirty="0">
              <a:solidFill>
                <a:srgbClr val="D20012"/>
              </a:solidFill>
              <a:ea typeface="Calibri"/>
              <a:cs typeface="Calibri"/>
            </a:endParaRPr>
          </a:p>
          <a:p>
            <a:pPr marL="0" indent="0" algn="just">
              <a:buNone/>
            </a:pPr>
            <a:r>
              <a:rPr lang="fr-FR" sz="2400" b="1" dirty="0">
                <a:solidFill>
                  <a:srgbClr val="7FA8D9"/>
                </a:solidFill>
              </a:rPr>
              <a:t>8 février 2023 qui aurait cru que nous serions encore là le 8 février 2024</a:t>
            </a:r>
            <a:endParaRPr lang="en-US" sz="2400" b="1" dirty="0">
              <a:solidFill>
                <a:srgbClr val="7FA8D9"/>
              </a:solidFill>
              <a:ea typeface="Calibri"/>
              <a:cs typeface="Calibri"/>
            </a:endParaRPr>
          </a:p>
          <a:p>
            <a:pPr marL="342900" lvl="1" indent="0" algn="just">
              <a:buNone/>
            </a:pPr>
            <a:r>
              <a:rPr lang="fr-FR" sz="1800" dirty="0"/>
              <a:t>08/02/2023: Annonce de notre DG, communiqué du MTE et de APR </a:t>
            </a:r>
            <a:endParaRPr lang="en-US" sz="1800" dirty="0">
              <a:ea typeface="Calibri" panose="020F0502020204030204"/>
              <a:cs typeface="Calibri" panose="020F0502020204030204"/>
            </a:endParaRPr>
          </a:p>
          <a:p>
            <a:pPr marL="342900" lvl="1" indent="0" algn="just">
              <a:spcBef>
                <a:spcPts val="1000"/>
              </a:spcBef>
              <a:buNone/>
            </a:pPr>
            <a:r>
              <a:rPr lang="fr-FR" sz="1800" dirty="0"/>
              <a:t>20/02 - 28/02 - 13/03 de l'année 2023: La lutte commence (départ place d’Italie)  - 15/03 : Amendement Saint-Huile voté!</a:t>
            </a:r>
            <a:endParaRPr lang="en-US" sz="1800" dirty="0">
              <a:ea typeface="Calibri" panose="020F0502020204030204"/>
              <a:cs typeface="Calibri" panose="020F0502020204030204"/>
            </a:endParaRPr>
          </a:p>
          <a:p>
            <a:pPr marL="342900" lvl="1" indent="0" algn="just">
              <a:spcBef>
                <a:spcPts val="1000"/>
              </a:spcBef>
              <a:buNone/>
            </a:pPr>
            <a:r>
              <a:rPr lang="fr-FR" sz="1800" dirty="0"/>
              <a:t>Juillet PJL le retour : Enterrement de la gouvernance de la sûreté , Moment de recueillement, dépôt de pétales en papier </a:t>
            </a:r>
            <a:endParaRPr lang="en-US" sz="1800" dirty="0">
              <a:ea typeface="Calibri" panose="020F0502020204030204"/>
              <a:cs typeface="Calibri" panose="020F0502020204030204"/>
            </a:endParaRPr>
          </a:p>
          <a:p>
            <a:pPr marL="342900" indent="0" algn="just">
              <a:buNone/>
            </a:pPr>
            <a:r>
              <a:rPr lang="fr-FR" sz="1800" dirty="0"/>
              <a:t>Arrivée sur la place « Ce n'est pas le clap de fin !» - Sortons nos tee-shirts et battons-nous! 5 bonnes raisons!</a:t>
            </a:r>
            <a:endParaRPr lang="fr-FR" sz="1800" dirty="0">
              <a:ea typeface="Calibri" panose="020F0502020204030204"/>
              <a:cs typeface="Calibri" panose="020F0502020204030204"/>
            </a:endParaRPr>
          </a:p>
          <a:p>
            <a:pPr marL="0" indent="0" algn="just">
              <a:buNone/>
            </a:pPr>
            <a:r>
              <a:rPr lang="fr-FR" sz="2400" b="1" dirty="0">
                <a:solidFill>
                  <a:srgbClr val="7FA8D9"/>
                </a:solidFill>
              </a:rPr>
              <a:t>Conseil des scénaristes :</a:t>
            </a:r>
            <a:endParaRPr lang="fr-FR" sz="2400" b="1" dirty="0">
              <a:solidFill>
                <a:srgbClr val="7FA8D9"/>
              </a:solidFill>
              <a:ea typeface="Calibri" panose="020F0502020204030204"/>
              <a:cs typeface="Calibri" panose="020F0502020204030204"/>
            </a:endParaRPr>
          </a:p>
          <a:p>
            <a:pPr marL="342900" indent="0" algn="just">
              <a:buNone/>
            </a:pPr>
            <a:r>
              <a:rPr lang="fr-FR" sz="1800" dirty="0" err="1"/>
              <a:t>Dress</a:t>
            </a:r>
            <a:r>
              <a:rPr lang="fr-FR" sz="1800" dirty="0"/>
              <a:t> code noir et n'oubliez pas vos tee-shirt dans votre sac</a:t>
            </a:r>
            <a:endParaRPr lang="fr-FR" sz="1800" dirty="0">
              <a:ea typeface="Calibri" panose="020F0502020204030204"/>
              <a:cs typeface="Calibri" panose="020F0502020204030204"/>
            </a:endParaRPr>
          </a:p>
          <a:p>
            <a:pPr>
              <a:buNone/>
            </a:pPr>
            <a:r>
              <a:rPr lang="fr-FR" sz="2200" b="1" dirty="0"/>
              <a:t>Rassemblement place Rostand</a:t>
            </a:r>
            <a:r>
              <a:rPr lang="fr-FR" sz="2200" dirty="0"/>
              <a:t> (Pique-nique tiré du sac, café/thé fourni) / </a:t>
            </a:r>
            <a:r>
              <a:rPr lang="fr-FR" sz="2200" b="1" dirty="0"/>
              <a:t>Tractage sur place</a:t>
            </a:r>
            <a:endParaRPr lang="fr-FR" sz="2200" b="1" dirty="0">
              <a:ea typeface="Calibri"/>
              <a:cs typeface="Calibri"/>
            </a:endParaRPr>
          </a:p>
          <a:p>
            <a:pPr marL="457200" lvl="1" indent="0">
              <a:buNone/>
            </a:pPr>
            <a:r>
              <a:rPr lang="fr-FR" sz="1800" dirty="0"/>
              <a:t>Prises de paroles (salariés, syndicats, intersyndicale, sénateurs)</a:t>
            </a:r>
            <a:endParaRPr lang="fr-FR" sz="1800" dirty="0">
              <a:ea typeface="Calibri"/>
              <a:cs typeface="Calibri"/>
            </a:endParaRPr>
          </a:p>
          <a:p>
            <a:pPr marL="457200" lvl="1" indent="0">
              <a:buNone/>
            </a:pPr>
            <a:r>
              <a:rPr lang="fr-FR" sz="1800" dirty="0"/>
              <a:t>Retour sur le débat au Sénat du 7/02</a:t>
            </a:r>
            <a:endParaRPr lang="fr-FR" sz="1800" dirty="0">
              <a:ea typeface="Calibri" panose="020F0502020204030204"/>
              <a:cs typeface="Calibri" panose="020F0502020204030204"/>
            </a:endParaRPr>
          </a:p>
        </p:txBody>
      </p:sp>
      <p:pic>
        <p:nvPicPr>
          <p:cNvPr id="2" name="Image 1">
            <a:extLst>
              <a:ext uri="{FF2B5EF4-FFF2-40B4-BE49-F238E27FC236}">
                <a16:creationId xmlns:a16="http://schemas.microsoft.com/office/drawing/2014/main" id="{8068EF37-4B5F-B4FD-9A0E-08F729A5DEA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080000">
            <a:off x="10508553" y="1789057"/>
            <a:ext cx="1069613" cy="1044629"/>
          </a:xfrm>
          <a:prstGeom prst="rect">
            <a:avLst/>
          </a:prstGeom>
        </p:spPr>
      </p:pic>
      <p:pic>
        <p:nvPicPr>
          <p:cNvPr id="6" name="Image 5" descr="Une image contenant Rectangle, ligne, conception&#10;&#10;Description générée automatiquement">
            <a:extLst>
              <a:ext uri="{FF2B5EF4-FFF2-40B4-BE49-F238E27FC236}">
                <a16:creationId xmlns:a16="http://schemas.microsoft.com/office/drawing/2014/main" id="{7E92B1BD-211F-7AF1-DB6C-3B66ED0C1B9E}"/>
              </a:ext>
            </a:extLst>
          </p:cNvPr>
          <p:cNvPicPr>
            <a:picLocks noChangeAspect="1"/>
          </p:cNvPicPr>
          <p:nvPr/>
        </p:nvPicPr>
        <p:blipFill>
          <a:blip r:embed="rId3"/>
          <a:stretch>
            <a:fillRect/>
          </a:stretch>
        </p:blipFill>
        <p:spPr>
          <a:xfrm rot="-5400000">
            <a:off x="-1579588" y="4175383"/>
            <a:ext cx="3796261" cy="630838"/>
          </a:xfrm>
          <a:prstGeom prst="rect">
            <a:avLst/>
          </a:prstGeom>
        </p:spPr>
      </p:pic>
      <p:pic>
        <p:nvPicPr>
          <p:cNvPr id="7" name="Image 6" descr="Une image contenant croquis, conception, noir et blanc&#10;&#10;Description générée automatiquement">
            <a:extLst>
              <a:ext uri="{FF2B5EF4-FFF2-40B4-BE49-F238E27FC236}">
                <a16:creationId xmlns:a16="http://schemas.microsoft.com/office/drawing/2014/main" id="{315A0B23-11B9-0307-9800-A6061844C4BA}"/>
              </a:ext>
            </a:extLst>
          </p:cNvPr>
          <p:cNvPicPr>
            <a:picLocks noChangeAspect="1"/>
          </p:cNvPicPr>
          <p:nvPr/>
        </p:nvPicPr>
        <p:blipFill>
          <a:blip r:embed="rId4"/>
          <a:stretch>
            <a:fillRect/>
          </a:stretch>
        </p:blipFill>
        <p:spPr>
          <a:xfrm>
            <a:off x="10720700" y="5592815"/>
            <a:ext cx="1268699" cy="1268699"/>
          </a:xfrm>
          <a:prstGeom prst="rect">
            <a:avLst/>
          </a:prstGeom>
        </p:spPr>
      </p:pic>
    </p:spTree>
    <p:extLst>
      <p:ext uri="{BB962C8B-B14F-4D97-AF65-F5344CB8AC3E}">
        <p14:creationId xmlns:p14="http://schemas.microsoft.com/office/powerpoint/2010/main" val="2222839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a:rPr>
              <a:t>Le 8 février : préparons-nous ! Soyons acteurs!</a:t>
            </a:r>
            <a:endParaRPr lang="fr-FR" sz="3200" b="1" spc="25">
              <a:latin typeface="Trebuchet MS" panose="22635452340000000000" pitchFamily="2"/>
            </a:endParaRP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contenu 4">
            <a:extLst>
              <a:ext uri="{FF2B5EF4-FFF2-40B4-BE49-F238E27FC236}">
                <a16:creationId xmlns:a16="http://schemas.microsoft.com/office/drawing/2014/main" id="{EAE28731-54BF-58F5-3CE8-FDD004EBC733}"/>
              </a:ext>
            </a:extLst>
          </p:cNvPr>
          <p:cNvSpPr>
            <a:spLocks noGrp="1"/>
          </p:cNvSpPr>
          <p:nvPr>
            <p:ph idx="1"/>
          </p:nvPr>
        </p:nvSpPr>
        <p:spPr/>
        <p:txBody>
          <a:bodyPr vert="horz" lIns="91440" tIns="45720" rIns="91440" bIns="45720" rtlCol="0" anchor="t">
            <a:normAutofit/>
          </a:bodyPr>
          <a:lstStyle/>
          <a:p>
            <a:r>
              <a:rPr lang="fr-FR" dirty="0"/>
              <a:t>Ramène tes collègues</a:t>
            </a:r>
          </a:p>
          <a:p>
            <a:r>
              <a:rPr lang="fr-FR" dirty="0"/>
              <a:t>Ramène ta famille, tes amis, tes voisins </a:t>
            </a:r>
            <a:endParaRPr lang="fr-FR" dirty="0">
              <a:ea typeface="Calibri"/>
              <a:cs typeface="Calibri"/>
            </a:endParaRPr>
          </a:p>
          <a:p>
            <a:r>
              <a:rPr lang="fr-FR" dirty="0"/>
              <a:t>Tractages lors d’événements et dans les entreprises du secteur</a:t>
            </a:r>
          </a:p>
          <a:p>
            <a:r>
              <a:rPr lang="fr-FR" dirty="0">
                <a:ea typeface="Calibri"/>
                <a:cs typeface="Calibri"/>
              </a:rPr>
              <a:t>A vous d’occuper les réseaux sociaux !</a:t>
            </a:r>
          </a:p>
          <a:p>
            <a:r>
              <a:rPr lang="fr-FR" dirty="0"/>
              <a:t>Ecrivez vos slogans et chansons, un texte à lire lors du rassemblement</a:t>
            </a:r>
            <a:endParaRPr lang="fr-FR" dirty="0">
              <a:ea typeface="Calibri"/>
              <a:cs typeface="Calibri"/>
            </a:endParaRPr>
          </a:p>
          <a:p>
            <a:r>
              <a:rPr lang="fr-FR" dirty="0">
                <a:ea typeface="Calibri"/>
                <a:cs typeface="Calibri"/>
              </a:rPr>
              <a:t>Préparez vos pancartes</a:t>
            </a:r>
          </a:p>
          <a:p>
            <a:r>
              <a:rPr lang="fr-FR" dirty="0">
                <a:ea typeface="Calibri"/>
                <a:cs typeface="Calibri"/>
              </a:rPr>
              <a:t>Les textes seront mis dans une urne que nous porterons aux sénateurs</a:t>
            </a:r>
            <a:endParaRPr lang="fr-FR" dirty="0"/>
          </a:p>
          <a:p>
            <a:endParaRPr lang="fr-FR" dirty="0">
              <a:ea typeface="Calibri" panose="020F0502020204030204"/>
              <a:cs typeface="Calibri" panose="020F0502020204030204"/>
            </a:endParaRPr>
          </a:p>
        </p:txBody>
      </p:sp>
      <p:pic>
        <p:nvPicPr>
          <p:cNvPr id="2" name="Image 1" descr="Une image contenant noir, obscurité&#10;&#10;Description générée automatiquement">
            <a:extLst>
              <a:ext uri="{FF2B5EF4-FFF2-40B4-BE49-F238E27FC236}">
                <a16:creationId xmlns:a16="http://schemas.microsoft.com/office/drawing/2014/main" id="{4339BC9C-6427-93B4-A90D-C9C5FC35D765}"/>
              </a:ext>
            </a:extLst>
          </p:cNvPr>
          <p:cNvPicPr>
            <a:picLocks noChangeAspect="1"/>
          </p:cNvPicPr>
          <p:nvPr/>
        </p:nvPicPr>
        <p:blipFill>
          <a:blip r:embed="rId2"/>
          <a:stretch>
            <a:fillRect/>
          </a:stretch>
        </p:blipFill>
        <p:spPr>
          <a:xfrm>
            <a:off x="8540100" y="1625887"/>
            <a:ext cx="1857375" cy="1857375"/>
          </a:xfrm>
          <a:prstGeom prst="rect">
            <a:avLst/>
          </a:prstGeom>
        </p:spPr>
      </p:pic>
    </p:spTree>
    <p:extLst>
      <p:ext uri="{BB962C8B-B14F-4D97-AF65-F5344CB8AC3E}">
        <p14:creationId xmlns:p14="http://schemas.microsoft.com/office/powerpoint/2010/main" val="23814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9459E9-A27D-4840-BACD-5F6858CC3A82}"/>
              </a:ext>
            </a:extLst>
          </p:cNvPr>
          <p:cNvSpPr>
            <a:spLocks noGrp="1"/>
          </p:cNvSpPr>
          <p:nvPr>
            <p:ph idx="1"/>
          </p:nvPr>
        </p:nvSpPr>
        <p:spPr>
          <a:xfrm>
            <a:off x="443883" y="1970843"/>
            <a:ext cx="11448081" cy="4236180"/>
          </a:xfrm>
        </p:spPr>
        <p:txBody>
          <a:bodyPr>
            <a:normAutofit fontScale="77500" lnSpcReduction="20000"/>
          </a:bodyPr>
          <a:lstStyle/>
          <a:p>
            <a:pPr marL="514350" indent="-514350">
              <a:buFont typeface="+mj-lt"/>
              <a:buAutoNum type="arabicPeriod"/>
            </a:pPr>
            <a:r>
              <a:rPr lang="fr-FR"/>
              <a:t>Introduction</a:t>
            </a:r>
          </a:p>
          <a:p>
            <a:pPr marL="514350" indent="-514350">
              <a:buFont typeface="+mj-lt"/>
              <a:buAutoNum type="arabicPeriod"/>
            </a:pPr>
            <a:r>
              <a:rPr lang="fr-FR"/>
              <a:t>Projet loi où en est-on?</a:t>
            </a:r>
          </a:p>
          <a:p>
            <a:pPr marL="971550" lvl="1" indent="-514350">
              <a:buFont typeface="+mj-lt"/>
              <a:buAutoNum type="alphaLcPeriod"/>
            </a:pPr>
            <a:r>
              <a:rPr lang="fr-FR"/>
              <a:t>Discussions avec les Sénateurs</a:t>
            </a:r>
          </a:p>
          <a:p>
            <a:pPr marL="971550" lvl="1" indent="-514350">
              <a:buFont typeface="+mj-lt"/>
              <a:buAutoNum type="alphaLcPeriod"/>
            </a:pPr>
            <a:r>
              <a:rPr lang="fr-FR"/>
              <a:t>Amendements proposés par l’intersyndicale  </a:t>
            </a:r>
          </a:p>
          <a:p>
            <a:pPr marL="971550" lvl="1" indent="-514350">
              <a:buFont typeface="+mj-lt"/>
              <a:buAutoNum type="alphaLcPeriod"/>
            </a:pPr>
            <a:r>
              <a:rPr lang="fr-FR"/>
              <a:t>Calendrier législatif </a:t>
            </a:r>
          </a:p>
          <a:p>
            <a:pPr marL="514350" indent="-514350">
              <a:buFont typeface="+mj-lt"/>
              <a:buAutoNum type="arabicPeriod"/>
            </a:pPr>
            <a:r>
              <a:rPr lang="fr-FR"/>
              <a:t>A vous la parole !</a:t>
            </a:r>
          </a:p>
          <a:p>
            <a:pPr marL="514350" indent="-514350">
              <a:buFont typeface="+mj-lt"/>
              <a:buAutoNum type="arabicPeriod"/>
            </a:pPr>
            <a:r>
              <a:rPr lang="fr-FR"/>
              <a:t>Tous dans la rue le 08/02 !</a:t>
            </a:r>
          </a:p>
          <a:p>
            <a:pPr marL="971550" lvl="1" indent="-514350">
              <a:buFont typeface="+mj-lt"/>
              <a:buAutoNum type="alphaLcParenR"/>
            </a:pPr>
            <a:r>
              <a:rPr lang="fr-FR"/>
              <a:t>5 bonnes raisons de venir</a:t>
            </a:r>
          </a:p>
          <a:p>
            <a:pPr marL="971550" lvl="1" indent="-514350">
              <a:buFont typeface="+mj-lt"/>
              <a:buAutoNum type="alphaLcParenR"/>
            </a:pPr>
            <a:r>
              <a:rPr lang="fr-FR"/>
              <a:t>Scenario</a:t>
            </a:r>
          </a:p>
          <a:p>
            <a:pPr marL="971550" lvl="1" indent="-514350">
              <a:buFont typeface="+mj-lt"/>
              <a:buAutoNum type="alphaLcParenR"/>
            </a:pPr>
            <a:r>
              <a:rPr lang="fr-FR"/>
              <a:t>Cagnotte, train 8/02</a:t>
            </a:r>
          </a:p>
          <a:p>
            <a:pPr marL="514350" indent="-514350">
              <a:buFont typeface="+mj-lt"/>
              <a:buAutoNum type="arabicPeriod"/>
            </a:pPr>
            <a:r>
              <a:rPr lang="fr-FR"/>
              <a:t>Comment le projet de réforme vous impacte : répondez au questionnaire</a:t>
            </a:r>
          </a:p>
          <a:p>
            <a:pPr marL="514350" indent="-514350">
              <a:buFont typeface="+mj-lt"/>
              <a:buAutoNum type="arabicPeriod"/>
            </a:pPr>
            <a:r>
              <a:rPr lang="fr-FR"/>
              <a:t>A vous la parole !</a:t>
            </a:r>
          </a:p>
          <a:p>
            <a:pPr marL="514350" indent="-514350">
              <a:buFont typeface="+mj-lt"/>
              <a:buAutoNum type="arabicPeriod"/>
            </a:pPr>
            <a:r>
              <a:rPr lang="fr-FR"/>
              <a:t>A venir</a:t>
            </a:r>
          </a:p>
        </p:txBody>
      </p:sp>
      <p:sp>
        <p:nvSpPr>
          <p:cNvPr id="4" name="Espace réservé du numéro de diapositive 3">
            <a:extLst>
              <a:ext uri="{FF2B5EF4-FFF2-40B4-BE49-F238E27FC236}">
                <a16:creationId xmlns:a16="http://schemas.microsoft.com/office/drawing/2014/main" id="{6806EDB0-FF98-4ED5-9ECC-FCBEFCCCDBAC}"/>
              </a:ext>
            </a:extLst>
          </p:cNvPr>
          <p:cNvSpPr>
            <a:spLocks noGrp="1"/>
          </p:cNvSpPr>
          <p:nvPr>
            <p:ph type="sldNum" sz="quarter" idx="12"/>
          </p:nvPr>
        </p:nvSpPr>
        <p:spPr/>
        <p:txBody>
          <a:bodyPr/>
          <a:lstStyle/>
          <a:p>
            <a:fld id="{20B35EF6-8718-4233-AC5A-D78F068ACFE5}" type="slidenum">
              <a:rPr lang="fr-FR" smtClean="0"/>
              <a:t>2</a:t>
            </a:fld>
            <a:endParaRPr lang="fr-FR"/>
          </a:p>
        </p:txBody>
      </p:sp>
    </p:spTree>
    <p:extLst>
      <p:ext uri="{BB962C8B-B14F-4D97-AF65-F5344CB8AC3E}">
        <p14:creationId xmlns:p14="http://schemas.microsoft.com/office/powerpoint/2010/main" val="271262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Tous solidaires pour une manif d’ampleur</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contenu 4">
            <a:extLst>
              <a:ext uri="{FF2B5EF4-FFF2-40B4-BE49-F238E27FC236}">
                <a16:creationId xmlns:a16="http://schemas.microsoft.com/office/drawing/2014/main" id="{9CD9A5B7-6703-1D78-BF9F-355A69C32A29}"/>
              </a:ext>
            </a:extLst>
          </p:cNvPr>
          <p:cNvSpPr>
            <a:spLocks noGrp="1"/>
          </p:cNvSpPr>
          <p:nvPr>
            <p:ph idx="1"/>
          </p:nvPr>
        </p:nvSpPr>
        <p:spPr>
          <a:xfrm>
            <a:off x="384441" y="1921185"/>
            <a:ext cx="9713484" cy="2062235"/>
          </a:xfrm>
        </p:spPr>
        <p:txBody>
          <a:bodyPr vert="horz" lIns="91440" tIns="45720" rIns="91440" bIns="45720" rtlCol="0" anchor="t">
            <a:normAutofit fontScale="92500"/>
          </a:bodyPr>
          <a:lstStyle/>
          <a:p>
            <a:pPr marL="0" indent="0">
              <a:buNone/>
            </a:pPr>
            <a:r>
              <a:rPr lang="fr-FR"/>
              <a:t>Pour les frais de cette manif, dont les trajets des collègues des sites hors région parisienne, nous avons besoin d’un financement solidaire :</a:t>
            </a:r>
          </a:p>
          <a:p>
            <a:pPr marL="0" indent="0">
              <a:buNone/>
            </a:pPr>
            <a:endParaRPr lang="fr-FR" sz="1800"/>
          </a:p>
          <a:p>
            <a:pPr marL="0" indent="0">
              <a:buNone/>
            </a:pPr>
            <a:r>
              <a:rPr lang="fr-FR"/>
              <a:t>Lien vers cagnotte: </a:t>
            </a:r>
            <a:r>
              <a:rPr lang="fr-FR" sz="1800" u="sng">
                <a:solidFill>
                  <a:srgbClr val="0563C1"/>
                </a:solidFill>
                <a:effectLst/>
                <a:latin typeface="Calibri"/>
                <a:ea typeface="Calibri" panose="020F0502020204030204" pitchFamily="34" charset="0"/>
                <a:cs typeface="Calibri"/>
                <a:hlinkClick r:id="rId2"/>
              </a:rPr>
              <a:t>https://www.leetchi.com/fr/c/soutenez-les-actions-de-lintersyndicale-de-lirsn-pour-mobiliser-les-salaries-5868507?utm_source=copylink&amp;utm_medium=social_sharing</a:t>
            </a:r>
            <a:endParaRPr lang="fr-FR" sz="1800">
              <a:effectLst/>
              <a:latin typeface="Calibri"/>
              <a:ea typeface="Calibri" panose="020F0502020204030204" pitchFamily="34" charset="0"/>
              <a:cs typeface="Calibri"/>
            </a:endParaRPr>
          </a:p>
          <a:p>
            <a:pPr marL="0" indent="0">
              <a:buNone/>
            </a:pPr>
            <a:endParaRPr lang="fr-FR"/>
          </a:p>
          <a:p>
            <a:pPr marL="0" indent="0">
              <a:buNone/>
            </a:pPr>
            <a:endParaRPr lang="fr-FR"/>
          </a:p>
          <a:p>
            <a:endParaRPr lang="fr-FR"/>
          </a:p>
          <a:p>
            <a:pPr marL="0" indent="0">
              <a:buNone/>
            </a:pPr>
            <a:endParaRPr lang="fr-FR"/>
          </a:p>
        </p:txBody>
      </p:sp>
      <p:sp>
        <p:nvSpPr>
          <p:cNvPr id="5" name="Espace réservé du contenu 4">
            <a:extLst>
              <a:ext uri="{FF2B5EF4-FFF2-40B4-BE49-F238E27FC236}">
                <a16:creationId xmlns:a16="http://schemas.microsoft.com/office/drawing/2014/main" id="{6020CED6-D364-4324-A5F8-A8040B4681EA}"/>
              </a:ext>
            </a:extLst>
          </p:cNvPr>
          <p:cNvSpPr txBox="1">
            <a:spLocks/>
          </p:cNvSpPr>
          <p:nvPr/>
        </p:nvSpPr>
        <p:spPr>
          <a:xfrm>
            <a:off x="471251" y="4411777"/>
            <a:ext cx="10468006" cy="2062235"/>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a:t>Collègues des sites hors région parisienne, il est encore temps de vous inscrire pour être à Paris le 8 février :</a:t>
            </a:r>
          </a:p>
          <a:p>
            <a:pPr marL="0" indent="0">
              <a:buNone/>
            </a:pPr>
            <a:r>
              <a:rPr lang="fr-FR" dirty="0"/>
              <a:t> Lien pour vous inscrire : </a:t>
            </a:r>
            <a:r>
              <a:rPr lang="fr-FR" dirty="0">
                <a:ea typeface="+mn-lt"/>
                <a:cs typeface="+mn-lt"/>
              </a:rPr>
              <a:t> </a:t>
            </a:r>
            <a:r>
              <a:rPr lang="fr-FR" dirty="0">
                <a:ea typeface="+mn-lt"/>
                <a:cs typeface="+mn-lt"/>
                <a:hlinkClick r:id="rId3"/>
              </a:rPr>
              <a:t>https://forms.office.com/e/3nySDYApJe?origin=lprLink</a:t>
            </a:r>
            <a:endParaRPr lang="fr-FR">
              <a:ea typeface="Calibri"/>
              <a:cs typeface="Calibri"/>
            </a:endParaRPr>
          </a:p>
          <a:p>
            <a:pPr>
              <a:buNone/>
            </a:pPr>
            <a:endParaRPr lang="fr-FR"/>
          </a:p>
          <a:p>
            <a:pPr marL="0" indent="0">
              <a:buNone/>
            </a:pPr>
            <a:r>
              <a:rPr lang="fr-FR" dirty="0">
                <a:cs typeface="Calibri"/>
              </a:rPr>
              <a:t>Et en cas de besoin spécifique, merci de contacter Philippe</a:t>
            </a:r>
            <a:endParaRPr lang="fr-FR" dirty="0">
              <a:ea typeface="Calibri"/>
              <a:cs typeface="Calibri"/>
            </a:endParaRPr>
          </a:p>
          <a:p>
            <a:pPr marL="0" indent="0">
              <a:buFont typeface="Arial" panose="020B0604020202020204" pitchFamily="34" charset="0"/>
              <a:buNone/>
            </a:pPr>
            <a:endParaRPr lang="fr-FR"/>
          </a:p>
          <a:p>
            <a:pPr marL="0" indent="0">
              <a:buNone/>
            </a:pPr>
            <a:endParaRPr lang="fr-FR">
              <a:cs typeface="Calibri" panose="020F0502020204030204"/>
            </a:endParaRPr>
          </a:p>
          <a:p>
            <a:pPr>
              <a:buFont typeface="Arial" panose="020B0604020202020204" pitchFamily="34" charset="0"/>
              <a:buChar char="•"/>
            </a:pPr>
            <a:endParaRPr lang="fr-FR">
              <a:cs typeface="Calibri" panose="020F0502020204030204"/>
            </a:endParaRPr>
          </a:p>
          <a:p>
            <a:pPr marL="0" indent="0">
              <a:buNone/>
            </a:pPr>
            <a:endParaRPr lang="fr-FR">
              <a:cs typeface="Calibri" panose="020F0502020204030204"/>
            </a:endParaRPr>
          </a:p>
        </p:txBody>
      </p:sp>
      <p:pic>
        <p:nvPicPr>
          <p:cNvPr id="6" name="Image 5" descr="Gilets jaunes : une cagnotte en Haute-Savoie pour aller manifester samedi à  Paris - France Bleu">
            <a:extLst>
              <a:ext uri="{FF2B5EF4-FFF2-40B4-BE49-F238E27FC236}">
                <a16:creationId xmlns:a16="http://schemas.microsoft.com/office/drawing/2014/main" id="{39641278-4903-A6BE-D6FB-4D53807C8DDB}"/>
              </a:ext>
            </a:extLst>
          </p:cNvPr>
          <p:cNvPicPr>
            <a:picLocks noChangeAspect="1"/>
          </p:cNvPicPr>
          <p:nvPr/>
        </p:nvPicPr>
        <p:blipFill rotWithShape="1">
          <a:blip r:embed="rId4"/>
          <a:srcRect r="37638" b="-649"/>
          <a:stretch/>
        </p:blipFill>
        <p:spPr>
          <a:xfrm>
            <a:off x="9946431" y="1393658"/>
            <a:ext cx="1770106" cy="1620179"/>
          </a:xfrm>
          <a:prstGeom prst="rect">
            <a:avLst/>
          </a:prstGeom>
        </p:spPr>
      </p:pic>
      <p:pic>
        <p:nvPicPr>
          <p:cNvPr id="7" name="Image 6" descr="Cagnottes en ligne : comment ne pas se faire avoir ? : Femme Actuelle Le MAG">
            <a:extLst>
              <a:ext uri="{FF2B5EF4-FFF2-40B4-BE49-F238E27FC236}">
                <a16:creationId xmlns:a16="http://schemas.microsoft.com/office/drawing/2014/main" id="{F4312D9D-4E2D-8DFA-88B3-B6964F9DF554}"/>
              </a:ext>
            </a:extLst>
          </p:cNvPr>
          <p:cNvPicPr>
            <a:picLocks noChangeAspect="1"/>
          </p:cNvPicPr>
          <p:nvPr/>
        </p:nvPicPr>
        <p:blipFill>
          <a:blip r:embed="rId5"/>
          <a:stretch>
            <a:fillRect/>
          </a:stretch>
        </p:blipFill>
        <p:spPr>
          <a:xfrm>
            <a:off x="10038816" y="3245393"/>
            <a:ext cx="1054277" cy="1054276"/>
          </a:xfrm>
          <a:prstGeom prst="rect">
            <a:avLst/>
          </a:prstGeom>
        </p:spPr>
      </p:pic>
      <p:pic>
        <p:nvPicPr>
          <p:cNvPr id="8" name="Image 7" descr="Images de Train – Téléchargement gratuit sur Freepik">
            <a:extLst>
              <a:ext uri="{FF2B5EF4-FFF2-40B4-BE49-F238E27FC236}">
                <a16:creationId xmlns:a16="http://schemas.microsoft.com/office/drawing/2014/main" id="{594B2DED-3896-14A4-A3A0-C9C1A42BE3EB}"/>
              </a:ext>
            </a:extLst>
          </p:cNvPr>
          <p:cNvPicPr>
            <a:picLocks noChangeAspect="1"/>
          </p:cNvPicPr>
          <p:nvPr/>
        </p:nvPicPr>
        <p:blipFill>
          <a:blip r:embed="rId6"/>
          <a:stretch>
            <a:fillRect/>
          </a:stretch>
        </p:blipFill>
        <p:spPr>
          <a:xfrm>
            <a:off x="10825443" y="4341053"/>
            <a:ext cx="1117818" cy="2214759"/>
          </a:xfrm>
          <a:prstGeom prst="rect">
            <a:avLst/>
          </a:prstGeom>
        </p:spPr>
      </p:pic>
    </p:spTree>
    <p:extLst>
      <p:ext uri="{BB962C8B-B14F-4D97-AF65-F5344CB8AC3E}">
        <p14:creationId xmlns:p14="http://schemas.microsoft.com/office/powerpoint/2010/main" val="4098684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dirty="0">
                <a:latin typeface="Trebuchet MS" panose="22635452340000000000" pitchFamily="2"/>
              </a:rPr>
              <a:t>Questionnaire : partagez avec nous</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contenu 4">
            <a:extLst>
              <a:ext uri="{FF2B5EF4-FFF2-40B4-BE49-F238E27FC236}">
                <a16:creationId xmlns:a16="http://schemas.microsoft.com/office/drawing/2014/main" id="{9CD9A5B7-6703-1D78-BF9F-355A69C32A29}"/>
              </a:ext>
            </a:extLst>
          </p:cNvPr>
          <p:cNvSpPr>
            <a:spLocks noGrp="1"/>
          </p:cNvSpPr>
          <p:nvPr>
            <p:ph idx="1"/>
          </p:nvPr>
        </p:nvSpPr>
        <p:spPr>
          <a:xfrm>
            <a:off x="486799" y="1899821"/>
            <a:ext cx="11218632" cy="4794495"/>
          </a:xfrm>
        </p:spPr>
        <p:txBody>
          <a:bodyPr>
            <a:normAutofit fontScale="77500" lnSpcReduction="20000"/>
          </a:bodyPr>
          <a:lstStyle/>
          <a:p>
            <a:pPr marL="0" indent="0" algn="ctr">
              <a:buNone/>
            </a:pPr>
            <a:r>
              <a:rPr lang="fr-FR" sz="4300" b="1" i="1" dirty="0">
                <a:solidFill>
                  <a:srgbClr val="D20012"/>
                </a:solidFill>
              </a:rPr>
              <a:t>Anonyme et rapide !</a:t>
            </a:r>
          </a:p>
          <a:p>
            <a:pPr marL="0" indent="0" algn="ctr">
              <a:buNone/>
            </a:pPr>
            <a:endParaRPr lang="fr-FR" sz="4300" b="1" i="1" dirty="0">
              <a:solidFill>
                <a:srgbClr val="D20012"/>
              </a:solidFill>
            </a:endParaRPr>
          </a:p>
          <a:p>
            <a:pPr marL="0" indent="0">
              <a:buNone/>
            </a:pPr>
            <a:r>
              <a:rPr lang="fr-FR" dirty="0"/>
              <a:t>Prenez quelques minutes pour partager l’impact du projet de réorganisation sur votre quotidien au travail et en dehors.</a:t>
            </a:r>
          </a:p>
          <a:p>
            <a:pPr marL="0" indent="0">
              <a:buNone/>
            </a:pPr>
            <a:endParaRPr lang="fr-FR" dirty="0"/>
          </a:p>
          <a:p>
            <a:pPr marL="0" indent="0">
              <a:buNone/>
            </a:pPr>
            <a:r>
              <a:rPr lang="fr-FR" dirty="0"/>
              <a:t>Une partie des questions sont extraites du baromètre RPS lancé par la direction fin 2022, nous comparerons l’avant et l’après 8/02/23</a:t>
            </a:r>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r>
              <a:rPr lang="fr-FR" dirty="0"/>
              <a:t>Lien : </a:t>
            </a:r>
            <a:r>
              <a:rPr lang="fr-FR" dirty="0">
                <a:hlinkClick r:id="rId2"/>
              </a:rPr>
              <a:t>https://forms.office.com/Pages/ResponsePage.aspx?id=9ExSdb_VzEO5j6KlBH3-ov24s71_c-pOmhT6-ifhTc5UNUxMNzM0SkVLOVZQVDRHV1laSzFYODlLRC4u</a:t>
            </a:r>
            <a:endParaRPr lang="fr-FR" dirty="0"/>
          </a:p>
          <a:p>
            <a:pPr marL="0" indent="0">
              <a:buNone/>
            </a:pPr>
            <a:endParaRPr lang="fr-FR" dirty="0"/>
          </a:p>
          <a:p>
            <a:endParaRPr lang="fr-FR" dirty="0"/>
          </a:p>
          <a:p>
            <a:pPr marL="0" indent="0">
              <a:buNone/>
            </a:pPr>
            <a:endParaRPr lang="fr-FR" dirty="0"/>
          </a:p>
        </p:txBody>
      </p:sp>
      <p:pic>
        <p:nvPicPr>
          <p:cNvPr id="3" name="Image 2">
            <a:extLst>
              <a:ext uri="{FF2B5EF4-FFF2-40B4-BE49-F238E27FC236}">
                <a16:creationId xmlns:a16="http://schemas.microsoft.com/office/drawing/2014/main" id="{2CA1D73B-787E-07D4-434F-8F3F5F39709E}"/>
              </a:ext>
            </a:extLst>
          </p:cNvPr>
          <p:cNvPicPr>
            <a:picLocks noChangeAspect="1"/>
          </p:cNvPicPr>
          <p:nvPr/>
        </p:nvPicPr>
        <p:blipFill rotWithShape="1">
          <a:blip r:embed="rId3">
            <a:alphaModFix amt="85000"/>
          </a:blip>
          <a:srcRect l="2643" t="29782" r="18799" b="29519"/>
          <a:stretch/>
        </p:blipFill>
        <p:spPr>
          <a:xfrm rot="20958640">
            <a:off x="2612752" y="4798054"/>
            <a:ext cx="3602713" cy="826619"/>
          </a:xfrm>
          <a:prstGeom prst="rect">
            <a:avLst/>
          </a:prstGeom>
          <a:ln>
            <a:noFill/>
          </a:ln>
          <a:effectLst>
            <a:softEdge rad="112500"/>
          </a:effectLst>
        </p:spPr>
      </p:pic>
      <p:pic>
        <p:nvPicPr>
          <p:cNvPr id="5" name="Image 4">
            <a:extLst>
              <a:ext uri="{FF2B5EF4-FFF2-40B4-BE49-F238E27FC236}">
                <a16:creationId xmlns:a16="http://schemas.microsoft.com/office/drawing/2014/main" id="{1E5BAD4E-4494-7953-5131-492001185F2B}"/>
              </a:ext>
            </a:extLst>
          </p:cNvPr>
          <p:cNvPicPr>
            <a:picLocks noChangeAspect="1"/>
          </p:cNvPicPr>
          <p:nvPr/>
        </p:nvPicPr>
        <p:blipFill rotWithShape="1">
          <a:blip r:embed="rId4"/>
          <a:srcRect l="17685" t="7122" r="17165" b="-7122"/>
          <a:stretch/>
        </p:blipFill>
        <p:spPr>
          <a:xfrm rot="1670320">
            <a:off x="6677890" y="4381274"/>
            <a:ext cx="1522539" cy="1313098"/>
          </a:xfrm>
          <a:prstGeom prst="rect">
            <a:avLst/>
          </a:prstGeom>
          <a:ln>
            <a:noFill/>
          </a:ln>
          <a:effectLst>
            <a:softEdge rad="112500"/>
          </a:effectLst>
        </p:spPr>
      </p:pic>
    </p:spTree>
    <p:extLst>
      <p:ext uri="{BB962C8B-B14F-4D97-AF65-F5344CB8AC3E}">
        <p14:creationId xmlns:p14="http://schemas.microsoft.com/office/powerpoint/2010/main" val="3124607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22</a:t>
            </a:fld>
            <a:endParaRPr lang="fr-FR"/>
          </a:p>
        </p:txBody>
      </p:sp>
      <p:sp>
        <p:nvSpPr>
          <p:cNvPr id="7" name="ZoneTexte 6">
            <a:extLst>
              <a:ext uri="{FF2B5EF4-FFF2-40B4-BE49-F238E27FC236}">
                <a16:creationId xmlns:a16="http://schemas.microsoft.com/office/drawing/2014/main" id="{CF7FEBFA-2176-4B2E-BAF9-EEA4DFDD4AC7}"/>
              </a:ext>
            </a:extLst>
          </p:cNvPr>
          <p:cNvSpPr txBox="1"/>
          <p:nvPr/>
        </p:nvSpPr>
        <p:spPr>
          <a:xfrm rot="20481325">
            <a:off x="1052866" y="3381328"/>
            <a:ext cx="6590899" cy="1015663"/>
          </a:xfrm>
          <a:prstGeom prst="rect">
            <a:avLst/>
          </a:prstGeom>
          <a:noFill/>
          <a:ln w="76200">
            <a:solidFill>
              <a:srgbClr val="EE4757"/>
            </a:solidFill>
            <a:prstDash val="lgDash"/>
          </a:ln>
        </p:spPr>
        <p:txBody>
          <a:bodyPr wrap="square" rtlCol="0">
            <a:spAutoFit/>
          </a:bodyPr>
          <a:lstStyle/>
          <a:p>
            <a:r>
              <a:rPr lang="fr-FR" sz="6000" b="1">
                <a:solidFill>
                  <a:srgbClr val="EE4757"/>
                </a:solidFill>
                <a:latin typeface="Bernard MT Condensed" panose="02050806060905020404" pitchFamily="18" charset="0"/>
                <a:cs typeface="72 Condensed" panose="020B0506030000000003" pitchFamily="34" charset="0"/>
              </a:rPr>
              <a:t>Vous avez la parole !</a:t>
            </a:r>
          </a:p>
        </p:txBody>
      </p:sp>
      <p:pic>
        <p:nvPicPr>
          <p:cNvPr id="3" name="Picture 2">
            <a:extLst>
              <a:ext uri="{FF2B5EF4-FFF2-40B4-BE49-F238E27FC236}">
                <a16:creationId xmlns:a16="http://schemas.microsoft.com/office/drawing/2014/main" id="{F879C303-2FB1-B8E7-1C3F-0F4B1301D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3983" y="1993690"/>
            <a:ext cx="2816376" cy="398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223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plein air, personne, ciel, habits&#10;&#10;Description générée automatiquement">
            <a:extLst>
              <a:ext uri="{FF2B5EF4-FFF2-40B4-BE49-F238E27FC236}">
                <a16:creationId xmlns:a16="http://schemas.microsoft.com/office/drawing/2014/main" id="{8170D091-7CD1-4997-BF6C-FC72F77E00B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20402404">
            <a:off x="3675117" y="4303161"/>
            <a:ext cx="4029940" cy="2267707"/>
          </a:xfrm>
          <a:prstGeom prst="rect">
            <a:avLst/>
          </a:prstGeom>
          <a:ln>
            <a:noFill/>
          </a:ln>
          <a:effectLst>
            <a:softEdge rad="112500"/>
          </a:effectLst>
        </p:spPr>
      </p:pic>
      <p:pic>
        <p:nvPicPr>
          <p:cNvPr id="7" name="Image 6" descr="Une image contenant plein air, personne, habits, ciel&#10;&#10;Description générée automatiquement">
            <a:extLst>
              <a:ext uri="{FF2B5EF4-FFF2-40B4-BE49-F238E27FC236}">
                <a16:creationId xmlns:a16="http://schemas.microsoft.com/office/drawing/2014/main" id="{C6CA7E27-37B6-4CC6-B7CF-0CA763ADE5B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7473"/>
          <a:stretch/>
        </p:blipFill>
        <p:spPr>
          <a:xfrm rot="20429407">
            <a:off x="3046278" y="1535683"/>
            <a:ext cx="3917668" cy="2424851"/>
          </a:xfrm>
          <a:prstGeom prst="rect">
            <a:avLst/>
          </a:prstGeom>
          <a:ln>
            <a:noFill/>
          </a:ln>
          <a:effectLst>
            <a:softEdge rad="112500"/>
          </a:effectLst>
        </p:spPr>
      </p:pic>
      <p:pic>
        <p:nvPicPr>
          <p:cNvPr id="3" name="Image 2" descr="Une image contenant habits, personne, plein air, femme&#10;&#10;Description générée automatiquement">
            <a:extLst>
              <a:ext uri="{FF2B5EF4-FFF2-40B4-BE49-F238E27FC236}">
                <a16:creationId xmlns:a16="http://schemas.microsoft.com/office/drawing/2014/main" id="{9EE226AF-1BF8-4D32-95FF-DD1799E2E4A1}"/>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357661" y="3150337"/>
            <a:ext cx="4230501" cy="3172876"/>
          </a:xfrm>
          <a:prstGeom prst="rect">
            <a:avLst/>
          </a:prstGeom>
          <a:ln>
            <a:noFill/>
          </a:ln>
          <a:effectLst>
            <a:softEdge rad="112500"/>
          </a:effectLst>
        </p:spPr>
      </p:pic>
      <p:sp>
        <p:nvSpPr>
          <p:cNvPr id="4" name="Espace réservé du numéro de diapositive 3">
            <a:extLst>
              <a:ext uri="{FF2B5EF4-FFF2-40B4-BE49-F238E27FC236}">
                <a16:creationId xmlns:a16="http://schemas.microsoft.com/office/drawing/2014/main" id="{6806EDB0-FF98-4ED5-9ECC-FCBEFCCCDBAC}"/>
              </a:ext>
            </a:extLst>
          </p:cNvPr>
          <p:cNvSpPr>
            <a:spLocks noGrp="1"/>
          </p:cNvSpPr>
          <p:nvPr>
            <p:ph type="sldNum" sz="quarter" idx="12"/>
          </p:nvPr>
        </p:nvSpPr>
        <p:spPr/>
        <p:txBody>
          <a:bodyPr/>
          <a:lstStyle/>
          <a:p>
            <a:fld id="{20B35EF6-8718-4233-AC5A-D78F068ACFE5}" type="slidenum">
              <a:rPr lang="fr-FR" smtClean="0"/>
              <a:t>23</a:t>
            </a:fld>
            <a:endParaRPr lang="fr-FR"/>
          </a:p>
        </p:txBody>
      </p:sp>
      <p:sp>
        <p:nvSpPr>
          <p:cNvPr id="6" name="ZoneTexte 5">
            <a:extLst>
              <a:ext uri="{FF2B5EF4-FFF2-40B4-BE49-F238E27FC236}">
                <a16:creationId xmlns:a16="http://schemas.microsoft.com/office/drawing/2014/main" id="{136F32A9-7C15-450F-A18C-D96178A09E16}"/>
              </a:ext>
            </a:extLst>
          </p:cNvPr>
          <p:cNvSpPr txBox="1"/>
          <p:nvPr/>
        </p:nvSpPr>
        <p:spPr>
          <a:xfrm rot="-1200000">
            <a:off x="2906737" y="3542491"/>
            <a:ext cx="5502453" cy="861774"/>
          </a:xfrm>
          <a:prstGeom prst="rect">
            <a:avLst/>
          </a:prstGeom>
          <a:noFill/>
          <a:ln w="127000">
            <a:solidFill>
              <a:srgbClr val="EE4757"/>
            </a:solidFill>
            <a:prstDash val="lgDash"/>
          </a:ln>
        </p:spPr>
        <p:txBody>
          <a:bodyPr wrap="square" rtlCol="0">
            <a:spAutoFit/>
          </a:bodyPr>
          <a:lstStyle/>
          <a:p>
            <a:pPr algn="ctr"/>
            <a:r>
              <a:rPr lang="fr-FR" sz="5000" b="1">
                <a:solidFill>
                  <a:srgbClr val="EE4757"/>
                </a:solidFill>
                <a:latin typeface="Bernard MT Condensed" panose="02050806060905020404" pitchFamily="18" charset="0"/>
                <a:cs typeface="72 Condensed" panose="020B0506030000000003" pitchFamily="34" charset="0"/>
              </a:rPr>
              <a:t>Restons groupés !</a:t>
            </a:r>
          </a:p>
        </p:txBody>
      </p:sp>
      <p:pic>
        <p:nvPicPr>
          <p:cNvPr id="10" name="Image 9" descr="Une image contenant texte, Bleu électrique, habits, bleu&#10;&#10;Description générée automatiquement">
            <a:extLst>
              <a:ext uri="{FF2B5EF4-FFF2-40B4-BE49-F238E27FC236}">
                <a16:creationId xmlns:a16="http://schemas.microsoft.com/office/drawing/2014/main" id="{53369BDE-00BE-4A0E-864C-F2D1FD9F3B1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6825077" y="1154930"/>
            <a:ext cx="1791849" cy="2457739"/>
          </a:xfrm>
          <a:prstGeom prst="rect">
            <a:avLst/>
          </a:prstGeom>
          <a:ln>
            <a:noFill/>
          </a:ln>
          <a:effectLst>
            <a:softEdge rad="112500"/>
          </a:effectLst>
        </p:spPr>
      </p:pic>
      <p:pic>
        <p:nvPicPr>
          <p:cNvPr id="12" name="Image 11" descr="Une image contenant texte, plein air, Vêtements à haute visibilité, vert&#10;&#10;Description générée automatiquement">
            <a:extLst>
              <a:ext uri="{FF2B5EF4-FFF2-40B4-BE49-F238E27FC236}">
                <a16:creationId xmlns:a16="http://schemas.microsoft.com/office/drawing/2014/main" id="{6F004D1B-DF03-42B2-9FBA-141040B8B409}"/>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7971077" y="4486478"/>
            <a:ext cx="1791849" cy="2433183"/>
          </a:xfrm>
          <a:prstGeom prst="rect">
            <a:avLst/>
          </a:prstGeom>
          <a:ln>
            <a:noFill/>
          </a:ln>
          <a:effectLst>
            <a:softEdge rad="112500"/>
          </a:effectLst>
        </p:spPr>
      </p:pic>
      <p:pic>
        <p:nvPicPr>
          <p:cNvPr id="14" name="Image 13" descr="Une image contenant plein air, personne, habits, homme&#10;&#10;Description générée automatiquement">
            <a:extLst>
              <a:ext uri="{FF2B5EF4-FFF2-40B4-BE49-F238E27FC236}">
                <a16:creationId xmlns:a16="http://schemas.microsoft.com/office/drawing/2014/main" id="{8C82D55A-36DA-4CC0-9C21-1CD1DD66F9CB}"/>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8562094" y="1847383"/>
            <a:ext cx="3659938" cy="2697729"/>
          </a:xfrm>
          <a:prstGeom prst="rect">
            <a:avLst/>
          </a:prstGeom>
          <a:ln>
            <a:noFill/>
          </a:ln>
          <a:effectLst>
            <a:softEdge rad="112500"/>
          </a:effectLst>
        </p:spPr>
      </p:pic>
      <p:pic>
        <p:nvPicPr>
          <p:cNvPr id="19" name="Image 18">
            <a:extLst>
              <a:ext uri="{FF2B5EF4-FFF2-40B4-BE49-F238E27FC236}">
                <a16:creationId xmlns:a16="http://schemas.microsoft.com/office/drawing/2014/main" id="{0312466D-33C8-478E-96DB-8C5D56AC00D8}"/>
              </a:ext>
            </a:extLst>
          </p:cNvPr>
          <p:cNvPicPr>
            <a:picLocks noChangeAspect="1"/>
          </p:cNvPicPr>
          <p:nvPr/>
        </p:nvPicPr>
        <p:blipFill>
          <a:blip r:embed="rId8"/>
          <a:stretch>
            <a:fillRect/>
          </a:stretch>
        </p:blipFill>
        <p:spPr>
          <a:xfrm rot="20016803">
            <a:off x="387864" y="1881042"/>
            <a:ext cx="2891395" cy="1486941"/>
          </a:xfrm>
          <a:prstGeom prst="rect">
            <a:avLst/>
          </a:prstGeom>
        </p:spPr>
      </p:pic>
      <p:pic>
        <p:nvPicPr>
          <p:cNvPr id="20" name="Image 19">
            <a:extLst>
              <a:ext uri="{FF2B5EF4-FFF2-40B4-BE49-F238E27FC236}">
                <a16:creationId xmlns:a16="http://schemas.microsoft.com/office/drawing/2014/main" id="{3B4C43EA-EEAE-4CF7-878F-D0FCEA187233}"/>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135666" y="5042434"/>
            <a:ext cx="2086366" cy="1496478"/>
          </a:xfrm>
          <a:prstGeom prst="rect">
            <a:avLst/>
          </a:prstGeom>
        </p:spPr>
      </p:pic>
    </p:spTree>
    <p:extLst>
      <p:ext uri="{BB962C8B-B14F-4D97-AF65-F5344CB8AC3E}">
        <p14:creationId xmlns:p14="http://schemas.microsoft.com/office/powerpoint/2010/main" val="2794119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arbre, personne&#10;&#10;Description générée automatiquement">
            <a:extLst>
              <a:ext uri="{FF2B5EF4-FFF2-40B4-BE49-F238E27FC236}">
                <a16:creationId xmlns:a16="http://schemas.microsoft.com/office/drawing/2014/main" id="{30BE2B52-6157-4108-BA31-AC91F176FC85}"/>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5994"/>
          <a:stretch/>
        </p:blipFill>
        <p:spPr>
          <a:xfrm>
            <a:off x="0" y="1126278"/>
            <a:ext cx="12192000" cy="5731722"/>
          </a:xfrm>
          <a:prstGeom prst="rect">
            <a:avLst/>
          </a:prstGeom>
        </p:spPr>
      </p:pic>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24</a:t>
            </a:fld>
            <a:endParaRPr lang="fr-FR"/>
          </a:p>
        </p:txBody>
      </p:sp>
      <p:sp>
        <p:nvSpPr>
          <p:cNvPr id="8" name="ZoneTexte 7">
            <a:extLst>
              <a:ext uri="{FF2B5EF4-FFF2-40B4-BE49-F238E27FC236}">
                <a16:creationId xmlns:a16="http://schemas.microsoft.com/office/drawing/2014/main" id="{BE456AAB-4665-45DC-906D-B7F98D4FE062}"/>
              </a:ext>
            </a:extLst>
          </p:cNvPr>
          <p:cNvSpPr txBox="1"/>
          <p:nvPr/>
        </p:nvSpPr>
        <p:spPr>
          <a:xfrm rot="20889276">
            <a:off x="3613626" y="3152359"/>
            <a:ext cx="3631532" cy="707886"/>
          </a:xfrm>
          <a:prstGeom prst="rect">
            <a:avLst/>
          </a:prstGeom>
          <a:noFill/>
          <a:ln w="127000">
            <a:solidFill>
              <a:srgbClr val="EE4757"/>
            </a:solidFill>
            <a:prstDash val="lgDash"/>
          </a:ln>
        </p:spPr>
        <p:txBody>
          <a:bodyPr wrap="square" rtlCol="0">
            <a:spAutoFit/>
          </a:bodyPr>
          <a:lstStyle/>
          <a:p>
            <a:pPr algn="ctr"/>
            <a:r>
              <a:rPr lang="fr-FR" sz="4000" b="1">
                <a:solidFill>
                  <a:srgbClr val="EE4757"/>
                </a:solidFill>
                <a:latin typeface="Bernard MT Condensed" panose="02050806060905020404" pitchFamily="18" charset="0"/>
                <a:cs typeface="72 Condensed" panose="020B0506030000000003" pitchFamily="34" charset="0"/>
              </a:rPr>
              <a:t>Merci à tous</a:t>
            </a:r>
          </a:p>
        </p:txBody>
      </p:sp>
    </p:spTree>
    <p:extLst>
      <p:ext uri="{BB962C8B-B14F-4D97-AF65-F5344CB8AC3E}">
        <p14:creationId xmlns:p14="http://schemas.microsoft.com/office/powerpoint/2010/main" val="2485826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9459E9-A27D-4840-BACD-5F6858CC3A82}"/>
              </a:ext>
            </a:extLst>
          </p:cNvPr>
          <p:cNvSpPr>
            <a:spLocks noGrp="1"/>
          </p:cNvSpPr>
          <p:nvPr>
            <p:ph idx="1"/>
          </p:nvPr>
        </p:nvSpPr>
        <p:spPr>
          <a:xfrm>
            <a:off x="443883" y="1970843"/>
            <a:ext cx="11448081" cy="4236180"/>
          </a:xfrm>
        </p:spPr>
        <p:txBody>
          <a:bodyPr>
            <a:normAutofit fontScale="85000" lnSpcReduction="20000"/>
          </a:bodyPr>
          <a:lstStyle/>
          <a:p>
            <a:pPr marL="514350" indent="-514350">
              <a:buFont typeface="+mj-lt"/>
              <a:buAutoNum type="arabicPeriod"/>
            </a:pPr>
            <a:r>
              <a:rPr lang="fr-FR"/>
              <a:t>Introduction (FJE)</a:t>
            </a:r>
          </a:p>
          <a:p>
            <a:pPr marL="514350" indent="-514350">
              <a:buFont typeface="+mj-lt"/>
              <a:buAutoNum type="arabicPeriod"/>
            </a:pPr>
            <a:r>
              <a:rPr lang="fr-FR"/>
              <a:t>Projet loi où en est-on?</a:t>
            </a:r>
          </a:p>
          <a:p>
            <a:pPr marL="971550" lvl="1" indent="-514350">
              <a:buFont typeface="+mj-lt"/>
              <a:buAutoNum type="arabicPeriod"/>
            </a:pPr>
            <a:r>
              <a:rPr lang="fr-FR"/>
              <a:t>Discussions avec les Sénateurs (Philippe)</a:t>
            </a:r>
          </a:p>
          <a:p>
            <a:pPr marL="971550" lvl="1" indent="-514350">
              <a:buFont typeface="+mj-lt"/>
              <a:buAutoNum type="arabicPeriod"/>
            </a:pPr>
            <a:r>
              <a:rPr lang="fr-FR"/>
              <a:t>Amendements proposés par l’intersyndicale (</a:t>
            </a:r>
            <a:r>
              <a:rPr lang="fr-FR" err="1"/>
              <a:t>NLQet</a:t>
            </a:r>
            <a:r>
              <a:rPr lang="fr-FR"/>
              <a:t> Tat)  </a:t>
            </a:r>
          </a:p>
          <a:p>
            <a:pPr marL="971550" lvl="1" indent="-514350">
              <a:buFont typeface="+mj-lt"/>
              <a:buAutoNum type="arabicPeriod"/>
            </a:pPr>
            <a:r>
              <a:rPr lang="fr-FR"/>
              <a:t>Calendrier législatif (Renaud) </a:t>
            </a:r>
          </a:p>
          <a:p>
            <a:pPr marL="514350" indent="-514350">
              <a:buFont typeface="+mj-lt"/>
              <a:buAutoNum type="arabicPeriod"/>
            </a:pPr>
            <a:r>
              <a:rPr lang="fr-FR"/>
              <a:t>A vous la parole !</a:t>
            </a:r>
          </a:p>
          <a:p>
            <a:pPr marL="514350" indent="-514350">
              <a:buFont typeface="+mj-lt"/>
              <a:buAutoNum type="arabicPeriod"/>
            </a:pPr>
            <a:r>
              <a:rPr lang="fr-FR"/>
              <a:t>Tous dans la rue le 08/02 !</a:t>
            </a:r>
          </a:p>
          <a:p>
            <a:pPr marL="971550" lvl="1" indent="-514350">
              <a:buFont typeface="+mj-lt"/>
              <a:buAutoNum type="arabicPeriod"/>
            </a:pPr>
            <a:r>
              <a:rPr lang="fr-FR"/>
              <a:t>5 bonnes raisons de manifester (Pascal et François)</a:t>
            </a:r>
          </a:p>
          <a:p>
            <a:pPr marL="971550" lvl="1" indent="-514350">
              <a:buFont typeface="+mj-lt"/>
              <a:buAutoNum type="arabicPeriod"/>
            </a:pPr>
            <a:r>
              <a:rPr lang="fr-FR"/>
              <a:t>Scenario (</a:t>
            </a:r>
            <a:r>
              <a:rPr lang="fr-FR" err="1"/>
              <a:t>Névéna</a:t>
            </a:r>
            <a:r>
              <a:rPr lang="fr-FR"/>
              <a:t>)</a:t>
            </a:r>
          </a:p>
          <a:p>
            <a:pPr marL="971550" lvl="1" indent="-514350">
              <a:buFont typeface="+mj-lt"/>
              <a:buAutoNum type="arabicPeriod"/>
            </a:pPr>
            <a:r>
              <a:rPr lang="fr-FR"/>
              <a:t>Cagnotte (Philippe)</a:t>
            </a:r>
          </a:p>
          <a:p>
            <a:pPr marL="514350" indent="-514350">
              <a:buFont typeface="+mj-lt"/>
              <a:buAutoNum type="arabicPeriod"/>
            </a:pPr>
            <a:r>
              <a:rPr lang="fr-FR"/>
              <a:t>Comment le projet de réforme vous impacte : répondez au questionnaire (Tat)</a:t>
            </a:r>
          </a:p>
          <a:p>
            <a:pPr marL="514350" indent="-514350">
              <a:buFont typeface="+mj-lt"/>
              <a:buAutoNum type="arabicPeriod"/>
            </a:pPr>
            <a:r>
              <a:rPr lang="fr-FR"/>
              <a:t>A vous la parole !</a:t>
            </a:r>
          </a:p>
        </p:txBody>
      </p:sp>
      <p:sp>
        <p:nvSpPr>
          <p:cNvPr id="4" name="Espace réservé du numéro de diapositive 3">
            <a:extLst>
              <a:ext uri="{FF2B5EF4-FFF2-40B4-BE49-F238E27FC236}">
                <a16:creationId xmlns:a16="http://schemas.microsoft.com/office/drawing/2014/main" id="{6806EDB0-FF98-4ED5-9ECC-FCBEFCCCDBAC}"/>
              </a:ext>
            </a:extLst>
          </p:cNvPr>
          <p:cNvSpPr>
            <a:spLocks noGrp="1"/>
          </p:cNvSpPr>
          <p:nvPr>
            <p:ph type="sldNum" sz="quarter" idx="12"/>
          </p:nvPr>
        </p:nvSpPr>
        <p:spPr/>
        <p:txBody>
          <a:bodyPr/>
          <a:lstStyle/>
          <a:p>
            <a:fld id="{20B35EF6-8718-4233-AC5A-D78F068ACFE5}" type="slidenum">
              <a:rPr lang="fr-FR" smtClean="0"/>
              <a:t>25</a:t>
            </a:fld>
            <a:endParaRPr lang="fr-FR"/>
          </a:p>
        </p:txBody>
      </p:sp>
    </p:spTree>
    <p:extLst>
      <p:ext uri="{BB962C8B-B14F-4D97-AF65-F5344CB8AC3E}">
        <p14:creationId xmlns:p14="http://schemas.microsoft.com/office/powerpoint/2010/main" val="1899936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4">
            <a:extLst>
              <a:ext uri="{FF2B5EF4-FFF2-40B4-BE49-F238E27FC236}">
                <a16:creationId xmlns:a16="http://schemas.microsoft.com/office/drawing/2014/main" id="{16AF088E-126D-87A2-7F80-BBDC6E227836}"/>
              </a:ext>
            </a:extLst>
          </p:cNvPr>
          <p:cNvSpPr txBox="1">
            <a:spLocks/>
          </p:cNvSpPr>
          <p:nvPr/>
        </p:nvSpPr>
        <p:spPr>
          <a:xfrm>
            <a:off x="402910" y="1947635"/>
            <a:ext cx="11218632" cy="1721828"/>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defRPr sz="2800"/>
            </a:lvl1pPr>
            <a:lvl2pPr marL="685800" lvl="1"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2"/>
            <a:endParaRPr lang="fr-FR"/>
          </a:p>
        </p:txBody>
      </p:sp>
      <p:sp>
        <p:nvSpPr>
          <p:cNvPr id="7" name="ZoneTexte 6">
            <a:extLst>
              <a:ext uri="{FF2B5EF4-FFF2-40B4-BE49-F238E27FC236}">
                <a16:creationId xmlns:a16="http://schemas.microsoft.com/office/drawing/2014/main" id="{28624C82-B7F1-E699-7380-4E05A603E7B0}"/>
              </a:ext>
            </a:extLst>
          </p:cNvPr>
          <p:cNvSpPr txBox="1"/>
          <p:nvPr/>
        </p:nvSpPr>
        <p:spPr>
          <a:xfrm>
            <a:off x="307786" y="2991188"/>
            <a:ext cx="3978296" cy="523220"/>
          </a:xfrm>
          <a:prstGeom prst="rect">
            <a:avLst/>
          </a:prstGeom>
          <a:noFill/>
          <a:ln w="127000">
            <a:solidFill>
              <a:srgbClr val="FFC000"/>
            </a:solidFill>
            <a:prstDash val="lgDash"/>
          </a:ln>
        </p:spPr>
        <p:txBody>
          <a:bodyPr wrap="square" rtlCol="0">
            <a:spAutoFit/>
          </a:bodyPr>
          <a:lstStyle/>
          <a:p>
            <a:pPr algn="ctr"/>
            <a:r>
              <a:rPr lang="fr-FR" sz="2800" b="1" dirty="0">
                <a:solidFill>
                  <a:schemeClr val="accent2"/>
                </a:solidFill>
                <a:latin typeface="Bahnschrift SemiLight Condensed" panose="020B0502040204020203" pitchFamily="34" charset="0"/>
                <a:cs typeface="72 Condensed" panose="020B0506030000000003" pitchFamily="34" charset="0"/>
              </a:rPr>
              <a:t>Un an que nous résistons</a:t>
            </a:r>
          </a:p>
        </p:txBody>
      </p:sp>
      <p:sp>
        <p:nvSpPr>
          <p:cNvPr id="8" name="ZoneTexte 7">
            <a:extLst>
              <a:ext uri="{FF2B5EF4-FFF2-40B4-BE49-F238E27FC236}">
                <a16:creationId xmlns:a16="http://schemas.microsoft.com/office/drawing/2014/main" id="{5BA026A6-E3A4-18D3-AE12-E86FA9E2E372}"/>
              </a:ext>
            </a:extLst>
          </p:cNvPr>
          <p:cNvSpPr txBox="1"/>
          <p:nvPr/>
        </p:nvSpPr>
        <p:spPr>
          <a:xfrm>
            <a:off x="307786" y="4109216"/>
            <a:ext cx="4157944" cy="523220"/>
          </a:xfrm>
          <a:prstGeom prst="rect">
            <a:avLst/>
          </a:prstGeom>
          <a:noFill/>
          <a:ln w="127000">
            <a:solidFill>
              <a:schemeClr val="bg2">
                <a:lumMod val="50000"/>
              </a:schemeClr>
            </a:solidFill>
            <a:prstDash val="lgDash"/>
          </a:ln>
        </p:spPr>
        <p:txBody>
          <a:bodyPr wrap="square" rtlCol="0">
            <a:spAutoFit/>
          </a:bodyPr>
          <a:lstStyle/>
          <a:p>
            <a:pPr algn="ctr"/>
            <a:r>
              <a:rPr lang="fr-FR" sz="2800" b="1" dirty="0">
                <a:solidFill>
                  <a:schemeClr val="accent3">
                    <a:lumMod val="75000"/>
                  </a:schemeClr>
                </a:solidFill>
                <a:latin typeface="Bahnschrift SemiLight Condensed" panose="020B0502040204020203" pitchFamily="34" charset="0"/>
                <a:cs typeface="72 Condensed" panose="020B0506030000000003" pitchFamily="34" charset="0"/>
              </a:rPr>
              <a:t>Des périodes d’abattement</a:t>
            </a:r>
          </a:p>
        </p:txBody>
      </p:sp>
      <p:sp>
        <p:nvSpPr>
          <p:cNvPr id="9" name="ZoneTexte 8">
            <a:extLst>
              <a:ext uri="{FF2B5EF4-FFF2-40B4-BE49-F238E27FC236}">
                <a16:creationId xmlns:a16="http://schemas.microsoft.com/office/drawing/2014/main" id="{DDA170F0-3FE4-F9A9-E86B-B7170B7BFB3E}"/>
              </a:ext>
            </a:extLst>
          </p:cNvPr>
          <p:cNvSpPr txBox="1"/>
          <p:nvPr/>
        </p:nvSpPr>
        <p:spPr>
          <a:xfrm>
            <a:off x="350114" y="5227244"/>
            <a:ext cx="4157944" cy="523220"/>
          </a:xfrm>
          <a:prstGeom prst="rect">
            <a:avLst/>
          </a:prstGeom>
          <a:noFill/>
          <a:ln w="127000">
            <a:solidFill>
              <a:srgbClr val="00B050"/>
            </a:solidFill>
            <a:prstDash val="lgDash"/>
          </a:ln>
        </p:spPr>
        <p:txBody>
          <a:bodyPr wrap="square" rtlCol="0">
            <a:spAutoFit/>
          </a:bodyPr>
          <a:lstStyle/>
          <a:p>
            <a:pPr algn="ctr"/>
            <a:r>
              <a:rPr lang="fr-FR" sz="2800" b="1" dirty="0">
                <a:solidFill>
                  <a:srgbClr val="00B050"/>
                </a:solidFill>
                <a:latin typeface="Bahnschrift SemiLight Condensed" panose="020B0502040204020203" pitchFamily="34" charset="0"/>
                <a:cs typeface="72 Condensed" panose="020B0506030000000003" pitchFamily="34" charset="0"/>
              </a:rPr>
              <a:t>Des moments de fierté et de joie</a:t>
            </a:r>
          </a:p>
        </p:txBody>
      </p:sp>
      <p:sp>
        <p:nvSpPr>
          <p:cNvPr id="10" name="ZoneTexte 9">
            <a:extLst>
              <a:ext uri="{FF2B5EF4-FFF2-40B4-BE49-F238E27FC236}">
                <a16:creationId xmlns:a16="http://schemas.microsoft.com/office/drawing/2014/main" id="{8C90B8A0-15AB-CAC3-5D99-DFEFE871A529}"/>
              </a:ext>
            </a:extLst>
          </p:cNvPr>
          <p:cNvSpPr txBox="1"/>
          <p:nvPr/>
        </p:nvSpPr>
        <p:spPr>
          <a:xfrm>
            <a:off x="2222956" y="1424415"/>
            <a:ext cx="6296705" cy="523220"/>
          </a:xfrm>
          <a:prstGeom prst="rect">
            <a:avLst/>
          </a:prstGeom>
          <a:noFill/>
          <a:ln w="127000">
            <a:solidFill>
              <a:srgbClr val="EE4757"/>
            </a:solidFill>
            <a:prstDash val="lgDash"/>
          </a:ln>
        </p:spPr>
        <p:txBody>
          <a:bodyPr wrap="square" rtlCol="0">
            <a:spAutoFit/>
          </a:bodyPr>
          <a:lstStyle/>
          <a:p>
            <a:pPr algn="ctr">
              <a:spcBef>
                <a:spcPts val="600"/>
              </a:spcBef>
              <a:spcAft>
                <a:spcPts val="600"/>
              </a:spcAft>
            </a:pPr>
            <a:r>
              <a:rPr lang="fr-FR" sz="2800" b="1" dirty="0">
                <a:solidFill>
                  <a:srgbClr val="EE4757"/>
                </a:solidFill>
                <a:latin typeface="Bahnschrift SemiLight Condensed" panose="020B0502040204020203" pitchFamily="34" charset="0"/>
                <a:cs typeface="72 Condensed" panose="020B0506030000000003" pitchFamily="34" charset="0"/>
              </a:rPr>
              <a:t>Cette AG n’est pas une AG comme les autres</a:t>
            </a:r>
          </a:p>
        </p:txBody>
      </p:sp>
      <p:sp>
        <p:nvSpPr>
          <p:cNvPr id="11" name="ZoneTexte 10">
            <a:extLst>
              <a:ext uri="{FF2B5EF4-FFF2-40B4-BE49-F238E27FC236}">
                <a16:creationId xmlns:a16="http://schemas.microsoft.com/office/drawing/2014/main" id="{323D3788-80A0-C8C5-4DC3-F4BE7E76D8CC}"/>
              </a:ext>
            </a:extLst>
          </p:cNvPr>
          <p:cNvSpPr txBox="1"/>
          <p:nvPr/>
        </p:nvSpPr>
        <p:spPr>
          <a:xfrm rot="20377985">
            <a:off x="6478004" y="2309370"/>
            <a:ext cx="4624708" cy="954107"/>
          </a:xfrm>
          <a:prstGeom prst="rect">
            <a:avLst/>
          </a:prstGeom>
          <a:noFill/>
          <a:ln w="127000">
            <a:solidFill>
              <a:srgbClr val="EE4757"/>
            </a:solidFill>
            <a:prstDash val="lgDash"/>
          </a:ln>
        </p:spPr>
        <p:txBody>
          <a:bodyPr wrap="square" rtlCol="0">
            <a:spAutoFit/>
          </a:bodyPr>
          <a:lstStyle/>
          <a:p>
            <a:pPr algn="ctr"/>
            <a:r>
              <a:rPr lang="fr-FR" sz="2800" b="1" dirty="0">
                <a:solidFill>
                  <a:srgbClr val="FF0000"/>
                </a:solidFill>
                <a:latin typeface="Bahnschrift SemiLight Condensed" panose="020B0502040204020203" pitchFamily="34" charset="0"/>
                <a:cs typeface="72 Condensed" panose="020B0506030000000003" pitchFamily="34" charset="0"/>
              </a:rPr>
              <a:t>Le 8, pour dire aux sénateurs que nous sommes fiers de notre travail</a:t>
            </a:r>
          </a:p>
        </p:txBody>
      </p:sp>
      <p:sp>
        <p:nvSpPr>
          <p:cNvPr id="12" name="ZoneTexte 11">
            <a:extLst>
              <a:ext uri="{FF2B5EF4-FFF2-40B4-BE49-F238E27FC236}">
                <a16:creationId xmlns:a16="http://schemas.microsoft.com/office/drawing/2014/main" id="{B0B03594-2089-5CEA-3624-27CDF8FFFAFE}"/>
              </a:ext>
            </a:extLst>
          </p:cNvPr>
          <p:cNvSpPr txBox="1"/>
          <p:nvPr/>
        </p:nvSpPr>
        <p:spPr>
          <a:xfrm rot="20377985">
            <a:off x="6888787" y="3654979"/>
            <a:ext cx="4624708" cy="954107"/>
          </a:xfrm>
          <a:prstGeom prst="rect">
            <a:avLst/>
          </a:prstGeom>
          <a:noFill/>
          <a:ln w="127000">
            <a:solidFill>
              <a:srgbClr val="7030A0"/>
            </a:solidFill>
            <a:prstDash val="lgDash"/>
          </a:ln>
        </p:spPr>
        <p:txBody>
          <a:bodyPr wrap="square" rtlCol="0">
            <a:spAutoFit/>
          </a:bodyPr>
          <a:lstStyle/>
          <a:p>
            <a:pPr algn="ctr"/>
            <a:r>
              <a:rPr lang="fr-FR" sz="2800" b="1" dirty="0">
                <a:solidFill>
                  <a:srgbClr val="7030A0"/>
                </a:solidFill>
                <a:latin typeface="Bahnschrift SemiLight Condensed" panose="020B0502040204020203" pitchFamily="34" charset="0"/>
                <a:cs typeface="72 Condensed" panose="020B0506030000000003" pitchFamily="34" charset="0"/>
              </a:rPr>
              <a:t>Le 8, pour dire aux sénateurs d’amender le projet de loi</a:t>
            </a:r>
          </a:p>
        </p:txBody>
      </p:sp>
      <p:sp>
        <p:nvSpPr>
          <p:cNvPr id="14" name="ZoneTexte 13">
            <a:extLst>
              <a:ext uri="{FF2B5EF4-FFF2-40B4-BE49-F238E27FC236}">
                <a16:creationId xmlns:a16="http://schemas.microsoft.com/office/drawing/2014/main" id="{B175F7EE-85B9-853B-7DA2-7DE14329309C}"/>
              </a:ext>
            </a:extLst>
          </p:cNvPr>
          <p:cNvSpPr txBox="1"/>
          <p:nvPr/>
        </p:nvSpPr>
        <p:spPr>
          <a:xfrm rot="20377985">
            <a:off x="7391067" y="5011800"/>
            <a:ext cx="4624708" cy="954107"/>
          </a:xfrm>
          <a:prstGeom prst="rect">
            <a:avLst/>
          </a:prstGeom>
          <a:noFill/>
          <a:ln w="127000">
            <a:solidFill>
              <a:schemeClr val="accent2">
                <a:lumMod val="75000"/>
              </a:schemeClr>
            </a:solidFill>
            <a:prstDash val="lgDash"/>
          </a:ln>
        </p:spPr>
        <p:txBody>
          <a:bodyPr wrap="square" rtlCol="0">
            <a:spAutoFit/>
          </a:bodyPr>
          <a:lstStyle/>
          <a:p>
            <a:pPr algn="ctr"/>
            <a:r>
              <a:rPr lang="fr-FR" sz="2800" b="1" dirty="0">
                <a:solidFill>
                  <a:schemeClr val="accent4">
                    <a:lumMod val="75000"/>
                  </a:schemeClr>
                </a:solidFill>
                <a:latin typeface="Bahnschrift SemiLight Condensed" panose="020B0502040204020203" pitchFamily="34" charset="0"/>
                <a:cs typeface="72 Condensed" panose="020B0506030000000003" pitchFamily="34" charset="0"/>
              </a:rPr>
              <a:t>Le 8, pour crier notre opposition à la fusion </a:t>
            </a:r>
          </a:p>
        </p:txBody>
      </p:sp>
    </p:spTree>
    <p:extLst>
      <p:ext uri="{BB962C8B-B14F-4D97-AF65-F5344CB8AC3E}">
        <p14:creationId xmlns:p14="http://schemas.microsoft.com/office/powerpoint/2010/main" val="4126084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833120"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Auditions par les sénateurs et échanges avec l’IS</a:t>
            </a:r>
          </a:p>
        </p:txBody>
      </p:sp>
      <p:sp>
        <p:nvSpPr>
          <p:cNvPr id="7" name="Espace réservé du contenu 4">
            <a:extLst>
              <a:ext uri="{FF2B5EF4-FFF2-40B4-BE49-F238E27FC236}">
                <a16:creationId xmlns:a16="http://schemas.microsoft.com/office/drawing/2014/main" id="{0B32EAFD-5FFF-1406-E4FF-71EAB4D063F1}"/>
              </a:ext>
            </a:extLst>
          </p:cNvPr>
          <p:cNvSpPr>
            <a:spLocks noGrp="1"/>
          </p:cNvSpPr>
          <p:nvPr>
            <p:ph idx="1"/>
          </p:nvPr>
        </p:nvSpPr>
        <p:spPr>
          <a:xfrm>
            <a:off x="402679" y="2104180"/>
            <a:ext cx="11218863" cy="3554281"/>
          </a:xfrm>
        </p:spPr>
        <p:txBody>
          <a:bodyPr vert="horz" lIns="91440" tIns="45720" rIns="91440" bIns="45720" rtlCol="0" anchor="t">
            <a:normAutofit fontScale="92500" lnSpcReduction="20000"/>
          </a:bodyPr>
          <a:lstStyle/>
          <a:p>
            <a:pPr lvl="1"/>
            <a:r>
              <a:rPr lang="fr-FR"/>
              <a:t>Audition par le rapporteur (Patrick Chaize groupe LR) de la commission des affaires économiques le 9 janvier </a:t>
            </a:r>
          </a:p>
          <a:p>
            <a:pPr lvl="2"/>
            <a:r>
              <a:rPr lang="fr-FR">
                <a:hlinkClick r:id="rId2"/>
              </a:rPr>
              <a:t>Lien vers les réponses de l’IS</a:t>
            </a:r>
            <a:r>
              <a:rPr lang="fr-FR"/>
              <a:t> </a:t>
            </a:r>
            <a:endParaRPr lang="fr-FR">
              <a:cs typeface="Calibri"/>
            </a:endParaRPr>
          </a:p>
          <a:p>
            <a:pPr lvl="1"/>
            <a:r>
              <a:rPr lang="fr-FR"/>
              <a:t>Audition par le rapporteur (Pascal Martin groupe Union Centriste) de la commission de l’aménagement du territoire et du développement durable le 10 janvier</a:t>
            </a:r>
            <a:endParaRPr lang="fr-FR">
              <a:cs typeface="Calibri"/>
            </a:endParaRPr>
          </a:p>
          <a:p>
            <a:pPr lvl="2"/>
            <a:r>
              <a:rPr lang="fr-FR">
                <a:hlinkClick r:id="rId3"/>
              </a:rPr>
              <a:t>Lien vers les réponses de l’IS</a:t>
            </a:r>
            <a:endParaRPr lang="fr-FR">
              <a:cs typeface="Calibri"/>
              <a:hlinkClick r:id="rId3"/>
            </a:endParaRPr>
          </a:p>
          <a:p>
            <a:pPr lvl="1"/>
            <a:r>
              <a:rPr lang="fr-FR"/>
              <a:t>Sénateurs socialistes : G. </a:t>
            </a:r>
            <a:r>
              <a:rPr lang="fr-FR" err="1"/>
              <a:t>Devinaz</a:t>
            </a:r>
            <a:r>
              <a:rPr lang="fr-FR"/>
              <a:t>, F. </a:t>
            </a:r>
            <a:r>
              <a:rPr lang="fr-FR" err="1"/>
              <a:t>Montaugé</a:t>
            </a:r>
            <a:r>
              <a:rPr lang="fr-FR"/>
              <a:t>, J-J. Michau. </a:t>
            </a:r>
            <a:endParaRPr lang="fr-FR">
              <a:cs typeface="Calibri"/>
            </a:endParaRPr>
          </a:p>
          <a:p>
            <a:pPr lvl="1"/>
            <a:r>
              <a:rPr lang="fr-FR"/>
              <a:t>Sénateurs écologistes : D. Salmon, R. </a:t>
            </a:r>
            <a:r>
              <a:rPr lang="fr-FR" err="1"/>
              <a:t>Dantec</a:t>
            </a:r>
            <a:r>
              <a:rPr lang="fr-FR"/>
              <a:t>, A. </a:t>
            </a:r>
            <a:r>
              <a:rPr lang="fr-FR" err="1"/>
              <a:t>Guhl</a:t>
            </a:r>
            <a:endParaRPr lang="fr-FR"/>
          </a:p>
          <a:p>
            <a:pPr lvl="1"/>
            <a:r>
              <a:rPr lang="fr-FR"/>
              <a:t>Sénateurs communiste : F. Gay</a:t>
            </a:r>
            <a:endParaRPr lang="fr-FR">
              <a:cs typeface="Calibri"/>
            </a:endParaRPr>
          </a:p>
          <a:p>
            <a:pPr lvl="1"/>
            <a:r>
              <a:rPr lang="fr-FR"/>
              <a:t>Sans groupe : S. Ravier</a:t>
            </a:r>
          </a:p>
          <a:p>
            <a:pPr lvl="1"/>
            <a:r>
              <a:rPr lang="fr-FR"/>
              <a:t>A venir RDPI (eq. Renaissance) : N. Havet, R. Buis</a:t>
            </a:r>
          </a:p>
          <a:p>
            <a:pPr lvl="1"/>
            <a:r>
              <a:rPr lang="fr-FR"/>
              <a:t>En attente LIRT : D. </a:t>
            </a:r>
            <a:r>
              <a:rPr lang="fr-FR" err="1"/>
              <a:t>Wattebled</a:t>
            </a:r>
            <a:endParaRPr lang="fr-FR"/>
          </a:p>
          <a:p>
            <a:pPr lvl="1"/>
            <a:endParaRPr lang="fr-FR">
              <a:cs typeface="Calibri"/>
            </a:endParaRPr>
          </a:p>
          <a:p>
            <a:pPr marL="914400" lvl="2" indent="0">
              <a:buNone/>
            </a:pPr>
            <a:endParaRPr lang="fr-FR">
              <a:highlight>
                <a:srgbClr val="FFFF00"/>
              </a:highlight>
            </a:endParaRPr>
          </a:p>
        </p:txBody>
      </p:sp>
      <p:pic>
        <p:nvPicPr>
          <p:cNvPr id="3" name="Image 2" descr="Finalement, à quoi ça sert, le sénat ?">
            <a:extLst>
              <a:ext uri="{FF2B5EF4-FFF2-40B4-BE49-F238E27FC236}">
                <a16:creationId xmlns:a16="http://schemas.microsoft.com/office/drawing/2014/main" id="{F6AE018D-6E81-CCE6-D54E-A07EF83891F4}"/>
              </a:ext>
            </a:extLst>
          </p:cNvPr>
          <p:cNvPicPr>
            <a:picLocks noChangeAspect="1"/>
          </p:cNvPicPr>
          <p:nvPr/>
        </p:nvPicPr>
        <p:blipFill>
          <a:blip r:embed="rId4"/>
          <a:stretch>
            <a:fillRect/>
          </a:stretch>
        </p:blipFill>
        <p:spPr>
          <a:xfrm>
            <a:off x="7767205" y="4312227"/>
            <a:ext cx="3737264" cy="2098964"/>
          </a:xfrm>
          <a:prstGeom prst="rect">
            <a:avLst/>
          </a:prstGeom>
        </p:spPr>
      </p:pic>
    </p:spTree>
    <p:extLst>
      <p:ext uri="{BB962C8B-B14F-4D97-AF65-F5344CB8AC3E}">
        <p14:creationId xmlns:p14="http://schemas.microsoft.com/office/powerpoint/2010/main" val="3461089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833120"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Echanges des salariés avec les Sénateurs</a:t>
            </a:r>
          </a:p>
        </p:txBody>
      </p:sp>
      <p:sp>
        <p:nvSpPr>
          <p:cNvPr id="7" name="Espace réservé du contenu 4">
            <a:extLst>
              <a:ext uri="{FF2B5EF4-FFF2-40B4-BE49-F238E27FC236}">
                <a16:creationId xmlns:a16="http://schemas.microsoft.com/office/drawing/2014/main" id="{0B32EAFD-5FFF-1406-E4FF-71EAB4D063F1}"/>
              </a:ext>
            </a:extLst>
          </p:cNvPr>
          <p:cNvSpPr>
            <a:spLocks noGrp="1"/>
          </p:cNvSpPr>
          <p:nvPr>
            <p:ph idx="1"/>
          </p:nvPr>
        </p:nvSpPr>
        <p:spPr>
          <a:xfrm>
            <a:off x="402679" y="2104180"/>
            <a:ext cx="11218863" cy="3554281"/>
          </a:xfrm>
        </p:spPr>
        <p:txBody>
          <a:bodyPr vert="horz" lIns="91440" tIns="45720" rIns="91440" bIns="45720" rtlCol="0">
            <a:normAutofit/>
          </a:bodyPr>
          <a:lstStyle/>
          <a:p>
            <a:pPr lvl="1"/>
            <a:r>
              <a:rPr lang="fr-FR" dirty="0"/>
              <a:t>Vous avez été nombreux à décrocher des rdv avec des sénateurs</a:t>
            </a:r>
          </a:p>
          <a:p>
            <a:pPr lvl="2"/>
            <a:r>
              <a:rPr lang="fr-FR" dirty="0"/>
              <a:t>J.-R. </a:t>
            </a:r>
            <a:r>
              <a:rPr lang="fr-FR" dirty="0" err="1"/>
              <a:t>Hugonet</a:t>
            </a:r>
            <a:r>
              <a:rPr lang="fr-FR" dirty="0"/>
              <a:t> (LR)</a:t>
            </a:r>
          </a:p>
          <a:p>
            <a:pPr lvl="2"/>
            <a:r>
              <a:rPr lang="fr-FR" dirty="0"/>
              <a:t>D. </a:t>
            </a:r>
            <a:r>
              <a:rPr lang="fr-FR" dirty="0" err="1"/>
              <a:t>Fargeot</a:t>
            </a:r>
            <a:r>
              <a:rPr lang="fr-FR" dirty="0"/>
              <a:t> (UC)</a:t>
            </a:r>
          </a:p>
          <a:p>
            <a:pPr lvl="2"/>
            <a:r>
              <a:rPr lang="fr-FR" dirty="0"/>
              <a:t>A. Bazin (LR)</a:t>
            </a:r>
          </a:p>
          <a:p>
            <a:pPr lvl="2"/>
            <a:r>
              <a:rPr lang="fr-FR" dirty="0"/>
              <a:t>D. Gremillet (LR)</a:t>
            </a:r>
          </a:p>
          <a:p>
            <a:pPr lvl="2"/>
            <a:r>
              <a:rPr lang="fr-FR" dirty="0"/>
              <a:t>J. Eustache-</a:t>
            </a:r>
            <a:r>
              <a:rPr lang="fr-FR" dirty="0" err="1"/>
              <a:t>Brinio</a:t>
            </a:r>
            <a:r>
              <a:rPr lang="fr-FR" dirty="0"/>
              <a:t> (LR)</a:t>
            </a:r>
          </a:p>
          <a:p>
            <a:pPr lvl="2"/>
            <a:r>
              <a:rPr lang="fr-FR" dirty="0"/>
              <a:t>C. </a:t>
            </a:r>
            <a:r>
              <a:rPr lang="fr-FR" dirty="0" err="1"/>
              <a:t>Brulin</a:t>
            </a:r>
            <a:r>
              <a:rPr lang="fr-FR" dirty="0"/>
              <a:t> (PC)</a:t>
            </a:r>
          </a:p>
          <a:p>
            <a:pPr marL="914400" lvl="2" indent="0">
              <a:buNone/>
            </a:pPr>
            <a:endParaRPr lang="fr-FR" dirty="0"/>
          </a:p>
        </p:txBody>
      </p:sp>
      <p:sp>
        <p:nvSpPr>
          <p:cNvPr id="2" name="ZoneTexte 1">
            <a:extLst>
              <a:ext uri="{FF2B5EF4-FFF2-40B4-BE49-F238E27FC236}">
                <a16:creationId xmlns:a16="http://schemas.microsoft.com/office/drawing/2014/main" id="{640B06DF-7E1F-757A-6989-9A1F94A6B09C}"/>
              </a:ext>
            </a:extLst>
          </p:cNvPr>
          <p:cNvSpPr txBox="1"/>
          <p:nvPr/>
        </p:nvSpPr>
        <p:spPr>
          <a:xfrm rot="20555189">
            <a:off x="3658929" y="3565220"/>
            <a:ext cx="7124106" cy="1631216"/>
          </a:xfrm>
          <a:prstGeom prst="rect">
            <a:avLst/>
          </a:prstGeom>
          <a:noFill/>
          <a:ln w="127000">
            <a:solidFill>
              <a:srgbClr val="EE4757"/>
            </a:solidFill>
            <a:prstDash val="lgDash"/>
          </a:ln>
        </p:spPr>
        <p:txBody>
          <a:bodyPr wrap="square" rtlCol="0">
            <a:spAutoFit/>
          </a:bodyPr>
          <a:lstStyle/>
          <a:p>
            <a:pPr algn="ctr"/>
            <a:r>
              <a:rPr lang="fr-FR" sz="5000" b="1" dirty="0">
                <a:solidFill>
                  <a:srgbClr val="7FA8D9"/>
                </a:solidFill>
                <a:latin typeface="Bernard MT Condensed" panose="02050806060905020404" pitchFamily="18" charset="0"/>
                <a:cs typeface="72 Condensed" panose="020B0506030000000003" pitchFamily="34" charset="0"/>
              </a:rPr>
              <a:t>Merci à vous pour vos initiatives, continuez !</a:t>
            </a:r>
          </a:p>
        </p:txBody>
      </p:sp>
      <p:sp>
        <p:nvSpPr>
          <p:cNvPr id="3" name="ZoneTexte 2">
            <a:extLst>
              <a:ext uri="{FF2B5EF4-FFF2-40B4-BE49-F238E27FC236}">
                <a16:creationId xmlns:a16="http://schemas.microsoft.com/office/drawing/2014/main" id="{C93BE52C-BFDA-ED27-4ECA-71C3DF0D3F3A}"/>
              </a:ext>
            </a:extLst>
          </p:cNvPr>
          <p:cNvSpPr txBox="1"/>
          <p:nvPr/>
        </p:nvSpPr>
        <p:spPr>
          <a:xfrm>
            <a:off x="5501556" y="5967349"/>
            <a:ext cx="6171265" cy="600164"/>
          </a:xfrm>
          <a:prstGeom prst="rect">
            <a:avLst/>
          </a:prstGeom>
          <a:noFill/>
          <a:ln w="57150">
            <a:solidFill>
              <a:schemeClr val="accent1"/>
            </a:solidFill>
            <a:prstDash val="lgDash"/>
          </a:ln>
        </p:spPr>
        <p:txBody>
          <a:bodyPr wrap="square" rtlCol="0">
            <a:spAutoFit/>
          </a:bodyPr>
          <a:lstStyle/>
          <a:p>
            <a:pPr marL="457200" lvl="1" indent="0" algn="ctr">
              <a:buNone/>
            </a:pPr>
            <a:r>
              <a:rPr lang="fr-FR" sz="1100" b="1" dirty="0">
                <a:solidFill>
                  <a:srgbClr val="7FA8D9"/>
                </a:solidFill>
                <a:latin typeface="Aptos Black" panose="020B0004020202020204" pitchFamily="34" charset="0"/>
              </a:rPr>
              <a:t>Ecrivez aux sénateurs de vos circonscriptions !</a:t>
            </a:r>
          </a:p>
          <a:p>
            <a:pPr marL="457200" lvl="1" indent="0" algn="ctr">
              <a:buNone/>
            </a:pPr>
            <a:r>
              <a:rPr lang="fr-FR" sz="1100" b="1" dirty="0">
                <a:solidFill>
                  <a:srgbClr val="7FA8D9"/>
                </a:solidFill>
                <a:latin typeface="Aptos Black" panose="020B0004020202020204" pitchFamily="34" charset="0"/>
              </a:rPr>
              <a:t>Remplir tableau sous : </a:t>
            </a:r>
          </a:p>
          <a:p>
            <a:pPr marL="457200" lvl="1" indent="0" algn="ctr">
              <a:buNone/>
            </a:pPr>
            <a:r>
              <a:rPr lang="fr-FR" sz="1100" b="1" dirty="0">
                <a:solidFill>
                  <a:srgbClr val="7FA8D9"/>
                </a:solidFill>
                <a:latin typeface="Aptos Black" panose="020B0004020202020204" pitchFamily="34" charset="0"/>
              </a:rPr>
              <a:t>M:\MEDIA INTERSYNDICALE\</a:t>
            </a:r>
            <a:r>
              <a:rPr lang="fr-FR" sz="1100" b="1" dirty="0" err="1">
                <a:solidFill>
                  <a:srgbClr val="7FA8D9"/>
                </a:solidFill>
                <a:latin typeface="Aptos Black" panose="020B0004020202020204" pitchFamily="34" charset="0"/>
              </a:rPr>
              <a:t>LettreAuxElus</a:t>
            </a:r>
            <a:r>
              <a:rPr lang="fr-FR" sz="1100" b="1" dirty="0">
                <a:solidFill>
                  <a:srgbClr val="7FA8D9"/>
                </a:solidFill>
                <a:latin typeface="Aptos Black" panose="020B0004020202020204" pitchFamily="34" charset="0"/>
              </a:rPr>
              <a:t>\saison 2</a:t>
            </a:r>
          </a:p>
        </p:txBody>
      </p:sp>
    </p:spTree>
    <p:extLst>
      <p:ext uri="{BB962C8B-B14F-4D97-AF65-F5344CB8AC3E}">
        <p14:creationId xmlns:p14="http://schemas.microsoft.com/office/powerpoint/2010/main" val="2315852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17949F-C45A-4F60-0D8D-073E69DFD804}"/>
              </a:ext>
            </a:extLst>
          </p:cNvPr>
          <p:cNvPicPr>
            <a:picLocks noChangeAspect="1"/>
          </p:cNvPicPr>
          <p:nvPr/>
        </p:nvPicPr>
        <p:blipFill>
          <a:blip r:embed="rId3"/>
          <a:stretch>
            <a:fillRect/>
          </a:stretch>
        </p:blipFill>
        <p:spPr>
          <a:xfrm>
            <a:off x="66842" y="932641"/>
            <a:ext cx="12192000" cy="6035454"/>
          </a:xfrm>
          <a:prstGeom prst="rect">
            <a:avLst/>
          </a:prstGeom>
        </p:spPr>
      </p:pic>
    </p:spTree>
    <p:extLst>
      <p:ext uri="{BB962C8B-B14F-4D97-AF65-F5344CB8AC3E}">
        <p14:creationId xmlns:p14="http://schemas.microsoft.com/office/powerpoint/2010/main" val="382181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A54EC-A8B6-B9E6-6240-5C84C91B6A7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5444AC8-B9F9-CE80-E96F-D0E3F98F9E92}"/>
              </a:ext>
            </a:extLst>
          </p:cNvPr>
          <p:cNvPicPr>
            <a:picLocks noChangeAspect="1"/>
          </p:cNvPicPr>
          <p:nvPr/>
        </p:nvPicPr>
        <p:blipFill>
          <a:blip r:embed="rId3"/>
          <a:stretch>
            <a:fillRect/>
          </a:stretch>
        </p:blipFill>
        <p:spPr>
          <a:xfrm>
            <a:off x="66842" y="902368"/>
            <a:ext cx="12192000" cy="6096000"/>
          </a:xfrm>
          <a:prstGeom prst="rect">
            <a:avLst/>
          </a:prstGeom>
        </p:spPr>
      </p:pic>
    </p:spTree>
    <p:extLst>
      <p:ext uri="{BB962C8B-B14F-4D97-AF65-F5344CB8AC3E}">
        <p14:creationId xmlns:p14="http://schemas.microsoft.com/office/powerpoint/2010/main" val="3896708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812912"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Amendements proposés aux groupes parlementaires</a:t>
            </a:r>
          </a:p>
        </p:txBody>
      </p:sp>
      <p:sp>
        <p:nvSpPr>
          <p:cNvPr id="7" name="Espace réservé du contenu 4">
            <a:extLst>
              <a:ext uri="{FF2B5EF4-FFF2-40B4-BE49-F238E27FC236}">
                <a16:creationId xmlns:a16="http://schemas.microsoft.com/office/drawing/2014/main" id="{0B32EAFD-5FFF-1406-E4FF-71EAB4D063F1}"/>
              </a:ext>
            </a:extLst>
          </p:cNvPr>
          <p:cNvSpPr>
            <a:spLocks noGrp="1"/>
          </p:cNvSpPr>
          <p:nvPr>
            <p:ph idx="1"/>
          </p:nvPr>
        </p:nvSpPr>
        <p:spPr>
          <a:xfrm>
            <a:off x="252617" y="1967562"/>
            <a:ext cx="11218863" cy="745552"/>
          </a:xfrm>
        </p:spPr>
        <p:txBody>
          <a:bodyPr vert="horz" lIns="91440" tIns="45720" rIns="91440" bIns="45720" rtlCol="0" anchor="t">
            <a:normAutofit/>
          </a:bodyPr>
          <a:lstStyle/>
          <a:p>
            <a:pPr marL="457200" lvl="1" indent="0">
              <a:buNone/>
            </a:pPr>
            <a:r>
              <a:rPr lang="fr-FR" sz="2000" b="1" dirty="0">
                <a:solidFill>
                  <a:srgbClr val="C00000"/>
                </a:solidFill>
              </a:rPr>
              <a:t>17 amendements rédigés par le GT dont corrections de coquilles</a:t>
            </a:r>
          </a:p>
          <a:p>
            <a:pPr marL="457200" lvl="1" indent="0">
              <a:buNone/>
            </a:pPr>
            <a:endParaRPr lang="fr-FR" dirty="0"/>
          </a:p>
        </p:txBody>
      </p:sp>
      <p:cxnSp>
        <p:nvCxnSpPr>
          <p:cNvPr id="2" name="Connecteur droit 1">
            <a:extLst>
              <a:ext uri="{FF2B5EF4-FFF2-40B4-BE49-F238E27FC236}">
                <a16:creationId xmlns:a16="http://schemas.microsoft.com/office/drawing/2014/main" id="{533906AD-D272-0163-45A7-DFCD09FF7300}"/>
              </a:ext>
            </a:extLst>
          </p:cNvPr>
          <p:cNvCxnSpPr>
            <a:cxnSpLocks/>
          </p:cNvCxnSpPr>
          <p:nvPr/>
        </p:nvCxnSpPr>
        <p:spPr>
          <a:xfrm>
            <a:off x="5278438" y="3381643"/>
            <a:ext cx="0" cy="1811045"/>
          </a:xfrm>
          <a:prstGeom prst="line">
            <a:avLst/>
          </a:prstGeom>
          <a:ln w="57150">
            <a:solidFill>
              <a:srgbClr val="EE4757"/>
            </a:solidFill>
            <a:prstDash val="lgDash"/>
          </a:ln>
        </p:spPr>
        <p:style>
          <a:lnRef idx="3">
            <a:schemeClr val="accent1"/>
          </a:lnRef>
          <a:fillRef idx="0">
            <a:schemeClr val="accent1"/>
          </a:fillRef>
          <a:effectRef idx="2">
            <a:schemeClr val="accent1"/>
          </a:effectRef>
          <a:fontRef idx="minor">
            <a:schemeClr val="tx1"/>
          </a:fontRef>
        </p:style>
      </p:cxnSp>
      <p:sp>
        <p:nvSpPr>
          <p:cNvPr id="3" name="Espace réservé du contenu 4">
            <a:extLst>
              <a:ext uri="{FF2B5EF4-FFF2-40B4-BE49-F238E27FC236}">
                <a16:creationId xmlns:a16="http://schemas.microsoft.com/office/drawing/2014/main" id="{0324A30E-131C-A92F-939D-D2CED5E12D8F}"/>
              </a:ext>
            </a:extLst>
          </p:cNvPr>
          <p:cNvSpPr txBox="1">
            <a:spLocks/>
          </p:cNvSpPr>
          <p:nvPr/>
        </p:nvSpPr>
        <p:spPr>
          <a:xfrm>
            <a:off x="-115406" y="3065667"/>
            <a:ext cx="5086901" cy="2640653"/>
          </a:xfrm>
          <a:prstGeom prst="rect">
            <a:avLst/>
          </a:prstGeom>
        </p:spPr>
        <p:txBody>
          <a:bodyPr vert="horz" lIns="91440" tIns="45720" rIns="91440" bIns="45720" rtlCol="0" anchor="t">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b="1" u="sng" dirty="0"/>
              <a:t>Projet actuel</a:t>
            </a:r>
          </a:p>
          <a:p>
            <a:pPr marL="457200" lvl="1" indent="0" algn="ctr">
              <a:buNone/>
            </a:pPr>
            <a:r>
              <a:rPr lang="fr-FR" dirty="0"/>
              <a:t>Article </a:t>
            </a:r>
          </a:p>
          <a:p>
            <a:pPr marL="457200" lvl="1" indent="0" algn="ctr">
              <a:buNone/>
            </a:pPr>
            <a:r>
              <a:rPr lang="fr-FR" dirty="0">
                <a:ea typeface="Calibri" panose="020F0502020204030204"/>
                <a:cs typeface="Calibri" panose="020F0502020204030204"/>
              </a:rPr>
              <a:t>article L592-1 du code de l'environnement  " L'Autorité de sûreté nucléaire et de radioprotection est une autorité administrative indépendante qui participe au contrôle de la sûreté nucléaire, de la radioprotection et des activités nucléaires mentionnées à l'article L. 1333-1 du code de la santé publique.</a:t>
            </a:r>
            <a:endParaRPr lang="fr-FR" dirty="0"/>
          </a:p>
        </p:txBody>
      </p:sp>
      <p:sp>
        <p:nvSpPr>
          <p:cNvPr id="4" name="Espace réservé du contenu 4">
            <a:extLst>
              <a:ext uri="{FF2B5EF4-FFF2-40B4-BE49-F238E27FC236}">
                <a16:creationId xmlns:a16="http://schemas.microsoft.com/office/drawing/2014/main" id="{5EC2AE31-8651-7FCF-CFF0-613748D1F39A}"/>
              </a:ext>
            </a:extLst>
          </p:cNvPr>
          <p:cNvSpPr txBox="1">
            <a:spLocks/>
          </p:cNvSpPr>
          <p:nvPr/>
        </p:nvSpPr>
        <p:spPr>
          <a:xfrm>
            <a:off x="5585382" y="3172443"/>
            <a:ext cx="5422927" cy="2985692"/>
          </a:xfrm>
          <a:prstGeom prst="rect">
            <a:avLst/>
          </a:prstGeom>
        </p:spPr>
        <p:txBody>
          <a:bodyPr vert="horz" lIns="91440" tIns="45720" rIns="91440" bIns="45720" rtlCol="0" anchor="t">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sz="3200" b="1" u="sng" dirty="0"/>
              <a:t>Amendement proposé </a:t>
            </a:r>
          </a:p>
          <a:p>
            <a:pPr marL="457200" lvl="1" indent="0" algn="ctr">
              <a:buNone/>
            </a:pPr>
            <a:r>
              <a:rPr lang="fr-FR" sz="4200" dirty="0">
                <a:ea typeface="Calibri" panose="020F0502020204030204"/>
                <a:cs typeface="Calibri" panose="020F0502020204030204"/>
              </a:rPr>
              <a:t>(Ajout entre les pastilles 4 et 5) Le premier alinéa de l’article L592-1 du code de l'environnement est remplacé comme suit : " L'Autorité de sûreté nucléaire et de radioprotection est une autorité publique indépendante qui participe au contrôle de la sûreté nucléaire, de la radioprotection et des activités nucléaires mentionnées à l'article L. 1333-1 du code de la santé publique."</a:t>
            </a:r>
          </a:p>
          <a:p>
            <a:pPr marL="457200" lvl="1" indent="0" algn="ctr">
              <a:lnSpc>
                <a:spcPct val="70000"/>
              </a:lnSpc>
              <a:buNone/>
            </a:pPr>
            <a:br>
              <a:rPr lang="en-US" dirty="0"/>
            </a:br>
            <a:endParaRPr lang="en-US" dirty="0"/>
          </a:p>
          <a:p>
            <a:pPr marL="457200" lvl="1" indent="0" algn="ctr">
              <a:buFont typeface="Arial" panose="020B0604020202020204" pitchFamily="34" charset="0"/>
              <a:buNone/>
            </a:pPr>
            <a:endParaRPr lang="fr-FR" sz="5100" dirty="0">
              <a:ea typeface="Calibri"/>
              <a:cs typeface="Calibri"/>
            </a:endParaRPr>
          </a:p>
        </p:txBody>
      </p:sp>
      <p:sp>
        <p:nvSpPr>
          <p:cNvPr id="5" name="ZoneTexte 4">
            <a:extLst>
              <a:ext uri="{FF2B5EF4-FFF2-40B4-BE49-F238E27FC236}">
                <a16:creationId xmlns:a16="http://schemas.microsoft.com/office/drawing/2014/main" id="{78069E10-EB08-B040-B1AE-F78145E8B075}"/>
              </a:ext>
            </a:extLst>
          </p:cNvPr>
          <p:cNvSpPr txBox="1"/>
          <p:nvPr/>
        </p:nvSpPr>
        <p:spPr>
          <a:xfrm>
            <a:off x="3873472" y="2540339"/>
            <a:ext cx="3310042" cy="369332"/>
          </a:xfrm>
          <a:prstGeom prst="rect">
            <a:avLst/>
          </a:prstGeom>
          <a:noFill/>
          <a:ln w="57150">
            <a:solidFill>
              <a:srgbClr val="EE4757"/>
            </a:solidFill>
            <a:prstDash val="lgDash"/>
          </a:ln>
        </p:spPr>
        <p:txBody>
          <a:bodyPr wrap="square" lIns="91440" tIns="45720" rIns="91440" bIns="45720" rtlCol="0" anchor="t">
            <a:spAutoFit/>
          </a:bodyPr>
          <a:lstStyle/>
          <a:p>
            <a:pPr algn="ctr">
              <a:spcBef>
                <a:spcPts val="600"/>
              </a:spcBef>
              <a:spcAft>
                <a:spcPts val="600"/>
              </a:spcAft>
            </a:pPr>
            <a:r>
              <a:rPr lang="fr-FR" b="1" dirty="0">
                <a:solidFill>
                  <a:srgbClr val="7FA8D9"/>
                </a:solidFill>
                <a:cs typeface="72 Condensed" panose="020B0506030000000003" pitchFamily="34" charset="0"/>
              </a:rPr>
              <a:t>Statut de l’ASNR</a:t>
            </a:r>
          </a:p>
        </p:txBody>
      </p:sp>
    </p:spTree>
    <p:extLst>
      <p:ext uri="{BB962C8B-B14F-4D97-AF65-F5344CB8AC3E}">
        <p14:creationId xmlns:p14="http://schemas.microsoft.com/office/powerpoint/2010/main" val="4070320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2491E-1E11-CE1A-A8D6-D1309B8B00D0}"/>
            </a:ext>
          </a:extLst>
        </p:cNvPr>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A743D007-58B2-D739-C33F-4A1C5785AFF0}"/>
              </a:ext>
            </a:extLst>
          </p:cNvPr>
          <p:cNvSpPr txBox="1">
            <a:spLocks/>
          </p:cNvSpPr>
          <p:nvPr/>
        </p:nvSpPr>
        <p:spPr>
          <a:xfrm>
            <a:off x="812912" y="1151680"/>
            <a:ext cx="10658568"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a:latin typeface="Trebuchet MS" panose="22635452340000000000" pitchFamily="2"/>
              </a:rPr>
              <a:t>Amendements proposés aux groupes parlementaires</a:t>
            </a:r>
          </a:p>
        </p:txBody>
      </p:sp>
      <p:sp>
        <p:nvSpPr>
          <p:cNvPr id="7" name="Espace réservé du contenu 4">
            <a:extLst>
              <a:ext uri="{FF2B5EF4-FFF2-40B4-BE49-F238E27FC236}">
                <a16:creationId xmlns:a16="http://schemas.microsoft.com/office/drawing/2014/main" id="{D79519DA-B64E-6DB6-1971-1B0B4938480B}"/>
              </a:ext>
            </a:extLst>
          </p:cNvPr>
          <p:cNvSpPr>
            <a:spLocks noGrp="1"/>
          </p:cNvSpPr>
          <p:nvPr>
            <p:ph idx="1"/>
          </p:nvPr>
        </p:nvSpPr>
        <p:spPr>
          <a:xfrm>
            <a:off x="252617" y="1967562"/>
            <a:ext cx="11218863" cy="745552"/>
          </a:xfrm>
        </p:spPr>
        <p:txBody>
          <a:bodyPr vert="horz" lIns="91440" tIns="45720" rIns="91440" bIns="45720" rtlCol="0" anchor="t">
            <a:normAutofit/>
          </a:bodyPr>
          <a:lstStyle/>
          <a:p>
            <a:pPr marL="457200" lvl="1" indent="0">
              <a:buNone/>
            </a:pPr>
            <a:r>
              <a:rPr lang="fr-FR" sz="2000" b="1" dirty="0">
                <a:solidFill>
                  <a:srgbClr val="C00000"/>
                </a:solidFill>
              </a:rPr>
              <a:t>17 amendements rédigés par le GT dont corrections de coquilles</a:t>
            </a:r>
          </a:p>
          <a:p>
            <a:pPr marL="457200" lvl="1" indent="0">
              <a:buNone/>
            </a:pPr>
            <a:endParaRPr lang="fr-FR" dirty="0"/>
          </a:p>
        </p:txBody>
      </p:sp>
      <p:cxnSp>
        <p:nvCxnSpPr>
          <p:cNvPr id="2" name="Connecteur droit 1">
            <a:extLst>
              <a:ext uri="{FF2B5EF4-FFF2-40B4-BE49-F238E27FC236}">
                <a16:creationId xmlns:a16="http://schemas.microsoft.com/office/drawing/2014/main" id="{B08F96B1-CF86-2DCE-F102-2654863CA656}"/>
              </a:ext>
            </a:extLst>
          </p:cNvPr>
          <p:cNvCxnSpPr>
            <a:cxnSpLocks/>
          </p:cNvCxnSpPr>
          <p:nvPr/>
        </p:nvCxnSpPr>
        <p:spPr>
          <a:xfrm>
            <a:off x="5278438" y="3381643"/>
            <a:ext cx="0" cy="1811045"/>
          </a:xfrm>
          <a:prstGeom prst="line">
            <a:avLst/>
          </a:prstGeom>
          <a:ln w="57150">
            <a:solidFill>
              <a:srgbClr val="EE4757"/>
            </a:solidFill>
            <a:prstDash val="lgDash"/>
          </a:ln>
        </p:spPr>
        <p:style>
          <a:lnRef idx="3">
            <a:schemeClr val="accent1"/>
          </a:lnRef>
          <a:fillRef idx="0">
            <a:schemeClr val="accent1"/>
          </a:fillRef>
          <a:effectRef idx="2">
            <a:schemeClr val="accent1"/>
          </a:effectRef>
          <a:fontRef idx="minor">
            <a:schemeClr val="tx1"/>
          </a:fontRef>
        </p:style>
      </p:cxnSp>
      <p:sp>
        <p:nvSpPr>
          <p:cNvPr id="3" name="Espace réservé du contenu 4">
            <a:extLst>
              <a:ext uri="{FF2B5EF4-FFF2-40B4-BE49-F238E27FC236}">
                <a16:creationId xmlns:a16="http://schemas.microsoft.com/office/drawing/2014/main" id="{A665E002-B62C-8B1C-CE17-0CCACEA646BA}"/>
              </a:ext>
            </a:extLst>
          </p:cNvPr>
          <p:cNvSpPr txBox="1">
            <a:spLocks/>
          </p:cNvSpPr>
          <p:nvPr/>
        </p:nvSpPr>
        <p:spPr>
          <a:xfrm>
            <a:off x="-115406" y="3065667"/>
            <a:ext cx="5086901" cy="26406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b="1" u="sng" dirty="0"/>
              <a:t>Projet actuel</a:t>
            </a:r>
          </a:p>
          <a:p>
            <a:pPr marL="457200" lvl="1" indent="0" algn="ctr">
              <a:buNone/>
            </a:pPr>
            <a:r>
              <a:rPr lang="fr-FR" dirty="0"/>
              <a:t>Article 7 : Les alinéas III et IV conduisent à détacher la DEND au CEA et en </a:t>
            </a:r>
            <a:r>
              <a:rPr lang="fr-FR" dirty="0" err="1"/>
              <a:t>MàD</a:t>
            </a:r>
            <a:r>
              <a:rPr lang="fr-FR" dirty="0"/>
              <a:t> au MINARM</a:t>
            </a:r>
            <a:endParaRPr lang="fr-FR" dirty="0">
              <a:ea typeface="Calibri"/>
              <a:cs typeface="Calibri"/>
            </a:endParaRPr>
          </a:p>
        </p:txBody>
      </p:sp>
      <p:sp>
        <p:nvSpPr>
          <p:cNvPr id="4" name="Espace réservé du contenu 4">
            <a:extLst>
              <a:ext uri="{FF2B5EF4-FFF2-40B4-BE49-F238E27FC236}">
                <a16:creationId xmlns:a16="http://schemas.microsoft.com/office/drawing/2014/main" id="{4D96446E-CF91-718C-5CA9-657ECF69A8CE}"/>
              </a:ext>
            </a:extLst>
          </p:cNvPr>
          <p:cNvSpPr txBox="1">
            <a:spLocks/>
          </p:cNvSpPr>
          <p:nvPr/>
        </p:nvSpPr>
        <p:spPr>
          <a:xfrm>
            <a:off x="5585382" y="3172443"/>
            <a:ext cx="5422927" cy="298569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fr-FR" sz="3200" b="1" u="sng" dirty="0"/>
              <a:t>Amendement proposé </a:t>
            </a:r>
          </a:p>
          <a:p>
            <a:pPr marL="457200" lvl="1" indent="0" algn="ctr">
              <a:buNone/>
            </a:pPr>
            <a:r>
              <a:rPr lang="fr-FR" sz="4200" dirty="0">
                <a:latin typeface="Calibri"/>
                <a:ea typeface="Calibri" panose="020F0502020204030204"/>
                <a:cs typeface="Calibri"/>
              </a:rPr>
              <a:t>Suppression des alinéas III et IV de l’article 7 du projet de loi.</a:t>
            </a:r>
            <a:endParaRPr lang="fr-FR" dirty="0"/>
          </a:p>
          <a:p>
            <a:pPr marL="457200" lvl="1" indent="0" algn="ctr">
              <a:lnSpc>
                <a:spcPct val="70000"/>
              </a:lnSpc>
              <a:buNone/>
            </a:pPr>
            <a:br>
              <a:rPr lang="en-US" dirty="0"/>
            </a:br>
            <a:endParaRPr lang="en-US" dirty="0"/>
          </a:p>
          <a:p>
            <a:pPr marL="457200" lvl="1" indent="0" algn="ctr">
              <a:buFont typeface="Arial" panose="020B0604020202020204" pitchFamily="34" charset="0"/>
              <a:buNone/>
            </a:pPr>
            <a:endParaRPr lang="fr-FR" sz="5100" dirty="0">
              <a:ea typeface="Calibri"/>
              <a:cs typeface="Calibri"/>
            </a:endParaRPr>
          </a:p>
        </p:txBody>
      </p:sp>
      <p:sp>
        <p:nvSpPr>
          <p:cNvPr id="5" name="ZoneTexte 4">
            <a:extLst>
              <a:ext uri="{FF2B5EF4-FFF2-40B4-BE49-F238E27FC236}">
                <a16:creationId xmlns:a16="http://schemas.microsoft.com/office/drawing/2014/main" id="{10E37C62-BE09-FDE1-5284-0C98986C0861}"/>
              </a:ext>
            </a:extLst>
          </p:cNvPr>
          <p:cNvSpPr txBox="1"/>
          <p:nvPr/>
        </p:nvSpPr>
        <p:spPr>
          <a:xfrm>
            <a:off x="3873472" y="2540339"/>
            <a:ext cx="3310042" cy="369332"/>
          </a:xfrm>
          <a:prstGeom prst="rect">
            <a:avLst/>
          </a:prstGeom>
          <a:noFill/>
          <a:ln w="57150">
            <a:solidFill>
              <a:srgbClr val="EE4757"/>
            </a:solidFill>
            <a:prstDash val="lgDash"/>
          </a:ln>
        </p:spPr>
        <p:txBody>
          <a:bodyPr wrap="square" lIns="91440" tIns="45720" rIns="91440" bIns="45720" rtlCol="0" anchor="t">
            <a:spAutoFit/>
          </a:bodyPr>
          <a:lstStyle/>
          <a:p>
            <a:pPr algn="ctr">
              <a:spcBef>
                <a:spcPts val="600"/>
              </a:spcBef>
              <a:spcAft>
                <a:spcPts val="600"/>
              </a:spcAft>
            </a:pPr>
            <a:r>
              <a:rPr lang="fr-FR" b="1" dirty="0">
                <a:solidFill>
                  <a:srgbClr val="7FA8D9"/>
                </a:solidFill>
                <a:cs typeface="72 Condensed" panose="020B0506030000000003" pitchFamily="34" charset="0"/>
              </a:rPr>
              <a:t>Missions de l’ASNR</a:t>
            </a:r>
          </a:p>
        </p:txBody>
      </p:sp>
    </p:spTree>
    <p:extLst>
      <p:ext uri="{BB962C8B-B14F-4D97-AF65-F5344CB8AC3E}">
        <p14:creationId xmlns:p14="http://schemas.microsoft.com/office/powerpoint/2010/main" val="409785392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BF019BA3BE844A8805086771431098" ma:contentTypeVersion="2" ma:contentTypeDescription="Crée un document." ma:contentTypeScope="" ma:versionID="8e83f6e530bbd066c1876c252b2fc99b">
  <xsd:schema xmlns:xsd="http://www.w3.org/2001/XMLSchema" xmlns:xs="http://www.w3.org/2001/XMLSchema" xmlns:p="http://schemas.microsoft.com/office/2006/metadata/properties" xmlns:ns2="7625e631-cd40-4bb5-8abf-34b46cf9d830" targetNamespace="http://schemas.microsoft.com/office/2006/metadata/properties" ma:root="true" ma:fieldsID="3ba5df9b51559c6ff74a873bb1129355" ns2:_="">
    <xsd:import namespace="7625e631-cd40-4bb5-8abf-34b46cf9d830"/>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25e631-cd40-4bb5-8abf-34b46cf9d830"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5D351D-917E-4C43-B168-4D01C99507D0}">
  <ds:schemaRefs>
    <ds:schemaRef ds:uri="http://purl.org/dc/elements/1.1/"/>
    <ds:schemaRef ds:uri="http://schemas.microsoft.com/office/2006/metadata/properties"/>
    <ds:schemaRef ds:uri="7625e631-cd40-4bb5-8abf-34b46cf9d83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3D75AB62-0DEB-48AB-8E4B-486BD8D53638}">
  <ds:schemaRefs>
    <ds:schemaRef ds:uri="http://schemas.microsoft.com/sharepoint/v3/contenttype/forms"/>
  </ds:schemaRefs>
</ds:datastoreItem>
</file>

<file path=customXml/itemProps3.xml><?xml version="1.0" encoding="utf-8"?>
<ds:datastoreItem xmlns:ds="http://schemas.openxmlformats.org/officeDocument/2006/customXml" ds:itemID="{2E35DFBA-E883-4007-8450-FACC63900989}">
  <ds:schemaRefs>
    <ds:schemaRef ds:uri="7625e631-cd40-4bb5-8abf-34b46cf9d83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78</TotalTime>
  <Words>1645</Words>
  <Application>Microsoft Office PowerPoint</Application>
  <PresentationFormat>Grand écran</PresentationFormat>
  <Paragraphs>203</Paragraphs>
  <Slides>25</Slides>
  <Notes>11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25</vt:i4>
      </vt:variant>
    </vt:vector>
  </HeadingPairs>
  <TitlesOfParts>
    <vt:vector size="33" baseType="lpstr">
      <vt:lpstr>Aptos Black</vt:lpstr>
      <vt:lpstr>Arial</vt:lpstr>
      <vt:lpstr>Bahnschrift SemiLight Condensed</vt:lpstr>
      <vt:lpstr>Bernard MT Condensed</vt:lpstr>
      <vt:lpstr>Calibri</vt:lpstr>
      <vt:lpstr>Calibri Light</vt:lpstr>
      <vt:lpstr>Trebuchet MS</vt:lpstr>
      <vt:lpstr>Thème Office</vt:lpstr>
      <vt:lpstr>Avenir de l’IRSN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TAURINES Tatiana</dc:creator>
  <cp:lastModifiedBy>TAURINES Tatiana</cp:lastModifiedBy>
  <cp:revision>113</cp:revision>
  <dcterms:created xsi:type="dcterms:W3CDTF">2023-01-30T08:12:02Z</dcterms:created>
  <dcterms:modified xsi:type="dcterms:W3CDTF">2024-01-29T11:03:22Z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0x01010072BF019BA3BE844A8805086771431098</vt:lpwstr>
  </property>
</Properties>
</file>