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7" r:id="rId8"/>
    <p:sldId id="263" r:id="rId9"/>
    <p:sldId id="271" r:id="rId10"/>
    <p:sldId id="264" r:id="rId11"/>
    <p:sldId id="265" r:id="rId12"/>
    <p:sldId id="269" r:id="rId13"/>
    <p:sldId id="270" r:id="rId14"/>
    <p:sldId id="272" r:id="rId15"/>
    <p:sldId id="268" r:id="rId16"/>
    <p:sldId id="274" r:id="rId17"/>
  </p:sldIdLst>
  <p:sldSz cx="12192000" cy="6858000"/>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8896B9-2FE5-4373-9552-A61FEADDDAC9}" v="55" dt="2024-01-29T16:38:34.80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6" autoAdjust="0"/>
    <p:restoredTop sz="94660"/>
  </p:normalViewPr>
  <p:slideViewPr>
    <p:cSldViewPr snapToGrid="0">
      <p:cViewPr varScale="1">
        <p:scale>
          <a:sx n="112" d="100"/>
          <a:sy n="112" d="100"/>
        </p:scale>
        <p:origin x="92" y="3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09C65E-6980-741E-E9D5-035E4B2A776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VE"/>
          </a:p>
        </p:txBody>
      </p:sp>
      <p:sp>
        <p:nvSpPr>
          <p:cNvPr id="3" name="Subtítulo 2">
            <a:extLst>
              <a:ext uri="{FF2B5EF4-FFF2-40B4-BE49-F238E27FC236}">
                <a16:creationId xmlns:a16="http://schemas.microsoft.com/office/drawing/2014/main" id="{4BC975C6-DBB1-36AF-207E-88EA99C5F9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VE"/>
          </a:p>
        </p:txBody>
      </p:sp>
      <p:sp>
        <p:nvSpPr>
          <p:cNvPr id="4" name="Marcador de fecha 3">
            <a:extLst>
              <a:ext uri="{FF2B5EF4-FFF2-40B4-BE49-F238E27FC236}">
                <a16:creationId xmlns:a16="http://schemas.microsoft.com/office/drawing/2014/main" id="{ED847D83-C1E1-B85D-327F-ADC4037C6658}"/>
              </a:ext>
            </a:extLst>
          </p:cNvPr>
          <p:cNvSpPr>
            <a:spLocks noGrp="1"/>
          </p:cNvSpPr>
          <p:nvPr>
            <p:ph type="dt" sz="half" idx="10"/>
          </p:nvPr>
        </p:nvSpPr>
        <p:spPr/>
        <p:txBody>
          <a:bodyPr/>
          <a:lstStyle/>
          <a:p>
            <a:fld id="{7000E806-B210-4645-A071-66D7CF0A4188}" type="datetimeFigureOut">
              <a:rPr lang="es-VE" smtClean="0"/>
              <a:t>18/2/2024</a:t>
            </a:fld>
            <a:endParaRPr lang="es-VE" dirty="0"/>
          </a:p>
        </p:txBody>
      </p:sp>
      <p:sp>
        <p:nvSpPr>
          <p:cNvPr id="5" name="Marcador de pie de página 4">
            <a:extLst>
              <a:ext uri="{FF2B5EF4-FFF2-40B4-BE49-F238E27FC236}">
                <a16:creationId xmlns:a16="http://schemas.microsoft.com/office/drawing/2014/main" id="{34D545A7-79A3-206E-704F-695A3F0610F1}"/>
              </a:ext>
            </a:extLst>
          </p:cNvPr>
          <p:cNvSpPr>
            <a:spLocks noGrp="1"/>
          </p:cNvSpPr>
          <p:nvPr>
            <p:ph type="ftr" sz="quarter" idx="11"/>
          </p:nvPr>
        </p:nvSpPr>
        <p:spPr/>
        <p:txBody>
          <a:bodyPr/>
          <a:lstStyle/>
          <a:p>
            <a:endParaRPr lang="es-VE" dirty="0"/>
          </a:p>
        </p:txBody>
      </p:sp>
      <p:sp>
        <p:nvSpPr>
          <p:cNvPr id="6" name="Marcador de número de diapositiva 5">
            <a:extLst>
              <a:ext uri="{FF2B5EF4-FFF2-40B4-BE49-F238E27FC236}">
                <a16:creationId xmlns:a16="http://schemas.microsoft.com/office/drawing/2014/main" id="{CD4C5A49-0A11-FFAE-2232-32088AC5EEB6}"/>
              </a:ext>
            </a:extLst>
          </p:cNvPr>
          <p:cNvSpPr>
            <a:spLocks noGrp="1"/>
          </p:cNvSpPr>
          <p:nvPr>
            <p:ph type="sldNum" sz="quarter" idx="12"/>
          </p:nvPr>
        </p:nvSpPr>
        <p:spPr/>
        <p:txBody>
          <a:bodyPr/>
          <a:lstStyle/>
          <a:p>
            <a:fld id="{D17B963A-88D9-4063-9269-E3DA3B6C98CA}" type="slidenum">
              <a:rPr lang="es-VE" smtClean="0"/>
              <a:t>‹Nr.›</a:t>
            </a:fld>
            <a:endParaRPr lang="es-VE" dirty="0"/>
          </a:p>
        </p:txBody>
      </p:sp>
    </p:spTree>
    <p:extLst>
      <p:ext uri="{BB962C8B-B14F-4D97-AF65-F5344CB8AC3E}">
        <p14:creationId xmlns:p14="http://schemas.microsoft.com/office/powerpoint/2010/main" val="3035730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CD76E2-E733-954A-30FB-E282A88D21D1}"/>
              </a:ext>
            </a:extLst>
          </p:cNvPr>
          <p:cNvSpPr>
            <a:spLocks noGrp="1"/>
          </p:cNvSpPr>
          <p:nvPr>
            <p:ph type="title"/>
          </p:nvPr>
        </p:nvSpPr>
        <p:spPr/>
        <p:txBody>
          <a:bodyPr/>
          <a:lstStyle/>
          <a:p>
            <a:r>
              <a:rPr lang="es-ES"/>
              <a:t>Haga clic para modificar el estilo de título del patrón</a:t>
            </a:r>
            <a:endParaRPr lang="es-VE"/>
          </a:p>
        </p:txBody>
      </p:sp>
      <p:sp>
        <p:nvSpPr>
          <p:cNvPr id="3" name="Marcador de texto vertical 2">
            <a:extLst>
              <a:ext uri="{FF2B5EF4-FFF2-40B4-BE49-F238E27FC236}">
                <a16:creationId xmlns:a16="http://schemas.microsoft.com/office/drawing/2014/main" id="{C8CEA06D-C804-45F7-C7F3-F5B12832552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fecha 3">
            <a:extLst>
              <a:ext uri="{FF2B5EF4-FFF2-40B4-BE49-F238E27FC236}">
                <a16:creationId xmlns:a16="http://schemas.microsoft.com/office/drawing/2014/main" id="{67EFA199-4660-C63B-A0DD-CF06F5BE4FAA}"/>
              </a:ext>
            </a:extLst>
          </p:cNvPr>
          <p:cNvSpPr>
            <a:spLocks noGrp="1"/>
          </p:cNvSpPr>
          <p:nvPr>
            <p:ph type="dt" sz="half" idx="10"/>
          </p:nvPr>
        </p:nvSpPr>
        <p:spPr/>
        <p:txBody>
          <a:bodyPr/>
          <a:lstStyle/>
          <a:p>
            <a:fld id="{7000E806-B210-4645-A071-66D7CF0A4188}" type="datetimeFigureOut">
              <a:rPr lang="es-VE" smtClean="0"/>
              <a:t>18/2/2024</a:t>
            </a:fld>
            <a:endParaRPr lang="es-VE" dirty="0"/>
          </a:p>
        </p:txBody>
      </p:sp>
      <p:sp>
        <p:nvSpPr>
          <p:cNvPr id="5" name="Marcador de pie de página 4">
            <a:extLst>
              <a:ext uri="{FF2B5EF4-FFF2-40B4-BE49-F238E27FC236}">
                <a16:creationId xmlns:a16="http://schemas.microsoft.com/office/drawing/2014/main" id="{1A861FCC-79CF-5986-C5C7-AC62E59F9364}"/>
              </a:ext>
            </a:extLst>
          </p:cNvPr>
          <p:cNvSpPr>
            <a:spLocks noGrp="1"/>
          </p:cNvSpPr>
          <p:nvPr>
            <p:ph type="ftr" sz="quarter" idx="11"/>
          </p:nvPr>
        </p:nvSpPr>
        <p:spPr/>
        <p:txBody>
          <a:bodyPr/>
          <a:lstStyle/>
          <a:p>
            <a:endParaRPr lang="es-VE" dirty="0"/>
          </a:p>
        </p:txBody>
      </p:sp>
      <p:sp>
        <p:nvSpPr>
          <p:cNvPr id="6" name="Marcador de número de diapositiva 5">
            <a:extLst>
              <a:ext uri="{FF2B5EF4-FFF2-40B4-BE49-F238E27FC236}">
                <a16:creationId xmlns:a16="http://schemas.microsoft.com/office/drawing/2014/main" id="{8B2D978C-616F-FCA3-9A97-A4350B767173}"/>
              </a:ext>
            </a:extLst>
          </p:cNvPr>
          <p:cNvSpPr>
            <a:spLocks noGrp="1"/>
          </p:cNvSpPr>
          <p:nvPr>
            <p:ph type="sldNum" sz="quarter" idx="12"/>
          </p:nvPr>
        </p:nvSpPr>
        <p:spPr/>
        <p:txBody>
          <a:bodyPr/>
          <a:lstStyle/>
          <a:p>
            <a:fld id="{D17B963A-88D9-4063-9269-E3DA3B6C98CA}" type="slidenum">
              <a:rPr lang="es-VE" smtClean="0"/>
              <a:t>‹Nr.›</a:t>
            </a:fld>
            <a:endParaRPr lang="es-VE" dirty="0"/>
          </a:p>
        </p:txBody>
      </p:sp>
    </p:spTree>
    <p:extLst>
      <p:ext uri="{BB962C8B-B14F-4D97-AF65-F5344CB8AC3E}">
        <p14:creationId xmlns:p14="http://schemas.microsoft.com/office/powerpoint/2010/main" val="2988278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01322D5-A7E0-0DA6-CD77-4E6CB17E9D9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VE"/>
          </a:p>
        </p:txBody>
      </p:sp>
      <p:sp>
        <p:nvSpPr>
          <p:cNvPr id="3" name="Marcador de texto vertical 2">
            <a:extLst>
              <a:ext uri="{FF2B5EF4-FFF2-40B4-BE49-F238E27FC236}">
                <a16:creationId xmlns:a16="http://schemas.microsoft.com/office/drawing/2014/main" id="{F372CC1C-A25F-CF31-3DD7-5EE23DCC05E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fecha 3">
            <a:extLst>
              <a:ext uri="{FF2B5EF4-FFF2-40B4-BE49-F238E27FC236}">
                <a16:creationId xmlns:a16="http://schemas.microsoft.com/office/drawing/2014/main" id="{53CCD28E-4C9D-FBBD-4839-EB9C3457FF14}"/>
              </a:ext>
            </a:extLst>
          </p:cNvPr>
          <p:cNvSpPr>
            <a:spLocks noGrp="1"/>
          </p:cNvSpPr>
          <p:nvPr>
            <p:ph type="dt" sz="half" idx="10"/>
          </p:nvPr>
        </p:nvSpPr>
        <p:spPr/>
        <p:txBody>
          <a:bodyPr/>
          <a:lstStyle/>
          <a:p>
            <a:fld id="{7000E806-B210-4645-A071-66D7CF0A4188}" type="datetimeFigureOut">
              <a:rPr lang="es-VE" smtClean="0"/>
              <a:t>18/2/2024</a:t>
            </a:fld>
            <a:endParaRPr lang="es-VE" dirty="0"/>
          </a:p>
        </p:txBody>
      </p:sp>
      <p:sp>
        <p:nvSpPr>
          <p:cNvPr id="5" name="Marcador de pie de página 4">
            <a:extLst>
              <a:ext uri="{FF2B5EF4-FFF2-40B4-BE49-F238E27FC236}">
                <a16:creationId xmlns:a16="http://schemas.microsoft.com/office/drawing/2014/main" id="{19DF4E05-0727-109C-5F05-CB7D133D13F0}"/>
              </a:ext>
            </a:extLst>
          </p:cNvPr>
          <p:cNvSpPr>
            <a:spLocks noGrp="1"/>
          </p:cNvSpPr>
          <p:nvPr>
            <p:ph type="ftr" sz="quarter" idx="11"/>
          </p:nvPr>
        </p:nvSpPr>
        <p:spPr/>
        <p:txBody>
          <a:bodyPr/>
          <a:lstStyle/>
          <a:p>
            <a:endParaRPr lang="es-VE" dirty="0"/>
          </a:p>
        </p:txBody>
      </p:sp>
      <p:sp>
        <p:nvSpPr>
          <p:cNvPr id="6" name="Marcador de número de diapositiva 5">
            <a:extLst>
              <a:ext uri="{FF2B5EF4-FFF2-40B4-BE49-F238E27FC236}">
                <a16:creationId xmlns:a16="http://schemas.microsoft.com/office/drawing/2014/main" id="{BD87372C-624D-54FF-7354-3462055D6348}"/>
              </a:ext>
            </a:extLst>
          </p:cNvPr>
          <p:cNvSpPr>
            <a:spLocks noGrp="1"/>
          </p:cNvSpPr>
          <p:nvPr>
            <p:ph type="sldNum" sz="quarter" idx="12"/>
          </p:nvPr>
        </p:nvSpPr>
        <p:spPr/>
        <p:txBody>
          <a:bodyPr/>
          <a:lstStyle/>
          <a:p>
            <a:fld id="{D17B963A-88D9-4063-9269-E3DA3B6C98CA}" type="slidenum">
              <a:rPr lang="es-VE" smtClean="0"/>
              <a:t>‹Nr.›</a:t>
            </a:fld>
            <a:endParaRPr lang="es-VE" dirty="0"/>
          </a:p>
        </p:txBody>
      </p:sp>
    </p:spTree>
    <p:extLst>
      <p:ext uri="{BB962C8B-B14F-4D97-AF65-F5344CB8AC3E}">
        <p14:creationId xmlns:p14="http://schemas.microsoft.com/office/powerpoint/2010/main" val="3905134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68F6C3-9B55-F55B-225B-218322AB9E05}"/>
              </a:ext>
            </a:extLst>
          </p:cNvPr>
          <p:cNvSpPr>
            <a:spLocks noGrp="1"/>
          </p:cNvSpPr>
          <p:nvPr>
            <p:ph type="title"/>
          </p:nvPr>
        </p:nvSpPr>
        <p:spPr/>
        <p:txBody>
          <a:bodyPr/>
          <a:lstStyle/>
          <a:p>
            <a:r>
              <a:rPr lang="es-ES"/>
              <a:t>Haga clic para modificar el estilo de título del patrón</a:t>
            </a:r>
            <a:endParaRPr lang="es-VE"/>
          </a:p>
        </p:txBody>
      </p:sp>
      <p:sp>
        <p:nvSpPr>
          <p:cNvPr id="3" name="Marcador de contenido 2">
            <a:extLst>
              <a:ext uri="{FF2B5EF4-FFF2-40B4-BE49-F238E27FC236}">
                <a16:creationId xmlns:a16="http://schemas.microsoft.com/office/drawing/2014/main" id="{9319E19C-AC75-EF74-FD46-BCB092DCF44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fecha 3">
            <a:extLst>
              <a:ext uri="{FF2B5EF4-FFF2-40B4-BE49-F238E27FC236}">
                <a16:creationId xmlns:a16="http://schemas.microsoft.com/office/drawing/2014/main" id="{C1538620-6E97-7B57-19DA-B29F84F8BA35}"/>
              </a:ext>
            </a:extLst>
          </p:cNvPr>
          <p:cNvSpPr>
            <a:spLocks noGrp="1"/>
          </p:cNvSpPr>
          <p:nvPr>
            <p:ph type="dt" sz="half" idx="10"/>
          </p:nvPr>
        </p:nvSpPr>
        <p:spPr/>
        <p:txBody>
          <a:bodyPr/>
          <a:lstStyle/>
          <a:p>
            <a:fld id="{7000E806-B210-4645-A071-66D7CF0A4188}" type="datetimeFigureOut">
              <a:rPr lang="es-VE" smtClean="0"/>
              <a:t>18/2/2024</a:t>
            </a:fld>
            <a:endParaRPr lang="es-VE" dirty="0"/>
          </a:p>
        </p:txBody>
      </p:sp>
      <p:sp>
        <p:nvSpPr>
          <p:cNvPr id="5" name="Marcador de pie de página 4">
            <a:extLst>
              <a:ext uri="{FF2B5EF4-FFF2-40B4-BE49-F238E27FC236}">
                <a16:creationId xmlns:a16="http://schemas.microsoft.com/office/drawing/2014/main" id="{402316EE-19E3-BC74-9022-7F5F5D73980A}"/>
              </a:ext>
            </a:extLst>
          </p:cNvPr>
          <p:cNvSpPr>
            <a:spLocks noGrp="1"/>
          </p:cNvSpPr>
          <p:nvPr>
            <p:ph type="ftr" sz="quarter" idx="11"/>
          </p:nvPr>
        </p:nvSpPr>
        <p:spPr/>
        <p:txBody>
          <a:bodyPr/>
          <a:lstStyle/>
          <a:p>
            <a:endParaRPr lang="es-VE" dirty="0"/>
          </a:p>
        </p:txBody>
      </p:sp>
      <p:sp>
        <p:nvSpPr>
          <p:cNvPr id="6" name="Marcador de número de diapositiva 5">
            <a:extLst>
              <a:ext uri="{FF2B5EF4-FFF2-40B4-BE49-F238E27FC236}">
                <a16:creationId xmlns:a16="http://schemas.microsoft.com/office/drawing/2014/main" id="{A6544F78-B701-6237-D616-C854D67830CA}"/>
              </a:ext>
            </a:extLst>
          </p:cNvPr>
          <p:cNvSpPr>
            <a:spLocks noGrp="1"/>
          </p:cNvSpPr>
          <p:nvPr>
            <p:ph type="sldNum" sz="quarter" idx="12"/>
          </p:nvPr>
        </p:nvSpPr>
        <p:spPr/>
        <p:txBody>
          <a:bodyPr/>
          <a:lstStyle/>
          <a:p>
            <a:fld id="{D17B963A-88D9-4063-9269-E3DA3B6C98CA}" type="slidenum">
              <a:rPr lang="es-VE" smtClean="0"/>
              <a:t>‹Nr.›</a:t>
            </a:fld>
            <a:endParaRPr lang="es-VE" dirty="0"/>
          </a:p>
        </p:txBody>
      </p:sp>
    </p:spTree>
    <p:extLst>
      <p:ext uri="{BB962C8B-B14F-4D97-AF65-F5344CB8AC3E}">
        <p14:creationId xmlns:p14="http://schemas.microsoft.com/office/powerpoint/2010/main" val="224061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6E55E-01C6-D770-9AC3-2E40A5E9E88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VE"/>
          </a:p>
        </p:txBody>
      </p:sp>
      <p:sp>
        <p:nvSpPr>
          <p:cNvPr id="3" name="Marcador de texto 2">
            <a:extLst>
              <a:ext uri="{FF2B5EF4-FFF2-40B4-BE49-F238E27FC236}">
                <a16:creationId xmlns:a16="http://schemas.microsoft.com/office/drawing/2014/main" id="{A4650796-072F-EF15-C252-2E00C166787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6D6189A-4994-5B85-5080-040D67356266}"/>
              </a:ext>
            </a:extLst>
          </p:cNvPr>
          <p:cNvSpPr>
            <a:spLocks noGrp="1"/>
          </p:cNvSpPr>
          <p:nvPr>
            <p:ph type="dt" sz="half" idx="10"/>
          </p:nvPr>
        </p:nvSpPr>
        <p:spPr/>
        <p:txBody>
          <a:bodyPr/>
          <a:lstStyle/>
          <a:p>
            <a:fld id="{7000E806-B210-4645-A071-66D7CF0A4188}" type="datetimeFigureOut">
              <a:rPr lang="es-VE" smtClean="0"/>
              <a:t>18/2/2024</a:t>
            </a:fld>
            <a:endParaRPr lang="es-VE" dirty="0"/>
          </a:p>
        </p:txBody>
      </p:sp>
      <p:sp>
        <p:nvSpPr>
          <p:cNvPr id="5" name="Marcador de pie de página 4">
            <a:extLst>
              <a:ext uri="{FF2B5EF4-FFF2-40B4-BE49-F238E27FC236}">
                <a16:creationId xmlns:a16="http://schemas.microsoft.com/office/drawing/2014/main" id="{11CA869C-D36F-29CB-E876-1F9B7225431A}"/>
              </a:ext>
            </a:extLst>
          </p:cNvPr>
          <p:cNvSpPr>
            <a:spLocks noGrp="1"/>
          </p:cNvSpPr>
          <p:nvPr>
            <p:ph type="ftr" sz="quarter" idx="11"/>
          </p:nvPr>
        </p:nvSpPr>
        <p:spPr/>
        <p:txBody>
          <a:bodyPr/>
          <a:lstStyle/>
          <a:p>
            <a:endParaRPr lang="es-VE" dirty="0"/>
          </a:p>
        </p:txBody>
      </p:sp>
      <p:sp>
        <p:nvSpPr>
          <p:cNvPr id="6" name="Marcador de número de diapositiva 5">
            <a:extLst>
              <a:ext uri="{FF2B5EF4-FFF2-40B4-BE49-F238E27FC236}">
                <a16:creationId xmlns:a16="http://schemas.microsoft.com/office/drawing/2014/main" id="{9E33A7B5-F728-3A99-000D-34783A2F9777}"/>
              </a:ext>
            </a:extLst>
          </p:cNvPr>
          <p:cNvSpPr>
            <a:spLocks noGrp="1"/>
          </p:cNvSpPr>
          <p:nvPr>
            <p:ph type="sldNum" sz="quarter" idx="12"/>
          </p:nvPr>
        </p:nvSpPr>
        <p:spPr/>
        <p:txBody>
          <a:bodyPr/>
          <a:lstStyle/>
          <a:p>
            <a:fld id="{D17B963A-88D9-4063-9269-E3DA3B6C98CA}" type="slidenum">
              <a:rPr lang="es-VE" smtClean="0"/>
              <a:t>‹Nr.›</a:t>
            </a:fld>
            <a:endParaRPr lang="es-VE" dirty="0"/>
          </a:p>
        </p:txBody>
      </p:sp>
    </p:spTree>
    <p:extLst>
      <p:ext uri="{BB962C8B-B14F-4D97-AF65-F5344CB8AC3E}">
        <p14:creationId xmlns:p14="http://schemas.microsoft.com/office/powerpoint/2010/main" val="1207375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807794-A2A6-EF74-EE28-657D73D95277}"/>
              </a:ext>
            </a:extLst>
          </p:cNvPr>
          <p:cNvSpPr>
            <a:spLocks noGrp="1"/>
          </p:cNvSpPr>
          <p:nvPr>
            <p:ph type="title"/>
          </p:nvPr>
        </p:nvSpPr>
        <p:spPr/>
        <p:txBody>
          <a:bodyPr/>
          <a:lstStyle/>
          <a:p>
            <a:r>
              <a:rPr lang="es-ES"/>
              <a:t>Haga clic para modificar el estilo de título del patrón</a:t>
            </a:r>
            <a:endParaRPr lang="es-VE"/>
          </a:p>
        </p:txBody>
      </p:sp>
      <p:sp>
        <p:nvSpPr>
          <p:cNvPr id="3" name="Marcador de contenido 2">
            <a:extLst>
              <a:ext uri="{FF2B5EF4-FFF2-40B4-BE49-F238E27FC236}">
                <a16:creationId xmlns:a16="http://schemas.microsoft.com/office/drawing/2014/main" id="{37F190C1-B792-CB11-1944-EC5C0A63605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contenido 3">
            <a:extLst>
              <a:ext uri="{FF2B5EF4-FFF2-40B4-BE49-F238E27FC236}">
                <a16:creationId xmlns:a16="http://schemas.microsoft.com/office/drawing/2014/main" id="{62ACA0BA-944B-D019-6316-8B70E16A04C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5" name="Marcador de fecha 4">
            <a:extLst>
              <a:ext uri="{FF2B5EF4-FFF2-40B4-BE49-F238E27FC236}">
                <a16:creationId xmlns:a16="http://schemas.microsoft.com/office/drawing/2014/main" id="{538C06D8-3CDC-3440-A38A-0AC69E32EB9D}"/>
              </a:ext>
            </a:extLst>
          </p:cNvPr>
          <p:cNvSpPr>
            <a:spLocks noGrp="1"/>
          </p:cNvSpPr>
          <p:nvPr>
            <p:ph type="dt" sz="half" idx="10"/>
          </p:nvPr>
        </p:nvSpPr>
        <p:spPr/>
        <p:txBody>
          <a:bodyPr/>
          <a:lstStyle/>
          <a:p>
            <a:fld id="{7000E806-B210-4645-A071-66D7CF0A4188}" type="datetimeFigureOut">
              <a:rPr lang="es-VE" smtClean="0"/>
              <a:t>18/2/2024</a:t>
            </a:fld>
            <a:endParaRPr lang="es-VE" dirty="0"/>
          </a:p>
        </p:txBody>
      </p:sp>
      <p:sp>
        <p:nvSpPr>
          <p:cNvPr id="6" name="Marcador de pie de página 5">
            <a:extLst>
              <a:ext uri="{FF2B5EF4-FFF2-40B4-BE49-F238E27FC236}">
                <a16:creationId xmlns:a16="http://schemas.microsoft.com/office/drawing/2014/main" id="{D1C213C0-3B29-573F-3772-CF52DF9A0E14}"/>
              </a:ext>
            </a:extLst>
          </p:cNvPr>
          <p:cNvSpPr>
            <a:spLocks noGrp="1"/>
          </p:cNvSpPr>
          <p:nvPr>
            <p:ph type="ftr" sz="quarter" idx="11"/>
          </p:nvPr>
        </p:nvSpPr>
        <p:spPr/>
        <p:txBody>
          <a:bodyPr/>
          <a:lstStyle/>
          <a:p>
            <a:endParaRPr lang="es-VE" dirty="0"/>
          </a:p>
        </p:txBody>
      </p:sp>
      <p:sp>
        <p:nvSpPr>
          <p:cNvPr id="7" name="Marcador de número de diapositiva 6">
            <a:extLst>
              <a:ext uri="{FF2B5EF4-FFF2-40B4-BE49-F238E27FC236}">
                <a16:creationId xmlns:a16="http://schemas.microsoft.com/office/drawing/2014/main" id="{5DCC050A-B722-7CBA-254E-D928680F1293}"/>
              </a:ext>
            </a:extLst>
          </p:cNvPr>
          <p:cNvSpPr>
            <a:spLocks noGrp="1"/>
          </p:cNvSpPr>
          <p:nvPr>
            <p:ph type="sldNum" sz="quarter" idx="12"/>
          </p:nvPr>
        </p:nvSpPr>
        <p:spPr/>
        <p:txBody>
          <a:bodyPr/>
          <a:lstStyle/>
          <a:p>
            <a:fld id="{D17B963A-88D9-4063-9269-E3DA3B6C98CA}" type="slidenum">
              <a:rPr lang="es-VE" smtClean="0"/>
              <a:t>‹Nr.›</a:t>
            </a:fld>
            <a:endParaRPr lang="es-VE" dirty="0"/>
          </a:p>
        </p:txBody>
      </p:sp>
    </p:spTree>
    <p:extLst>
      <p:ext uri="{BB962C8B-B14F-4D97-AF65-F5344CB8AC3E}">
        <p14:creationId xmlns:p14="http://schemas.microsoft.com/office/powerpoint/2010/main" val="2289639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90A51F-B839-F9F2-3CFB-C5EA0EC1E01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VE"/>
          </a:p>
        </p:txBody>
      </p:sp>
      <p:sp>
        <p:nvSpPr>
          <p:cNvPr id="3" name="Marcador de texto 2">
            <a:extLst>
              <a:ext uri="{FF2B5EF4-FFF2-40B4-BE49-F238E27FC236}">
                <a16:creationId xmlns:a16="http://schemas.microsoft.com/office/drawing/2014/main" id="{12FB2CD8-80CA-AF8E-38EA-7DB67A9CCA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28B6D6C-D6BA-D788-2C3D-83C67C18AAD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5" name="Marcador de texto 4">
            <a:extLst>
              <a:ext uri="{FF2B5EF4-FFF2-40B4-BE49-F238E27FC236}">
                <a16:creationId xmlns:a16="http://schemas.microsoft.com/office/drawing/2014/main" id="{0E623B25-70B7-CAFB-C7F7-491F02E931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C5293F3-2ABB-FFA5-2362-066C24183F4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7" name="Marcador de fecha 6">
            <a:extLst>
              <a:ext uri="{FF2B5EF4-FFF2-40B4-BE49-F238E27FC236}">
                <a16:creationId xmlns:a16="http://schemas.microsoft.com/office/drawing/2014/main" id="{CCE15205-FE72-68BD-2791-C6A4834BE94B}"/>
              </a:ext>
            </a:extLst>
          </p:cNvPr>
          <p:cNvSpPr>
            <a:spLocks noGrp="1"/>
          </p:cNvSpPr>
          <p:nvPr>
            <p:ph type="dt" sz="half" idx="10"/>
          </p:nvPr>
        </p:nvSpPr>
        <p:spPr/>
        <p:txBody>
          <a:bodyPr/>
          <a:lstStyle/>
          <a:p>
            <a:fld id="{7000E806-B210-4645-A071-66D7CF0A4188}" type="datetimeFigureOut">
              <a:rPr lang="es-VE" smtClean="0"/>
              <a:t>18/2/2024</a:t>
            </a:fld>
            <a:endParaRPr lang="es-VE" dirty="0"/>
          </a:p>
        </p:txBody>
      </p:sp>
      <p:sp>
        <p:nvSpPr>
          <p:cNvPr id="8" name="Marcador de pie de página 7">
            <a:extLst>
              <a:ext uri="{FF2B5EF4-FFF2-40B4-BE49-F238E27FC236}">
                <a16:creationId xmlns:a16="http://schemas.microsoft.com/office/drawing/2014/main" id="{0CC963DC-1D1D-FB7B-EE33-73E7BDA6F49C}"/>
              </a:ext>
            </a:extLst>
          </p:cNvPr>
          <p:cNvSpPr>
            <a:spLocks noGrp="1"/>
          </p:cNvSpPr>
          <p:nvPr>
            <p:ph type="ftr" sz="quarter" idx="11"/>
          </p:nvPr>
        </p:nvSpPr>
        <p:spPr/>
        <p:txBody>
          <a:bodyPr/>
          <a:lstStyle/>
          <a:p>
            <a:endParaRPr lang="es-VE" dirty="0"/>
          </a:p>
        </p:txBody>
      </p:sp>
      <p:sp>
        <p:nvSpPr>
          <p:cNvPr id="9" name="Marcador de número de diapositiva 8">
            <a:extLst>
              <a:ext uri="{FF2B5EF4-FFF2-40B4-BE49-F238E27FC236}">
                <a16:creationId xmlns:a16="http://schemas.microsoft.com/office/drawing/2014/main" id="{5A19EFDA-2ABB-BC61-BB91-BDC3302E4C20}"/>
              </a:ext>
            </a:extLst>
          </p:cNvPr>
          <p:cNvSpPr>
            <a:spLocks noGrp="1"/>
          </p:cNvSpPr>
          <p:nvPr>
            <p:ph type="sldNum" sz="quarter" idx="12"/>
          </p:nvPr>
        </p:nvSpPr>
        <p:spPr/>
        <p:txBody>
          <a:bodyPr/>
          <a:lstStyle/>
          <a:p>
            <a:fld id="{D17B963A-88D9-4063-9269-E3DA3B6C98CA}" type="slidenum">
              <a:rPr lang="es-VE" smtClean="0"/>
              <a:t>‹Nr.›</a:t>
            </a:fld>
            <a:endParaRPr lang="es-VE" dirty="0"/>
          </a:p>
        </p:txBody>
      </p:sp>
    </p:spTree>
    <p:extLst>
      <p:ext uri="{BB962C8B-B14F-4D97-AF65-F5344CB8AC3E}">
        <p14:creationId xmlns:p14="http://schemas.microsoft.com/office/powerpoint/2010/main" val="3927677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0A3EC9-9FA1-EF6F-3221-DAA3D770E7B1}"/>
              </a:ext>
            </a:extLst>
          </p:cNvPr>
          <p:cNvSpPr>
            <a:spLocks noGrp="1"/>
          </p:cNvSpPr>
          <p:nvPr>
            <p:ph type="title"/>
          </p:nvPr>
        </p:nvSpPr>
        <p:spPr/>
        <p:txBody>
          <a:bodyPr/>
          <a:lstStyle/>
          <a:p>
            <a:r>
              <a:rPr lang="es-ES"/>
              <a:t>Haga clic para modificar el estilo de título del patrón</a:t>
            </a:r>
            <a:endParaRPr lang="es-VE"/>
          </a:p>
        </p:txBody>
      </p:sp>
      <p:sp>
        <p:nvSpPr>
          <p:cNvPr id="3" name="Marcador de fecha 2">
            <a:extLst>
              <a:ext uri="{FF2B5EF4-FFF2-40B4-BE49-F238E27FC236}">
                <a16:creationId xmlns:a16="http://schemas.microsoft.com/office/drawing/2014/main" id="{543A6D15-4906-A72C-CE2F-A5FDEBAFDCD9}"/>
              </a:ext>
            </a:extLst>
          </p:cNvPr>
          <p:cNvSpPr>
            <a:spLocks noGrp="1"/>
          </p:cNvSpPr>
          <p:nvPr>
            <p:ph type="dt" sz="half" idx="10"/>
          </p:nvPr>
        </p:nvSpPr>
        <p:spPr/>
        <p:txBody>
          <a:bodyPr/>
          <a:lstStyle/>
          <a:p>
            <a:fld id="{7000E806-B210-4645-A071-66D7CF0A4188}" type="datetimeFigureOut">
              <a:rPr lang="es-VE" smtClean="0"/>
              <a:t>18/2/2024</a:t>
            </a:fld>
            <a:endParaRPr lang="es-VE" dirty="0"/>
          </a:p>
        </p:txBody>
      </p:sp>
      <p:sp>
        <p:nvSpPr>
          <p:cNvPr id="4" name="Marcador de pie de página 3">
            <a:extLst>
              <a:ext uri="{FF2B5EF4-FFF2-40B4-BE49-F238E27FC236}">
                <a16:creationId xmlns:a16="http://schemas.microsoft.com/office/drawing/2014/main" id="{A4EF48A1-FFD8-8F28-5434-E4296385BEF3}"/>
              </a:ext>
            </a:extLst>
          </p:cNvPr>
          <p:cNvSpPr>
            <a:spLocks noGrp="1"/>
          </p:cNvSpPr>
          <p:nvPr>
            <p:ph type="ftr" sz="quarter" idx="11"/>
          </p:nvPr>
        </p:nvSpPr>
        <p:spPr/>
        <p:txBody>
          <a:bodyPr/>
          <a:lstStyle/>
          <a:p>
            <a:endParaRPr lang="es-VE" dirty="0"/>
          </a:p>
        </p:txBody>
      </p:sp>
      <p:sp>
        <p:nvSpPr>
          <p:cNvPr id="5" name="Marcador de número de diapositiva 4">
            <a:extLst>
              <a:ext uri="{FF2B5EF4-FFF2-40B4-BE49-F238E27FC236}">
                <a16:creationId xmlns:a16="http://schemas.microsoft.com/office/drawing/2014/main" id="{7B5A5342-857C-D2A5-19F4-EAFE1AD8E2C0}"/>
              </a:ext>
            </a:extLst>
          </p:cNvPr>
          <p:cNvSpPr>
            <a:spLocks noGrp="1"/>
          </p:cNvSpPr>
          <p:nvPr>
            <p:ph type="sldNum" sz="quarter" idx="12"/>
          </p:nvPr>
        </p:nvSpPr>
        <p:spPr/>
        <p:txBody>
          <a:bodyPr/>
          <a:lstStyle/>
          <a:p>
            <a:fld id="{D17B963A-88D9-4063-9269-E3DA3B6C98CA}" type="slidenum">
              <a:rPr lang="es-VE" smtClean="0"/>
              <a:t>‹Nr.›</a:t>
            </a:fld>
            <a:endParaRPr lang="es-VE" dirty="0"/>
          </a:p>
        </p:txBody>
      </p:sp>
    </p:spTree>
    <p:extLst>
      <p:ext uri="{BB962C8B-B14F-4D97-AF65-F5344CB8AC3E}">
        <p14:creationId xmlns:p14="http://schemas.microsoft.com/office/powerpoint/2010/main" val="4248843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332AA2B-9613-CDD6-EA28-FE2C4BB17B0C}"/>
              </a:ext>
            </a:extLst>
          </p:cNvPr>
          <p:cNvSpPr>
            <a:spLocks noGrp="1"/>
          </p:cNvSpPr>
          <p:nvPr>
            <p:ph type="dt" sz="half" idx="10"/>
          </p:nvPr>
        </p:nvSpPr>
        <p:spPr/>
        <p:txBody>
          <a:bodyPr/>
          <a:lstStyle/>
          <a:p>
            <a:fld id="{7000E806-B210-4645-A071-66D7CF0A4188}" type="datetimeFigureOut">
              <a:rPr lang="es-VE" smtClean="0"/>
              <a:t>18/2/2024</a:t>
            </a:fld>
            <a:endParaRPr lang="es-VE" dirty="0"/>
          </a:p>
        </p:txBody>
      </p:sp>
      <p:sp>
        <p:nvSpPr>
          <p:cNvPr id="3" name="Marcador de pie de página 2">
            <a:extLst>
              <a:ext uri="{FF2B5EF4-FFF2-40B4-BE49-F238E27FC236}">
                <a16:creationId xmlns:a16="http://schemas.microsoft.com/office/drawing/2014/main" id="{CFA9659B-7CAB-175B-C03C-B0901CE6DC23}"/>
              </a:ext>
            </a:extLst>
          </p:cNvPr>
          <p:cNvSpPr>
            <a:spLocks noGrp="1"/>
          </p:cNvSpPr>
          <p:nvPr>
            <p:ph type="ftr" sz="quarter" idx="11"/>
          </p:nvPr>
        </p:nvSpPr>
        <p:spPr/>
        <p:txBody>
          <a:bodyPr/>
          <a:lstStyle/>
          <a:p>
            <a:endParaRPr lang="es-VE" dirty="0"/>
          </a:p>
        </p:txBody>
      </p:sp>
      <p:sp>
        <p:nvSpPr>
          <p:cNvPr id="4" name="Marcador de número de diapositiva 3">
            <a:extLst>
              <a:ext uri="{FF2B5EF4-FFF2-40B4-BE49-F238E27FC236}">
                <a16:creationId xmlns:a16="http://schemas.microsoft.com/office/drawing/2014/main" id="{EE16F068-24C9-50D9-4C6A-B7383D82B5C9}"/>
              </a:ext>
            </a:extLst>
          </p:cNvPr>
          <p:cNvSpPr>
            <a:spLocks noGrp="1"/>
          </p:cNvSpPr>
          <p:nvPr>
            <p:ph type="sldNum" sz="quarter" idx="12"/>
          </p:nvPr>
        </p:nvSpPr>
        <p:spPr/>
        <p:txBody>
          <a:bodyPr/>
          <a:lstStyle/>
          <a:p>
            <a:fld id="{D17B963A-88D9-4063-9269-E3DA3B6C98CA}" type="slidenum">
              <a:rPr lang="es-VE" smtClean="0"/>
              <a:t>‹Nr.›</a:t>
            </a:fld>
            <a:endParaRPr lang="es-VE" dirty="0"/>
          </a:p>
        </p:txBody>
      </p:sp>
    </p:spTree>
    <p:extLst>
      <p:ext uri="{BB962C8B-B14F-4D97-AF65-F5344CB8AC3E}">
        <p14:creationId xmlns:p14="http://schemas.microsoft.com/office/powerpoint/2010/main" val="820768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9752FA-0148-3D61-AB29-C58F835B183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VE"/>
          </a:p>
        </p:txBody>
      </p:sp>
      <p:sp>
        <p:nvSpPr>
          <p:cNvPr id="3" name="Marcador de contenido 2">
            <a:extLst>
              <a:ext uri="{FF2B5EF4-FFF2-40B4-BE49-F238E27FC236}">
                <a16:creationId xmlns:a16="http://schemas.microsoft.com/office/drawing/2014/main" id="{DC2832F2-8740-0293-41D0-23F1A41AF5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texto 3">
            <a:extLst>
              <a:ext uri="{FF2B5EF4-FFF2-40B4-BE49-F238E27FC236}">
                <a16:creationId xmlns:a16="http://schemas.microsoft.com/office/drawing/2014/main" id="{64B155CE-517B-A8B0-AC9B-4EACA6EF3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85982F0-2983-DB81-55B6-B68DA0C7477F}"/>
              </a:ext>
            </a:extLst>
          </p:cNvPr>
          <p:cNvSpPr>
            <a:spLocks noGrp="1"/>
          </p:cNvSpPr>
          <p:nvPr>
            <p:ph type="dt" sz="half" idx="10"/>
          </p:nvPr>
        </p:nvSpPr>
        <p:spPr/>
        <p:txBody>
          <a:bodyPr/>
          <a:lstStyle/>
          <a:p>
            <a:fld id="{7000E806-B210-4645-A071-66D7CF0A4188}" type="datetimeFigureOut">
              <a:rPr lang="es-VE" smtClean="0"/>
              <a:t>18/2/2024</a:t>
            </a:fld>
            <a:endParaRPr lang="es-VE" dirty="0"/>
          </a:p>
        </p:txBody>
      </p:sp>
      <p:sp>
        <p:nvSpPr>
          <p:cNvPr id="6" name="Marcador de pie de página 5">
            <a:extLst>
              <a:ext uri="{FF2B5EF4-FFF2-40B4-BE49-F238E27FC236}">
                <a16:creationId xmlns:a16="http://schemas.microsoft.com/office/drawing/2014/main" id="{62375BBF-C66D-A6B8-D1B1-9FD7A68AB93B}"/>
              </a:ext>
            </a:extLst>
          </p:cNvPr>
          <p:cNvSpPr>
            <a:spLocks noGrp="1"/>
          </p:cNvSpPr>
          <p:nvPr>
            <p:ph type="ftr" sz="quarter" idx="11"/>
          </p:nvPr>
        </p:nvSpPr>
        <p:spPr/>
        <p:txBody>
          <a:bodyPr/>
          <a:lstStyle/>
          <a:p>
            <a:endParaRPr lang="es-VE" dirty="0"/>
          </a:p>
        </p:txBody>
      </p:sp>
      <p:sp>
        <p:nvSpPr>
          <p:cNvPr id="7" name="Marcador de número de diapositiva 6">
            <a:extLst>
              <a:ext uri="{FF2B5EF4-FFF2-40B4-BE49-F238E27FC236}">
                <a16:creationId xmlns:a16="http://schemas.microsoft.com/office/drawing/2014/main" id="{3B79D83F-1313-1517-2978-B3481EF5AFEC}"/>
              </a:ext>
            </a:extLst>
          </p:cNvPr>
          <p:cNvSpPr>
            <a:spLocks noGrp="1"/>
          </p:cNvSpPr>
          <p:nvPr>
            <p:ph type="sldNum" sz="quarter" idx="12"/>
          </p:nvPr>
        </p:nvSpPr>
        <p:spPr/>
        <p:txBody>
          <a:bodyPr/>
          <a:lstStyle/>
          <a:p>
            <a:fld id="{D17B963A-88D9-4063-9269-E3DA3B6C98CA}" type="slidenum">
              <a:rPr lang="es-VE" smtClean="0"/>
              <a:t>‹Nr.›</a:t>
            </a:fld>
            <a:endParaRPr lang="es-VE" dirty="0"/>
          </a:p>
        </p:txBody>
      </p:sp>
    </p:spTree>
    <p:extLst>
      <p:ext uri="{BB962C8B-B14F-4D97-AF65-F5344CB8AC3E}">
        <p14:creationId xmlns:p14="http://schemas.microsoft.com/office/powerpoint/2010/main" val="2236662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E543C0-0959-D644-4F0C-507D62145A7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VE"/>
          </a:p>
        </p:txBody>
      </p:sp>
      <p:sp>
        <p:nvSpPr>
          <p:cNvPr id="3" name="Marcador de posición de imagen 2">
            <a:extLst>
              <a:ext uri="{FF2B5EF4-FFF2-40B4-BE49-F238E27FC236}">
                <a16:creationId xmlns:a16="http://schemas.microsoft.com/office/drawing/2014/main" id="{345C2B63-5F3E-8175-2663-C6655DB941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dirty="0"/>
          </a:p>
        </p:txBody>
      </p:sp>
      <p:sp>
        <p:nvSpPr>
          <p:cNvPr id="4" name="Marcador de texto 3">
            <a:extLst>
              <a:ext uri="{FF2B5EF4-FFF2-40B4-BE49-F238E27FC236}">
                <a16:creationId xmlns:a16="http://schemas.microsoft.com/office/drawing/2014/main" id="{46004DD7-1027-4B60-5492-B3C805DDE3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66A0A7D-03FE-D6AC-18B5-9CE794C26EAF}"/>
              </a:ext>
            </a:extLst>
          </p:cNvPr>
          <p:cNvSpPr>
            <a:spLocks noGrp="1"/>
          </p:cNvSpPr>
          <p:nvPr>
            <p:ph type="dt" sz="half" idx="10"/>
          </p:nvPr>
        </p:nvSpPr>
        <p:spPr/>
        <p:txBody>
          <a:bodyPr/>
          <a:lstStyle/>
          <a:p>
            <a:fld id="{7000E806-B210-4645-A071-66D7CF0A4188}" type="datetimeFigureOut">
              <a:rPr lang="es-VE" smtClean="0"/>
              <a:t>18/2/2024</a:t>
            </a:fld>
            <a:endParaRPr lang="es-VE" dirty="0"/>
          </a:p>
        </p:txBody>
      </p:sp>
      <p:sp>
        <p:nvSpPr>
          <p:cNvPr id="6" name="Marcador de pie de página 5">
            <a:extLst>
              <a:ext uri="{FF2B5EF4-FFF2-40B4-BE49-F238E27FC236}">
                <a16:creationId xmlns:a16="http://schemas.microsoft.com/office/drawing/2014/main" id="{3ECB2216-B647-8349-1CCA-08DE884BB5C9}"/>
              </a:ext>
            </a:extLst>
          </p:cNvPr>
          <p:cNvSpPr>
            <a:spLocks noGrp="1"/>
          </p:cNvSpPr>
          <p:nvPr>
            <p:ph type="ftr" sz="quarter" idx="11"/>
          </p:nvPr>
        </p:nvSpPr>
        <p:spPr/>
        <p:txBody>
          <a:bodyPr/>
          <a:lstStyle/>
          <a:p>
            <a:endParaRPr lang="es-VE" dirty="0"/>
          </a:p>
        </p:txBody>
      </p:sp>
      <p:sp>
        <p:nvSpPr>
          <p:cNvPr id="7" name="Marcador de número de diapositiva 6">
            <a:extLst>
              <a:ext uri="{FF2B5EF4-FFF2-40B4-BE49-F238E27FC236}">
                <a16:creationId xmlns:a16="http://schemas.microsoft.com/office/drawing/2014/main" id="{61463361-7636-2650-8DD7-40D8631FCF94}"/>
              </a:ext>
            </a:extLst>
          </p:cNvPr>
          <p:cNvSpPr>
            <a:spLocks noGrp="1"/>
          </p:cNvSpPr>
          <p:nvPr>
            <p:ph type="sldNum" sz="quarter" idx="12"/>
          </p:nvPr>
        </p:nvSpPr>
        <p:spPr/>
        <p:txBody>
          <a:bodyPr/>
          <a:lstStyle/>
          <a:p>
            <a:fld id="{D17B963A-88D9-4063-9269-E3DA3B6C98CA}" type="slidenum">
              <a:rPr lang="es-VE" smtClean="0"/>
              <a:t>‹Nr.›</a:t>
            </a:fld>
            <a:endParaRPr lang="es-VE" dirty="0"/>
          </a:p>
        </p:txBody>
      </p:sp>
    </p:spTree>
    <p:extLst>
      <p:ext uri="{BB962C8B-B14F-4D97-AF65-F5344CB8AC3E}">
        <p14:creationId xmlns:p14="http://schemas.microsoft.com/office/powerpoint/2010/main" val="1614016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0B0D812-5B83-C3B0-7696-75F33B135F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VE"/>
          </a:p>
        </p:txBody>
      </p:sp>
      <p:sp>
        <p:nvSpPr>
          <p:cNvPr id="3" name="Marcador de texto 2">
            <a:extLst>
              <a:ext uri="{FF2B5EF4-FFF2-40B4-BE49-F238E27FC236}">
                <a16:creationId xmlns:a16="http://schemas.microsoft.com/office/drawing/2014/main" id="{6C6E3971-6307-580F-A619-2A4EE52C36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fecha 3">
            <a:extLst>
              <a:ext uri="{FF2B5EF4-FFF2-40B4-BE49-F238E27FC236}">
                <a16:creationId xmlns:a16="http://schemas.microsoft.com/office/drawing/2014/main" id="{3FA651EF-6000-C1B2-97FB-A72488DA1E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000E806-B210-4645-A071-66D7CF0A4188}" type="datetimeFigureOut">
              <a:rPr lang="es-VE" smtClean="0"/>
              <a:t>18/2/2024</a:t>
            </a:fld>
            <a:endParaRPr lang="es-VE" dirty="0"/>
          </a:p>
        </p:txBody>
      </p:sp>
      <p:sp>
        <p:nvSpPr>
          <p:cNvPr id="5" name="Marcador de pie de página 4">
            <a:extLst>
              <a:ext uri="{FF2B5EF4-FFF2-40B4-BE49-F238E27FC236}">
                <a16:creationId xmlns:a16="http://schemas.microsoft.com/office/drawing/2014/main" id="{932CEED5-082F-E13C-6BF9-455EE91383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VE" dirty="0"/>
          </a:p>
        </p:txBody>
      </p:sp>
      <p:sp>
        <p:nvSpPr>
          <p:cNvPr id="6" name="Marcador de número de diapositiva 5">
            <a:extLst>
              <a:ext uri="{FF2B5EF4-FFF2-40B4-BE49-F238E27FC236}">
                <a16:creationId xmlns:a16="http://schemas.microsoft.com/office/drawing/2014/main" id="{EDA6CF2F-6324-F005-A729-74EBD5F861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17B963A-88D9-4063-9269-E3DA3B6C98CA}" type="slidenum">
              <a:rPr lang="es-VE" smtClean="0"/>
              <a:t>‹Nr.›</a:t>
            </a:fld>
            <a:endParaRPr lang="es-VE" dirty="0"/>
          </a:p>
        </p:txBody>
      </p:sp>
    </p:spTree>
    <p:extLst>
      <p:ext uri="{BB962C8B-B14F-4D97-AF65-F5344CB8AC3E}">
        <p14:creationId xmlns:p14="http://schemas.microsoft.com/office/powerpoint/2010/main" val="2480983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Layout" Target="../slideLayouts/slideLayout7.xml"/><Relationship Id="rId6" Type="http://schemas.openxmlformats.org/officeDocument/2006/relationships/image" Target="../media/image7.jpg"/><Relationship Id="rId5" Type="http://schemas.openxmlformats.org/officeDocument/2006/relationships/image" Target="../media/image6.jpg"/><Relationship Id="rId10" Type="http://schemas.openxmlformats.org/officeDocument/2006/relationships/image" Target="../media/image1.jpeg"/><Relationship Id="rId4" Type="http://schemas.openxmlformats.org/officeDocument/2006/relationships/image" Target="../media/image5.jpg"/><Relationship Id="rId9"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8BD381-47CC-1D6C-E659-0365AB504E23}"/>
              </a:ext>
            </a:extLst>
          </p:cNvPr>
          <p:cNvSpPr>
            <a:spLocks noGrp="1"/>
          </p:cNvSpPr>
          <p:nvPr>
            <p:ph type="title"/>
          </p:nvPr>
        </p:nvSpPr>
        <p:spPr/>
        <p:txBody>
          <a:bodyPr/>
          <a:lstStyle/>
          <a:p>
            <a:r>
              <a:rPr lang="es-VE" dirty="0"/>
              <a:t>    Abriendo puertas para el futuro </a:t>
            </a:r>
          </a:p>
        </p:txBody>
      </p:sp>
      <p:sp>
        <p:nvSpPr>
          <p:cNvPr id="3" name="Marcador de contenido 2">
            <a:extLst>
              <a:ext uri="{FF2B5EF4-FFF2-40B4-BE49-F238E27FC236}">
                <a16:creationId xmlns:a16="http://schemas.microsoft.com/office/drawing/2014/main" id="{574425B1-A661-A821-8E0F-0A70E7BF3C97}"/>
              </a:ext>
            </a:extLst>
          </p:cNvPr>
          <p:cNvSpPr>
            <a:spLocks noGrp="1"/>
          </p:cNvSpPr>
          <p:nvPr>
            <p:ph idx="1"/>
          </p:nvPr>
        </p:nvSpPr>
        <p:spPr>
          <a:xfrm>
            <a:off x="381389" y="1690688"/>
            <a:ext cx="11700198" cy="5296561"/>
          </a:xfrm>
        </p:spPr>
        <p:txBody>
          <a:bodyPr>
            <a:normAutofit/>
          </a:bodyPr>
          <a:lstStyle/>
          <a:p>
            <a:pPr marL="0" indent="0" algn="just">
              <a:lnSpc>
                <a:spcPct val="150000"/>
              </a:lnSpc>
              <a:buNone/>
            </a:pPr>
            <a:r>
              <a:rPr lang="es-MX" sz="4000" b="1" dirty="0">
                <a:solidFill>
                  <a:srgbClr val="202122"/>
                </a:solidFill>
                <a:latin typeface="Arial" panose="020B0604020202020204" pitchFamily="34" charset="0"/>
              </a:rPr>
              <a:t>	   </a:t>
            </a:r>
            <a:r>
              <a:rPr lang="es-MX" sz="1600" b="1" i="0" dirty="0">
                <a:effectLst/>
                <a:latin typeface="Arial" panose="020B0604020202020204" pitchFamily="34" charset="0"/>
              </a:rPr>
              <a:t>Venezuela</a:t>
            </a:r>
            <a:r>
              <a:rPr lang="es-MX" sz="1600" b="0" i="0" dirty="0">
                <a:effectLst/>
                <a:latin typeface="Arial" panose="020B0604020202020204" pitchFamily="34" charset="0"/>
              </a:rPr>
              <a:t>, oficialmente </a:t>
            </a:r>
            <a:r>
              <a:rPr lang="es-MX" sz="1600" b="1" i="0" dirty="0">
                <a:effectLst/>
                <a:latin typeface="Arial" panose="020B0604020202020204" pitchFamily="34" charset="0"/>
              </a:rPr>
              <a:t>República Bolivariana de Venezuela</a:t>
            </a:r>
            <a:r>
              <a:rPr lang="es-MX" sz="1600" b="0" i="0" dirty="0">
                <a:effectLst/>
                <a:latin typeface="Arial" panose="020B0604020202020204" pitchFamily="34" charset="0"/>
              </a:rPr>
              <a:t>,​ es un </a:t>
            </a:r>
            <a:r>
              <a:rPr lang="es-MX" sz="1600" dirty="0">
                <a:latin typeface="Arial" panose="020B0604020202020204" pitchFamily="34" charset="0"/>
              </a:rPr>
              <a:t>país soberano</a:t>
            </a:r>
            <a:r>
              <a:rPr lang="es-MX" sz="1600" b="0" i="0" dirty="0">
                <a:latin typeface="Arial" panose="020B0604020202020204" pitchFamily="34" charset="0"/>
              </a:rPr>
              <a:t>  </a:t>
            </a:r>
            <a:r>
              <a:rPr lang="es-MX" sz="1600" b="0" i="0" dirty="0">
                <a:effectLst/>
                <a:latin typeface="Arial" panose="020B0604020202020204" pitchFamily="34" charset="0"/>
              </a:rPr>
              <a:t>situado en </a:t>
            </a:r>
            <a:r>
              <a:rPr lang="es-MX" sz="1600" dirty="0">
                <a:latin typeface="Arial" panose="020B0604020202020204" pitchFamily="34" charset="0"/>
              </a:rPr>
              <a:t>América del   Sur</a:t>
            </a:r>
            <a:r>
              <a:rPr lang="es-MX" sz="1600" b="0" i="0" dirty="0">
                <a:effectLst/>
                <a:latin typeface="Arial" panose="020B0604020202020204" pitchFamily="34" charset="0"/>
              </a:rPr>
              <a:t> y el </a:t>
            </a:r>
            <a:r>
              <a:rPr lang="es-MX" sz="1600" dirty="0">
                <a:latin typeface="Arial" panose="020B0604020202020204" pitchFamily="34" charset="0"/>
              </a:rPr>
              <a:t>Caribe</a:t>
            </a:r>
            <a:r>
              <a:rPr lang="es-MX" sz="1600" b="0" i="0" dirty="0">
                <a:effectLst/>
                <a:latin typeface="Arial" panose="020B0604020202020204" pitchFamily="34" charset="0"/>
              </a:rPr>
              <a:t>, su capital  es la ciudad de </a:t>
            </a:r>
            <a:r>
              <a:rPr lang="es-MX" sz="1600" dirty="0">
                <a:latin typeface="Arial" panose="020B0604020202020204" pitchFamily="34" charset="0"/>
              </a:rPr>
              <a:t>Caracas</a:t>
            </a:r>
            <a:r>
              <a:rPr lang="es-MX" sz="1600" b="0" i="0" dirty="0">
                <a:effectLst/>
                <a:latin typeface="Arial" panose="020B0604020202020204" pitchFamily="34" charset="0"/>
              </a:rPr>
              <a:t>. El territorio venezolano se divide en 23 </a:t>
            </a:r>
            <a:r>
              <a:rPr lang="es-MX" sz="1600" dirty="0">
                <a:latin typeface="Arial" panose="020B0604020202020204" pitchFamily="34" charset="0"/>
              </a:rPr>
              <a:t>estados federales</a:t>
            </a:r>
            <a:r>
              <a:rPr lang="es-MX" sz="1600" b="0" i="0" dirty="0">
                <a:effectLst/>
                <a:latin typeface="Arial" panose="020B0604020202020204" pitchFamily="34" charset="0"/>
              </a:rPr>
              <a:t>, y un </a:t>
            </a:r>
            <a:r>
              <a:rPr lang="es-MX" sz="1600" dirty="0">
                <a:latin typeface="Arial" panose="020B0604020202020204" pitchFamily="34" charset="0"/>
              </a:rPr>
              <a:t>Distrito Capital.  </a:t>
            </a:r>
            <a:r>
              <a:rPr lang="es-MX" sz="1600" b="0" i="0" dirty="0">
                <a:effectLst/>
                <a:latin typeface="Arial" panose="020B0604020202020204" pitchFamily="34" charset="0"/>
              </a:rPr>
              <a:t>La educación  es gratuita y </a:t>
            </a:r>
            <a:r>
              <a:rPr lang="es-MX" sz="1600" dirty="0">
                <a:latin typeface="Arial" panose="020B0604020202020204" pitchFamily="34" charset="0"/>
              </a:rPr>
              <a:t>obligatoria</a:t>
            </a:r>
            <a:r>
              <a:rPr lang="es-MX" sz="1600" b="0" i="0" dirty="0">
                <a:effectLst/>
                <a:latin typeface="Arial" panose="020B0604020202020204" pitchFamily="34" charset="0"/>
              </a:rPr>
              <a:t> desde el 27 de junio de 1870, está estructurada en los niveles de </a:t>
            </a:r>
            <a:r>
              <a:rPr lang="es-MX" sz="1600" dirty="0">
                <a:latin typeface="Arial" panose="020B0604020202020204" pitchFamily="34" charset="0"/>
              </a:rPr>
              <a:t>preescolar</a:t>
            </a:r>
            <a:r>
              <a:rPr lang="es-MX" sz="1600" b="0" i="0" dirty="0">
                <a:effectLst/>
                <a:latin typeface="Arial" panose="020B0604020202020204" pitchFamily="34" charset="0"/>
              </a:rPr>
              <a:t>, </a:t>
            </a:r>
            <a:r>
              <a:rPr lang="es-MX" sz="1600" dirty="0">
                <a:latin typeface="Arial" panose="020B0604020202020204" pitchFamily="34" charset="0"/>
              </a:rPr>
              <a:t>básica</a:t>
            </a:r>
            <a:r>
              <a:rPr lang="es-MX" sz="1600" b="0" i="0" dirty="0">
                <a:effectLst/>
                <a:latin typeface="Arial" panose="020B0604020202020204" pitchFamily="34" charset="0"/>
              </a:rPr>
              <a:t>, </a:t>
            </a:r>
            <a:r>
              <a:rPr lang="es-MX" sz="1600" dirty="0">
                <a:latin typeface="Arial" panose="020B0604020202020204" pitchFamily="34" charset="0"/>
              </a:rPr>
              <a:t>diversificada</a:t>
            </a:r>
            <a:r>
              <a:rPr lang="es-MX" sz="1600" b="0" i="0" dirty="0">
                <a:effectLst/>
                <a:latin typeface="Arial" panose="020B0604020202020204" pitchFamily="34" charset="0"/>
              </a:rPr>
              <a:t> y </a:t>
            </a:r>
            <a:r>
              <a:rPr lang="es-MX" sz="1600" dirty="0">
                <a:latin typeface="Arial" panose="020B0604020202020204" pitchFamily="34" charset="0"/>
              </a:rPr>
              <a:t>superior</a:t>
            </a:r>
            <a:r>
              <a:rPr lang="es-MX" sz="1600" b="0" i="0" dirty="0">
                <a:effectLst/>
                <a:latin typeface="Arial" panose="020B0604020202020204" pitchFamily="34" charset="0"/>
              </a:rPr>
              <a:t>. Se encuentra reglamentada por la </a:t>
            </a:r>
            <a:r>
              <a:rPr lang="es-MX" sz="1600" dirty="0">
                <a:latin typeface="Arial" panose="020B0604020202020204" pitchFamily="34" charset="0"/>
              </a:rPr>
              <a:t>Ley Orgánica de Educación</a:t>
            </a:r>
            <a:r>
              <a:rPr lang="es-MX" sz="1600" b="0" i="0" dirty="0">
                <a:effectLst/>
                <a:latin typeface="Arial" panose="020B0604020202020204" pitchFamily="34" charset="0"/>
              </a:rPr>
              <a:t>, que le confiere un carácter </a:t>
            </a:r>
            <a:r>
              <a:rPr lang="es-MX" sz="1600" dirty="0">
                <a:latin typeface="Arial" panose="020B0604020202020204" pitchFamily="34" charset="0"/>
              </a:rPr>
              <a:t>obligatorio</a:t>
            </a:r>
            <a:r>
              <a:rPr lang="es-MX" sz="1600" b="0" i="0" dirty="0">
                <a:effectLst/>
                <a:latin typeface="Arial" panose="020B0604020202020204" pitchFamily="34" charset="0"/>
              </a:rPr>
              <a:t> desde el preescolar hasta el nivel medio diversificado (de 6 a 15 años), y gratuito en los planteles administrados directamente por el Estado hasta el nivel de </a:t>
            </a:r>
            <a:r>
              <a:rPr lang="es-MX" sz="1600" dirty="0">
                <a:latin typeface="Arial" panose="020B0604020202020204" pitchFamily="34" charset="0"/>
              </a:rPr>
              <a:t>pregrado</a:t>
            </a:r>
            <a:r>
              <a:rPr lang="es-MX" sz="1600" strike="noStrike" dirty="0">
                <a:latin typeface="Arial" panose="020B0604020202020204" pitchFamily="34" charset="0"/>
              </a:rPr>
              <a:t>.</a:t>
            </a:r>
            <a:r>
              <a:rPr lang="es-MX" sz="1600" b="0" i="0" dirty="0">
                <a:effectLst/>
                <a:latin typeface="Arial" panose="020B0604020202020204" pitchFamily="34" charset="0"/>
              </a:rPr>
              <a:t>​</a:t>
            </a:r>
          </a:p>
          <a:p>
            <a:pPr algn="just">
              <a:lnSpc>
                <a:spcPct val="150000"/>
              </a:lnSpc>
            </a:pPr>
            <a:r>
              <a:rPr kumimoji="0" lang="en-US" altLang="es-VE" sz="1600" i="0" u="none" strike="noStrike" cap="none" normalizeH="0" baseline="0" dirty="0">
                <a:ln>
                  <a:noFill/>
                </a:ln>
                <a:effectLst/>
                <a:latin typeface="Arial" panose="020B0604020202020204" pitchFamily="34" charset="0"/>
                <a:cs typeface="Arial" panose="020B0604020202020204" pitchFamily="34" charset="0"/>
              </a:rPr>
              <a:t>La Red de Observadores  Escolares (REA)  tiene como propósito generar información de dominio público sobre el estado de los derechos educativos en Venezuela y la situación de escuelas, alumnos y docentes en diferentes planteles de educación inicial, primaria y media. En el 2021-2022, se trabajó con una muestra de 72 planteles ubicados en 6 estados del país. Para el año escolar 2022-2023 la muestra aumentó a 79 planteles distribuidos según su dependencia: escuelas públicas rurales y urbanas, privadas y subvencionadas. </a:t>
            </a:r>
          </a:p>
          <a:p>
            <a:pPr algn="l">
              <a:lnSpc>
                <a:spcPct val="150000"/>
              </a:lnSpc>
            </a:pPr>
            <a:endParaRPr lang="es-MX" sz="4400" b="0" i="0" dirty="0">
              <a:solidFill>
                <a:srgbClr val="202122"/>
              </a:solidFill>
              <a:effectLst/>
              <a:latin typeface="Arial" panose="020B0604020202020204" pitchFamily="34" charset="0"/>
            </a:endParaRPr>
          </a:p>
          <a:p>
            <a:pPr marL="0" indent="0">
              <a:buNone/>
            </a:pPr>
            <a:endParaRPr lang="es-VE" dirty="0"/>
          </a:p>
        </p:txBody>
      </p:sp>
      <p:pic>
        <p:nvPicPr>
          <p:cNvPr id="4" name="Imagen 3">
            <a:extLst>
              <a:ext uri="{FF2B5EF4-FFF2-40B4-BE49-F238E27FC236}">
                <a16:creationId xmlns:a16="http://schemas.microsoft.com/office/drawing/2014/main" id="{DA198787-26F9-0279-AE9A-1FDC89FA65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3525" y="639763"/>
            <a:ext cx="2216785" cy="1050925"/>
          </a:xfrm>
          <a:prstGeom prst="rect">
            <a:avLst/>
          </a:prstGeom>
          <a:noFill/>
          <a:ln>
            <a:noFill/>
          </a:ln>
        </p:spPr>
      </p:pic>
      <p:pic>
        <p:nvPicPr>
          <p:cNvPr id="1026" name="Picture 2" descr="venezuela de es.wikipedia.org">
            <a:extLst>
              <a:ext uri="{FF2B5EF4-FFF2-40B4-BE49-F238E27FC236}">
                <a16:creationId xmlns:a16="http://schemas.microsoft.com/office/drawing/2014/main" id="{FF333268-3AA8-2D6A-C13A-F8AF59720A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986" y="1778714"/>
            <a:ext cx="876300" cy="792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676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228E91-A10F-0497-85D7-953A9755AED7}"/>
              </a:ext>
            </a:extLst>
          </p:cNvPr>
          <p:cNvSpPr>
            <a:spLocks noGrp="1"/>
          </p:cNvSpPr>
          <p:nvPr>
            <p:ph type="title"/>
          </p:nvPr>
        </p:nvSpPr>
        <p:spPr/>
        <p:txBody>
          <a:bodyPr/>
          <a:lstStyle/>
          <a:p>
            <a:r>
              <a:rPr lang="es-VE" dirty="0"/>
              <a:t>	</a:t>
            </a:r>
            <a:r>
              <a:rPr lang="es-VE" dirty="0">
                <a:latin typeface="Arial" panose="020B0604020202020204" pitchFamily="34" charset="0"/>
                <a:cs typeface="Arial" panose="020B0604020202020204" pitchFamily="34" charset="0"/>
              </a:rPr>
              <a:t>PROGRAMAS DE VAAUW </a:t>
            </a:r>
          </a:p>
        </p:txBody>
      </p:sp>
      <p:sp>
        <p:nvSpPr>
          <p:cNvPr id="3" name="Marcador de contenido 2">
            <a:extLst>
              <a:ext uri="{FF2B5EF4-FFF2-40B4-BE49-F238E27FC236}">
                <a16:creationId xmlns:a16="http://schemas.microsoft.com/office/drawing/2014/main" id="{296BA1A8-9541-2046-68E0-C9D09E12C298}"/>
              </a:ext>
            </a:extLst>
          </p:cNvPr>
          <p:cNvSpPr>
            <a:spLocks noGrp="1"/>
          </p:cNvSpPr>
          <p:nvPr>
            <p:ph idx="1"/>
          </p:nvPr>
        </p:nvSpPr>
        <p:spPr>
          <a:xfrm>
            <a:off x="838200" y="2015412"/>
            <a:ext cx="10423849" cy="4376155"/>
          </a:xfrm>
        </p:spPr>
        <p:txBody>
          <a:bodyPr>
            <a:normAutofit/>
          </a:bodyPr>
          <a:lstStyle/>
          <a:p>
            <a:pPr marL="0" indent="0" algn="ctr">
              <a:buNone/>
            </a:pPr>
            <a:r>
              <a:rPr lang="es-VE" sz="2000" b="1" dirty="0">
                <a:latin typeface="Arial" panose="020B0604020202020204" pitchFamily="34" charset="0"/>
                <a:cs typeface="Arial" panose="020B0604020202020204" pitchFamily="34" charset="0"/>
              </a:rPr>
              <a:t>COMITÉ DE EDUCACIÓN SUPERIOR</a:t>
            </a:r>
          </a:p>
          <a:p>
            <a:pPr marL="0" indent="0" algn="ctr">
              <a:buNone/>
            </a:pPr>
            <a:endParaRPr lang="es-VE" sz="2000" dirty="0">
              <a:latin typeface="Arial" panose="020B0604020202020204" pitchFamily="34" charset="0"/>
              <a:cs typeface="Arial" panose="020B0604020202020204" pitchFamily="34" charset="0"/>
            </a:endParaRPr>
          </a:p>
          <a:p>
            <a:pPr algn="just">
              <a:lnSpc>
                <a:spcPct val="150000"/>
              </a:lnSpc>
            </a:pPr>
            <a:r>
              <a:rPr lang="es-VE" sz="2000" dirty="0">
                <a:latin typeface="Arial" panose="020B0604020202020204" pitchFamily="34" charset="0"/>
                <a:cs typeface="Arial" panose="020B0604020202020204" pitchFamily="34" charset="0"/>
              </a:rPr>
              <a:t>Proporciona becas y tutoría permanente a estudiantes para ayudarlos a realizar estudios universitarios.</a:t>
            </a:r>
          </a:p>
          <a:p>
            <a:pPr algn="just">
              <a:lnSpc>
                <a:spcPct val="150000"/>
              </a:lnSpc>
            </a:pPr>
            <a:r>
              <a:rPr lang="es-VE" sz="2000" dirty="0">
                <a:latin typeface="Arial" panose="020B0604020202020204" pitchFamily="34" charset="0"/>
                <a:cs typeface="Arial" panose="020B0604020202020204" pitchFamily="34" charset="0"/>
              </a:rPr>
              <a:t>Actualmente, presta apoyo a unos 40 estudiantes de pregrado en áreas tan diversas como enfermería, educación, medicina, administración, diseño gráfico y otros.</a:t>
            </a:r>
          </a:p>
          <a:p>
            <a:pPr algn="just">
              <a:lnSpc>
                <a:spcPct val="150000"/>
              </a:lnSpc>
            </a:pPr>
            <a:r>
              <a:rPr lang="es-VE" sz="2000" dirty="0">
                <a:latin typeface="Arial" panose="020B0604020202020204" pitchFamily="34" charset="0"/>
                <a:cs typeface="Arial" panose="020B0604020202020204" pitchFamily="34" charset="0"/>
              </a:rPr>
              <a:t>Hasta la fecha , más de 400 jóvenes venezolanos han obtenidos sus diplomas de pre y post grado con la ayuda de VAAUW</a:t>
            </a:r>
          </a:p>
        </p:txBody>
      </p:sp>
      <p:pic>
        <p:nvPicPr>
          <p:cNvPr id="4" name="Imagen 3">
            <a:extLst>
              <a:ext uri="{FF2B5EF4-FFF2-40B4-BE49-F238E27FC236}">
                <a16:creationId xmlns:a16="http://schemas.microsoft.com/office/drawing/2014/main" id="{4774268E-6ED7-95A1-013D-4AE6214D857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14073" y="567758"/>
            <a:ext cx="2216785" cy="1050925"/>
          </a:xfrm>
          <a:prstGeom prst="rect">
            <a:avLst/>
          </a:prstGeom>
          <a:noFill/>
          <a:ln>
            <a:noFill/>
          </a:ln>
        </p:spPr>
      </p:pic>
    </p:spTree>
    <p:extLst>
      <p:ext uri="{BB962C8B-B14F-4D97-AF65-F5344CB8AC3E}">
        <p14:creationId xmlns:p14="http://schemas.microsoft.com/office/powerpoint/2010/main" val="1062240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D0E5E7-C29C-E8F4-AB93-0440A693DC11}"/>
              </a:ext>
            </a:extLst>
          </p:cNvPr>
          <p:cNvSpPr>
            <a:spLocks noGrp="1"/>
          </p:cNvSpPr>
          <p:nvPr>
            <p:ph type="title"/>
          </p:nvPr>
        </p:nvSpPr>
        <p:spPr/>
        <p:txBody>
          <a:bodyPr>
            <a:normAutofit/>
          </a:bodyPr>
          <a:lstStyle/>
          <a:p>
            <a:r>
              <a:rPr lang="es-VE" sz="3200" b="1" dirty="0">
                <a:latin typeface="Arial" panose="020B0604020202020204" pitchFamily="34" charset="0"/>
                <a:cs typeface="Arial" panose="020B0604020202020204" pitchFamily="34" charset="0"/>
              </a:rPr>
              <a:t>PROGRAMA LAS MADRINAS</a:t>
            </a:r>
          </a:p>
        </p:txBody>
      </p:sp>
      <p:sp>
        <p:nvSpPr>
          <p:cNvPr id="3" name="Marcador de contenido 2">
            <a:extLst>
              <a:ext uri="{FF2B5EF4-FFF2-40B4-BE49-F238E27FC236}">
                <a16:creationId xmlns:a16="http://schemas.microsoft.com/office/drawing/2014/main" id="{5B35B758-D6FB-DF20-A6CD-585F22147805}"/>
              </a:ext>
            </a:extLst>
          </p:cNvPr>
          <p:cNvSpPr>
            <a:spLocks noGrp="1"/>
          </p:cNvSpPr>
          <p:nvPr>
            <p:ph idx="1"/>
          </p:nvPr>
        </p:nvSpPr>
        <p:spPr/>
        <p:txBody>
          <a:bodyPr>
            <a:normAutofit/>
          </a:bodyPr>
          <a:lstStyle/>
          <a:p>
            <a:pPr>
              <a:lnSpc>
                <a:spcPct val="150000"/>
              </a:lnSpc>
            </a:pPr>
            <a:r>
              <a:rPr lang="es-VE" sz="2000" dirty="0">
                <a:latin typeface="Arial" panose="020B0604020202020204" pitchFamily="34" charset="0"/>
                <a:cs typeface="Arial" panose="020B0604020202020204" pitchFamily="34" charset="0"/>
              </a:rPr>
              <a:t>Proporciona tutoría, orientación y útiles escolares a un grupo de aproximadamente 70 niños, que cursan estudios en los niveles de educación básica y media.</a:t>
            </a:r>
          </a:p>
          <a:p>
            <a:pPr>
              <a:lnSpc>
                <a:spcPct val="150000"/>
              </a:lnSpc>
            </a:pPr>
            <a:r>
              <a:rPr lang="es-VE" sz="2000" dirty="0">
                <a:latin typeface="Arial" panose="020B0604020202020204" pitchFamily="34" charset="0"/>
                <a:cs typeface="Arial" panose="020B0604020202020204" pitchFamily="34" charset="0"/>
              </a:rPr>
              <a:t>Refuerza las técnicas de estudio y el contenido impartido en las escuelas además de fomentar la práctica de valores y capacidades de vida.</a:t>
            </a:r>
          </a:p>
          <a:p>
            <a:pPr>
              <a:lnSpc>
                <a:spcPct val="150000"/>
              </a:lnSpc>
            </a:pPr>
            <a:r>
              <a:rPr lang="es-VE" sz="2000" dirty="0">
                <a:latin typeface="Arial" panose="020B0604020202020204" pitchFamily="34" charset="0"/>
                <a:cs typeface="Arial" panose="020B0604020202020204" pitchFamily="34" charset="0"/>
              </a:rPr>
              <a:t>Ayuda a estudiantes a preparar sus pruebas de admisión, cuando aplican a universidades o escuelas técnicas.</a:t>
            </a:r>
          </a:p>
          <a:p>
            <a:pPr>
              <a:lnSpc>
                <a:spcPct val="150000"/>
              </a:lnSpc>
            </a:pPr>
            <a:r>
              <a:rPr lang="es-VE" sz="2000" dirty="0">
                <a:latin typeface="Arial" panose="020B0604020202020204" pitchFamily="34" charset="0"/>
                <a:cs typeface="Arial" panose="020B0604020202020204" pitchFamily="34" charset="0"/>
              </a:rPr>
              <a:t>Refuerzo en las áreas de matemáticas, química, física, lingüística, ingles.</a:t>
            </a:r>
          </a:p>
          <a:p>
            <a:pPr>
              <a:lnSpc>
                <a:spcPct val="150000"/>
              </a:lnSpc>
            </a:pPr>
            <a:r>
              <a:rPr lang="es-VE" sz="2000" dirty="0">
                <a:latin typeface="Arial" panose="020B0604020202020204" pitchFamily="34" charset="0"/>
                <a:cs typeface="Arial" panose="020B0604020202020204" pitchFamily="34" charset="0"/>
              </a:rPr>
              <a:t>Clases de danza.</a:t>
            </a:r>
          </a:p>
          <a:p>
            <a:pPr>
              <a:lnSpc>
                <a:spcPct val="150000"/>
              </a:lnSpc>
            </a:pPr>
            <a:endParaRPr lang="es-VE" sz="2000" dirty="0">
              <a:latin typeface="Arial" panose="020B0604020202020204" pitchFamily="34" charset="0"/>
              <a:cs typeface="Arial" panose="020B0604020202020204" pitchFamily="34" charset="0"/>
            </a:endParaRPr>
          </a:p>
          <a:p>
            <a:pPr>
              <a:lnSpc>
                <a:spcPct val="150000"/>
              </a:lnSpc>
            </a:pPr>
            <a:endParaRPr lang="es-VE" sz="2000" dirty="0">
              <a:latin typeface="Arial" panose="020B0604020202020204" pitchFamily="34" charset="0"/>
              <a:cs typeface="Arial" panose="020B0604020202020204" pitchFamily="34" charset="0"/>
            </a:endParaRPr>
          </a:p>
          <a:p>
            <a:pPr>
              <a:lnSpc>
                <a:spcPct val="150000"/>
              </a:lnSpc>
            </a:pPr>
            <a:endParaRPr lang="es-VE" sz="2000" dirty="0">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3E9AB703-1325-7966-C644-02527D1D505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6954" y="639763"/>
            <a:ext cx="2216785" cy="1050925"/>
          </a:xfrm>
          <a:prstGeom prst="rect">
            <a:avLst/>
          </a:prstGeom>
          <a:noFill/>
          <a:ln>
            <a:noFill/>
          </a:ln>
        </p:spPr>
      </p:pic>
    </p:spTree>
    <p:extLst>
      <p:ext uri="{BB962C8B-B14F-4D97-AF65-F5344CB8AC3E}">
        <p14:creationId xmlns:p14="http://schemas.microsoft.com/office/powerpoint/2010/main" val="3101830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3F8507-7A49-A08C-8677-9C075360B9C7}"/>
              </a:ext>
            </a:extLst>
          </p:cNvPr>
          <p:cNvSpPr>
            <a:spLocks noGrp="1"/>
          </p:cNvSpPr>
          <p:nvPr>
            <p:ph type="title"/>
          </p:nvPr>
        </p:nvSpPr>
        <p:spPr/>
        <p:txBody>
          <a:bodyPr>
            <a:normAutofit/>
          </a:bodyPr>
          <a:lstStyle/>
          <a:p>
            <a:r>
              <a:rPr lang="es-ES" sz="2400" b="1" dirty="0">
                <a:effectLst/>
                <a:latin typeface="Arial" panose="020B0604020202020204" pitchFamily="34" charset="0"/>
                <a:ea typeface="Times New Roman" panose="02020603050405020304" pitchFamily="18" charset="0"/>
              </a:rPr>
              <a:t>Desarrollo de Habilidades Cognitivas en el área de</a:t>
            </a:r>
            <a:br>
              <a:rPr lang="es-ES" sz="2400" b="1" dirty="0">
                <a:effectLst/>
                <a:latin typeface="Arial" panose="020B0604020202020204" pitchFamily="34" charset="0"/>
                <a:ea typeface="Times New Roman" panose="02020603050405020304" pitchFamily="18" charset="0"/>
              </a:rPr>
            </a:br>
            <a:r>
              <a:rPr lang="es-ES" sz="2400" b="1" dirty="0">
                <a:effectLst/>
                <a:latin typeface="Arial" panose="020B0604020202020204" pitchFamily="34" charset="0"/>
                <a:ea typeface="Times New Roman" panose="02020603050405020304" pitchFamily="18" charset="0"/>
              </a:rPr>
              <a:t> Ciencias y Lenguaje para estudiantes de primaria y </a:t>
            </a:r>
            <a:br>
              <a:rPr lang="es-ES" sz="2400" b="1" dirty="0">
                <a:effectLst/>
                <a:latin typeface="Arial" panose="020B0604020202020204" pitchFamily="34" charset="0"/>
                <a:ea typeface="Times New Roman" panose="02020603050405020304" pitchFamily="18" charset="0"/>
              </a:rPr>
            </a:br>
            <a:r>
              <a:rPr lang="es-ES" sz="2400" b="1" dirty="0">
                <a:effectLst/>
                <a:latin typeface="Arial" panose="020B0604020202020204" pitchFamily="34" charset="0"/>
                <a:ea typeface="Times New Roman" panose="02020603050405020304" pitchFamily="18" charset="0"/>
              </a:rPr>
              <a:t> bachillerato </a:t>
            </a:r>
            <a:endParaRPr lang="es-VE" sz="2400" dirty="0"/>
          </a:p>
        </p:txBody>
      </p:sp>
      <p:sp>
        <p:nvSpPr>
          <p:cNvPr id="3" name="Marcador de contenido 2">
            <a:extLst>
              <a:ext uri="{FF2B5EF4-FFF2-40B4-BE49-F238E27FC236}">
                <a16:creationId xmlns:a16="http://schemas.microsoft.com/office/drawing/2014/main" id="{3B22A6CF-7E25-F580-6BC2-CB8CB92B13EF}"/>
              </a:ext>
            </a:extLst>
          </p:cNvPr>
          <p:cNvSpPr>
            <a:spLocks noGrp="1"/>
          </p:cNvSpPr>
          <p:nvPr>
            <p:ph idx="1"/>
          </p:nvPr>
        </p:nvSpPr>
        <p:spPr>
          <a:xfrm>
            <a:off x="838200" y="1825625"/>
            <a:ext cx="10515600" cy="4667250"/>
          </a:xfrm>
        </p:spPr>
        <p:txBody>
          <a:bodyPr>
            <a:normAutofit lnSpcReduction="10000"/>
          </a:bodyPr>
          <a:lstStyle/>
          <a:p>
            <a:pPr algn="just">
              <a:lnSpc>
                <a:spcPct val="11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Este proyecto intentará reforzar las habilidades cognitivas de los alumnos en el  área de Ciencia y lenguaje pertinente, de acuerdo al contexto en el que se realice.  Se espera que este desarrollo tenga un impacto no sólo en el área del conocimiento seleccionada sino de forma general en otras también. Esto a su vez redundará en el éxito escolar de los alumnos y su potencial a nivel de educación superior. </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pPr>
              <a:lnSpc>
                <a:spcPct val="11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Se atenderán alumnos de la fundación </a:t>
            </a:r>
            <a:r>
              <a:rPr lang="es-ES" sz="1800" dirty="0" err="1">
                <a:latin typeface="Arial" panose="020B0604020202020204" pitchFamily="34" charset="0"/>
                <a:ea typeface="Times New Roman" panose="02020603050405020304" pitchFamily="18" charset="0"/>
                <a:cs typeface="Arial" panose="020B0604020202020204" pitchFamily="34" charset="0"/>
              </a:rPr>
              <a:t>v</a:t>
            </a:r>
            <a:r>
              <a:rPr lang="es-ES" sz="1800" dirty="0" err="1">
                <a:effectLst/>
                <a:latin typeface="Arial" panose="020B0604020202020204" pitchFamily="34" charset="0"/>
                <a:ea typeface="Times New Roman" panose="02020603050405020304" pitchFamily="18" charset="0"/>
                <a:cs typeface="Arial" panose="020B0604020202020204" pitchFamily="34" charset="0"/>
              </a:rPr>
              <a:t>aauw</a:t>
            </a:r>
            <a:r>
              <a:rPr lang="es-ES" sz="1800" dirty="0">
                <a:effectLst/>
                <a:latin typeface="Arial" panose="020B0604020202020204" pitchFamily="34" charset="0"/>
                <a:ea typeface="Times New Roman" panose="02020603050405020304" pitchFamily="18" charset="0"/>
                <a:cs typeface="Arial" panose="020B0604020202020204" pitchFamily="34" charset="0"/>
              </a:rPr>
              <a:t> que vienen de distintas zonas del área Capital de la ciudad de Caracas y zonas adyacentes.</a:t>
            </a:r>
          </a:p>
          <a:p>
            <a:pPr algn="just">
              <a:lnSpc>
                <a:spcPct val="11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El proyecto requiere de docentes que apoyen a alumnos de primaria y bachillerato en el refuerzo educativo requerido para el desarrollo de habilidades cognitivas en las distintas áreas de las Ciencias y del Lenguaje. Se busca la interacción entre los alumnos y los estudiantes a nivel académico, pero también a nivel personal para sensibilizar a los estudiantes sobre la problemática que viven estos niños y jóvenes en sus comunidades. Este trabajo se enfocará en actividades educativas tales como talleres, charlas, proyectos, asignaciones y herramientas pedagógicas, las cuales ayudaran a los alumnos a ampliar las habilidades cognitivas como son aprender, prestar atención, recordar, razonar y comprender, entre otras. </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pPr algn="just"/>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endParaRPr lang="es-VE" dirty="0"/>
          </a:p>
        </p:txBody>
      </p:sp>
      <p:pic>
        <p:nvPicPr>
          <p:cNvPr id="6" name="Imagen 5">
            <a:extLst>
              <a:ext uri="{FF2B5EF4-FFF2-40B4-BE49-F238E27FC236}">
                <a16:creationId xmlns:a16="http://schemas.microsoft.com/office/drawing/2014/main" id="{ADD0CB6B-BC95-FFF4-B8E9-E12AB79D5E5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3525" y="502443"/>
            <a:ext cx="2216785" cy="1050925"/>
          </a:xfrm>
          <a:prstGeom prst="rect">
            <a:avLst/>
          </a:prstGeom>
          <a:noFill/>
          <a:ln>
            <a:noFill/>
          </a:ln>
        </p:spPr>
      </p:pic>
    </p:spTree>
    <p:extLst>
      <p:ext uri="{BB962C8B-B14F-4D97-AF65-F5344CB8AC3E}">
        <p14:creationId xmlns:p14="http://schemas.microsoft.com/office/powerpoint/2010/main" val="2095421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6E869F-94D7-FDD1-F5BB-DFCC9B7F22FE}"/>
              </a:ext>
            </a:extLst>
          </p:cNvPr>
          <p:cNvSpPr>
            <a:spLocks noGrp="1"/>
          </p:cNvSpPr>
          <p:nvPr>
            <p:ph type="title"/>
          </p:nvPr>
        </p:nvSpPr>
        <p:spPr>
          <a:xfrm>
            <a:off x="838200" y="765111"/>
            <a:ext cx="10515600" cy="925578"/>
          </a:xfrm>
        </p:spPr>
        <p:txBody>
          <a:bodyPr>
            <a:normAutofit fontScale="90000"/>
          </a:bodyPr>
          <a:lstStyle/>
          <a:p>
            <a:br>
              <a:rPr lang="es-ES_tradnl" sz="2800" b="1" dirty="0">
                <a:effectLst/>
                <a:latin typeface="Arial" panose="020B0604020202020204" pitchFamily="34" charset="0"/>
                <a:ea typeface="Times New Roman" panose="02020603050405020304" pitchFamily="18" charset="0"/>
                <a:cs typeface="Times New Roman" panose="02020603050405020304" pitchFamily="18" charset="0"/>
              </a:rPr>
            </a:br>
            <a:r>
              <a:rPr lang="es-ES_tradnl" sz="2800" b="1" dirty="0">
                <a:effectLst/>
                <a:latin typeface="Arial" panose="020B0604020202020204" pitchFamily="34" charset="0"/>
                <a:ea typeface="Times New Roman" panose="02020603050405020304" pitchFamily="18" charset="0"/>
                <a:cs typeface="Times New Roman" panose="02020603050405020304" pitchFamily="18" charset="0"/>
              </a:rPr>
              <a:t>		</a:t>
            </a:r>
            <a:r>
              <a:rPr lang="es-ES_tradnl" sz="2800" dirty="0">
                <a:effectLst/>
                <a:latin typeface="Arial" panose="020B0604020202020204" pitchFamily="34" charset="0"/>
                <a:ea typeface="Times New Roman" panose="02020603050405020304" pitchFamily="18" charset="0"/>
                <a:cs typeface="Times New Roman" panose="02020603050405020304" pitchFamily="18" charset="0"/>
              </a:rPr>
              <a:t>Objetivo general </a:t>
            </a:r>
            <a:br>
              <a:rPr lang="es-ES_tradnl" sz="2800" dirty="0">
                <a:effectLst/>
                <a:latin typeface="Arial" panose="020B0604020202020204" pitchFamily="34" charset="0"/>
                <a:ea typeface="Times New Roman" panose="02020603050405020304" pitchFamily="18" charset="0"/>
                <a:cs typeface="Times New Roman" panose="02020603050405020304" pitchFamily="18" charset="0"/>
              </a:rPr>
            </a:br>
            <a:r>
              <a:rPr lang="es-ES_tradnl" sz="2800" dirty="0">
                <a:effectLst/>
                <a:latin typeface="Arial" panose="020B0604020202020204" pitchFamily="34" charset="0"/>
                <a:ea typeface="Times New Roman" panose="02020603050405020304" pitchFamily="18" charset="0"/>
                <a:cs typeface="Times New Roman" panose="02020603050405020304" pitchFamily="18" charset="0"/>
              </a:rPr>
              <a:t>	</a:t>
            </a:r>
            <a:br>
              <a:rPr lang="es-ES_tradnl" sz="2800" dirty="0">
                <a:effectLst/>
                <a:latin typeface="Arial" panose="020B0604020202020204" pitchFamily="34" charset="0"/>
                <a:ea typeface="Times New Roman" panose="02020603050405020304" pitchFamily="18" charset="0"/>
                <a:cs typeface="Times New Roman" panose="02020603050405020304" pitchFamily="18" charset="0"/>
              </a:rPr>
            </a:br>
            <a:r>
              <a:rPr lang="es-ES_tradnl" sz="2800" dirty="0">
                <a:effectLst/>
                <a:latin typeface="Arial" panose="020B0604020202020204" pitchFamily="34" charset="0"/>
                <a:ea typeface="Times New Roman" panose="02020603050405020304" pitchFamily="18" charset="0"/>
                <a:cs typeface="Times New Roman" panose="02020603050405020304" pitchFamily="18" charset="0"/>
              </a:rPr>
              <a:t>		Objetivos específicos </a:t>
            </a:r>
            <a:br>
              <a:rPr lang="es-VE" sz="1800" dirty="0">
                <a:effectLst/>
                <a:latin typeface="Times New Roman" panose="02020603050405020304" pitchFamily="18" charset="0"/>
                <a:ea typeface="Times New Roman" panose="02020603050405020304" pitchFamily="18" charset="0"/>
              </a:rPr>
            </a:br>
            <a:endParaRPr lang="es-VE" dirty="0"/>
          </a:p>
        </p:txBody>
      </p:sp>
      <p:sp>
        <p:nvSpPr>
          <p:cNvPr id="3" name="Marcador de contenido 2">
            <a:extLst>
              <a:ext uri="{FF2B5EF4-FFF2-40B4-BE49-F238E27FC236}">
                <a16:creationId xmlns:a16="http://schemas.microsoft.com/office/drawing/2014/main" id="{0A818BD0-229C-E0C3-4D8A-CA9A2632DF32}"/>
              </a:ext>
            </a:extLst>
          </p:cNvPr>
          <p:cNvSpPr>
            <a:spLocks noGrp="1"/>
          </p:cNvSpPr>
          <p:nvPr>
            <p:ph idx="1"/>
          </p:nvPr>
        </p:nvSpPr>
        <p:spPr/>
        <p:txBody>
          <a:bodyPr>
            <a:normAutofit/>
          </a:bodyPr>
          <a:lstStyle/>
          <a:p>
            <a:pPr marL="0" indent="0">
              <a:lnSpc>
                <a:spcPct val="100000"/>
              </a:lnSpc>
              <a:buNone/>
            </a:pPr>
            <a:r>
              <a:rPr lang="es-ES" sz="1800" dirty="0">
                <a:effectLst/>
                <a:latin typeface="Arial" panose="020B0604020202020204" pitchFamily="34" charset="0"/>
                <a:ea typeface="Times New Roman" panose="02020603050405020304" pitchFamily="18" charset="0"/>
                <a:cs typeface="Arial" panose="020B0604020202020204" pitchFamily="34" charset="0"/>
              </a:rPr>
              <a:t>Desarrollo de Habilidades Cognitivas en el área de Ciencias y Lenguaje para estudiantes de primaria y bachillerato</a:t>
            </a:r>
          </a:p>
          <a:p>
            <a:pPr marL="0" indent="0">
              <a:lnSpc>
                <a:spcPct val="100000"/>
              </a:lnSpc>
              <a:buNone/>
            </a:pP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00000"/>
              </a:lnSpc>
              <a:buFont typeface="+mj-lt"/>
              <a:buAutoNum type="arabicPeriod"/>
            </a:pPr>
            <a:r>
              <a:rPr lang="es-ES_tradnl" sz="1800" dirty="0">
                <a:effectLst/>
                <a:latin typeface="Arial" panose="020B0604020202020204" pitchFamily="34" charset="0"/>
                <a:ea typeface="Times New Roman" panose="02020603050405020304" pitchFamily="18" charset="0"/>
                <a:cs typeface="Arial" panose="020B0604020202020204" pitchFamily="34" charset="0"/>
              </a:rPr>
              <a:t>Planificación y diseño de talleres, charlas, actividades y herramientas pedagógicas para el desarrollo de habilidades cognitivas para alumnos de primaria y bachillerato</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00000"/>
              </a:lnSpc>
              <a:buFont typeface="+mj-lt"/>
              <a:buAutoNum type="arabicPeriod"/>
            </a:pPr>
            <a:r>
              <a:rPr lang="es-ES_tradnl" sz="1800" dirty="0">
                <a:effectLst/>
                <a:latin typeface="Arial" panose="020B0604020202020204" pitchFamily="34" charset="0"/>
                <a:ea typeface="Times New Roman" panose="02020603050405020304" pitchFamily="18" charset="0"/>
                <a:cs typeface="Arial" panose="020B0604020202020204" pitchFamily="34" charset="0"/>
              </a:rPr>
              <a:t>Implementación de los mismos en el área de Ciencias o Lenguaje pertinente</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00000"/>
              </a:lnSpc>
              <a:buFont typeface="+mj-lt"/>
              <a:buAutoNum type="arabicPeriod"/>
            </a:pPr>
            <a:r>
              <a:rPr lang="es-ES_tradnl" sz="1800" dirty="0">
                <a:effectLst/>
                <a:latin typeface="Arial" panose="020B0604020202020204" pitchFamily="34" charset="0"/>
                <a:ea typeface="Times New Roman" panose="02020603050405020304" pitchFamily="18" charset="0"/>
                <a:cs typeface="Arial" panose="020B0604020202020204" pitchFamily="34" charset="0"/>
              </a:rPr>
              <a:t>Atención individual a estudiantes con problemas específicos </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00000"/>
              </a:lnSpc>
              <a:buFont typeface="+mj-lt"/>
              <a:buAutoNum type="arabicPeriod"/>
            </a:pPr>
            <a:r>
              <a:rPr lang="es-ES_tradnl" sz="1800" dirty="0">
                <a:effectLst/>
                <a:latin typeface="Arial" panose="020B0604020202020204" pitchFamily="34" charset="0"/>
                <a:ea typeface="Times New Roman" panose="02020603050405020304" pitchFamily="18" charset="0"/>
                <a:cs typeface="Arial" panose="020B0604020202020204" pitchFamily="34" charset="0"/>
              </a:rPr>
              <a:t>Evaluación y diagnóstico de necesidades de los alumnos </a:t>
            </a:r>
          </a:p>
          <a:p>
            <a:pPr marL="342900" lvl="0" indent="-342900">
              <a:lnSpc>
                <a:spcPct val="100000"/>
              </a:lnSpc>
              <a:buFont typeface="+mj-lt"/>
              <a:buAutoNum type="arabicPeriod"/>
            </a:pPr>
            <a:endParaRPr lang="es-ES_tradnl" sz="1800" dirty="0">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00000"/>
              </a:lnSpc>
              <a:buNone/>
            </a:pPr>
            <a:r>
              <a:rPr lang="es-ES_tradnl" sz="1800" dirty="0">
                <a:latin typeface="Arial" panose="020B0604020202020204" pitchFamily="34" charset="0"/>
                <a:ea typeface="Times New Roman" panose="02020603050405020304" pitchFamily="18" charset="0"/>
              </a:rPr>
              <a:t>Los docentes  planificarán</a:t>
            </a:r>
            <a:r>
              <a:rPr lang="es-ES_tradnl" sz="1800" dirty="0">
                <a:effectLst/>
                <a:latin typeface="Arial" panose="020B0604020202020204" pitchFamily="34" charset="0"/>
                <a:ea typeface="Times New Roman" panose="02020603050405020304" pitchFamily="18" charset="0"/>
              </a:rPr>
              <a:t>, diseñará e implementará talleres, charlas, asignaciones, evaluaciones y distintas herramientas pedagógicas con énfasis en habilidades cognitivas en el área de Ciencias o Lenguaje pertinente. El número de horas semanales será:  5 horas</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endParaRPr lang="es-VE" dirty="0"/>
          </a:p>
          <a:p>
            <a:endParaRPr lang="es-VE" dirty="0"/>
          </a:p>
        </p:txBody>
      </p:sp>
      <p:pic>
        <p:nvPicPr>
          <p:cNvPr id="5" name="Imagen 4">
            <a:extLst>
              <a:ext uri="{FF2B5EF4-FFF2-40B4-BE49-F238E27FC236}">
                <a16:creationId xmlns:a16="http://schemas.microsoft.com/office/drawing/2014/main" id="{8674AD4F-0549-9E82-5516-112CBDD319C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8962" y="502443"/>
            <a:ext cx="2216785" cy="1050925"/>
          </a:xfrm>
          <a:prstGeom prst="rect">
            <a:avLst/>
          </a:prstGeom>
          <a:noFill/>
          <a:ln>
            <a:noFill/>
          </a:ln>
        </p:spPr>
      </p:pic>
    </p:spTree>
    <p:extLst>
      <p:ext uri="{BB962C8B-B14F-4D97-AF65-F5344CB8AC3E}">
        <p14:creationId xmlns:p14="http://schemas.microsoft.com/office/powerpoint/2010/main" val="99393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3187D7-E0B5-61BD-B888-67245DCEB6A2}"/>
              </a:ext>
            </a:extLst>
          </p:cNvPr>
          <p:cNvSpPr>
            <a:spLocks noGrp="1"/>
          </p:cNvSpPr>
          <p:nvPr>
            <p:ph type="title"/>
          </p:nvPr>
        </p:nvSpPr>
        <p:spPr>
          <a:xfrm>
            <a:off x="838200" y="765110"/>
            <a:ext cx="10515600" cy="1212980"/>
          </a:xfrm>
        </p:spPr>
        <p:txBody>
          <a:bodyPr/>
          <a:lstStyle/>
          <a:p>
            <a:r>
              <a:rPr lang="es-VE" dirty="0"/>
              <a:t>Descripción del proyecto</a:t>
            </a:r>
          </a:p>
        </p:txBody>
      </p:sp>
      <p:sp>
        <p:nvSpPr>
          <p:cNvPr id="3" name="Marcador de contenido 2">
            <a:extLst>
              <a:ext uri="{FF2B5EF4-FFF2-40B4-BE49-F238E27FC236}">
                <a16:creationId xmlns:a16="http://schemas.microsoft.com/office/drawing/2014/main" id="{12B4266D-703D-5865-3DA7-8BCCAA8659E0}"/>
              </a:ext>
            </a:extLst>
          </p:cNvPr>
          <p:cNvSpPr>
            <a:spLocks noGrp="1"/>
          </p:cNvSpPr>
          <p:nvPr>
            <p:ph idx="1"/>
          </p:nvPr>
        </p:nvSpPr>
        <p:spPr/>
        <p:txBody>
          <a:bodyPr>
            <a:normAutofit/>
          </a:bodyPr>
          <a:lstStyle/>
          <a:p>
            <a:pPr algn="just"/>
            <a:endParaRPr lang="es-ES" sz="18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1800" dirty="0">
                <a:effectLst/>
                <a:latin typeface="Arial" panose="020B0604020202020204" pitchFamily="34" charset="0"/>
                <a:ea typeface="Times New Roman" panose="02020603050405020304" pitchFamily="18" charset="0"/>
                <a:cs typeface="Arial" panose="020B0604020202020204" pitchFamily="34" charset="0"/>
              </a:rPr>
              <a:t>El proyecto requiere de la dotación de materiales, juegos didácticos, equipos tecnológicos, mejoramiento de las instalaciones, de manera que los alumnos de primaria y bachillerato de la fundación </a:t>
            </a:r>
            <a:r>
              <a:rPr lang="es-ES" sz="1800" dirty="0" err="1">
                <a:effectLst/>
                <a:latin typeface="Arial" panose="020B0604020202020204" pitchFamily="34" charset="0"/>
                <a:ea typeface="Times New Roman" panose="02020603050405020304" pitchFamily="18" charset="0"/>
                <a:cs typeface="Arial" panose="020B0604020202020204" pitchFamily="34" charset="0"/>
              </a:rPr>
              <a:t>Vaauw</a:t>
            </a:r>
            <a:r>
              <a:rPr lang="es-ES" sz="1800" dirty="0">
                <a:effectLst/>
                <a:latin typeface="Arial" panose="020B0604020202020204" pitchFamily="34" charset="0"/>
                <a:ea typeface="Times New Roman" panose="02020603050405020304" pitchFamily="18" charset="0"/>
                <a:cs typeface="Arial" panose="020B0604020202020204" pitchFamily="34" charset="0"/>
              </a:rPr>
              <a:t> puedan desarrollar  habilidades del S.XXI en cuanto a categorías como; Formas de trabajar, Herramientas de pensamientos, Estilo de vida digital, Aprendizaje de la investigación, Actualización Académica, Destreza y Desarrollo </a:t>
            </a:r>
            <a:r>
              <a:rPr lang="es-ES" sz="1800" dirty="0">
                <a:latin typeface="Arial" panose="020B0604020202020204" pitchFamily="34" charset="0"/>
                <a:ea typeface="Times New Roman" panose="02020603050405020304" pitchFamily="18" charset="0"/>
                <a:cs typeface="Arial" panose="020B0604020202020204" pitchFamily="34" charset="0"/>
              </a:rPr>
              <a:t>C</a:t>
            </a:r>
            <a:r>
              <a:rPr lang="es-ES" sz="1800" dirty="0">
                <a:effectLst/>
                <a:latin typeface="Arial" panose="020B0604020202020204" pitchFamily="34" charset="0"/>
                <a:ea typeface="Times New Roman" panose="02020603050405020304" pitchFamily="18" charset="0"/>
                <a:cs typeface="Arial" panose="020B0604020202020204" pitchFamily="34" charset="0"/>
              </a:rPr>
              <a:t>ognitivo. </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1800" dirty="0">
                <a:effectLst/>
                <a:latin typeface="Arial" panose="020B0604020202020204" pitchFamily="34" charset="0"/>
                <a:ea typeface="Times New Roman" panose="02020603050405020304" pitchFamily="18" charset="0"/>
                <a:cs typeface="Arial" panose="020B0604020202020204" pitchFamily="34" charset="0"/>
              </a:rPr>
              <a:t>Este proyecto se enfocará en dotar a los estudiantes de materiales e información  para acrecentar los adelantos en la tecnología y al desarrollo de la educación. </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1800" dirty="0">
                <a:effectLst/>
                <a:latin typeface="Arial" panose="020B0604020202020204" pitchFamily="34" charset="0"/>
                <a:ea typeface="Times New Roman" panose="02020603050405020304" pitchFamily="18" charset="0"/>
                <a:cs typeface="Arial" panose="020B0604020202020204" pitchFamily="34" charset="0"/>
              </a:rPr>
              <a:t>Los resultados de la educación en Venezuela para el año escolar 22/23 dejan como evidencia que la falta de equipos tecnológicos es un punto importante para estar actualizado en la expansión educativa. </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1800" dirty="0">
                <a:effectLst/>
                <a:latin typeface="Arial" panose="020B0604020202020204" pitchFamily="34" charset="0"/>
                <a:ea typeface="Times New Roman" panose="02020603050405020304" pitchFamily="18" charset="0"/>
                <a:cs typeface="Arial" panose="020B0604020202020204" pitchFamily="34" charset="0"/>
              </a:rPr>
              <a:t>La finalidad de este proyecto es permitir que el aprendizaje sea de manera más didáctico y más práctico para todos los estudiantes y que permita estar inmerso en el mundo digital educativo.</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s-VE" dirty="0"/>
          </a:p>
        </p:txBody>
      </p:sp>
      <p:pic>
        <p:nvPicPr>
          <p:cNvPr id="4" name="Imagen 3">
            <a:extLst>
              <a:ext uri="{FF2B5EF4-FFF2-40B4-BE49-F238E27FC236}">
                <a16:creationId xmlns:a16="http://schemas.microsoft.com/office/drawing/2014/main" id="{283EA654-40AE-6E68-CE9F-4E30605EC4D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8293" y="502443"/>
            <a:ext cx="2216785" cy="1050925"/>
          </a:xfrm>
          <a:prstGeom prst="rect">
            <a:avLst/>
          </a:prstGeom>
          <a:noFill/>
          <a:ln>
            <a:noFill/>
          </a:ln>
        </p:spPr>
      </p:pic>
    </p:spTree>
    <p:extLst>
      <p:ext uri="{BB962C8B-B14F-4D97-AF65-F5344CB8AC3E}">
        <p14:creationId xmlns:p14="http://schemas.microsoft.com/office/powerpoint/2010/main" val="2135565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1DF4AE-260C-8F4F-7984-A553B5907809}"/>
              </a:ext>
            </a:extLst>
          </p:cNvPr>
          <p:cNvSpPr>
            <a:spLocks noGrp="1"/>
          </p:cNvSpPr>
          <p:nvPr>
            <p:ph type="title"/>
          </p:nvPr>
        </p:nvSpPr>
        <p:spPr/>
        <p:txBody>
          <a:bodyPr/>
          <a:lstStyle/>
          <a:p>
            <a:r>
              <a:rPr lang="es-VE" dirty="0"/>
              <a:t>Voluntarias:</a:t>
            </a:r>
          </a:p>
        </p:txBody>
      </p:sp>
      <p:sp>
        <p:nvSpPr>
          <p:cNvPr id="3" name="Marcador de contenido 2">
            <a:extLst>
              <a:ext uri="{FF2B5EF4-FFF2-40B4-BE49-F238E27FC236}">
                <a16:creationId xmlns:a16="http://schemas.microsoft.com/office/drawing/2014/main" id="{53C95C21-72E0-21E2-C54B-738ADFDCAD92}"/>
              </a:ext>
            </a:extLst>
          </p:cNvPr>
          <p:cNvSpPr>
            <a:spLocks noGrp="1"/>
          </p:cNvSpPr>
          <p:nvPr>
            <p:ph idx="1"/>
          </p:nvPr>
        </p:nvSpPr>
        <p:spPr/>
        <p:txBody>
          <a:bodyPr/>
          <a:lstStyle/>
          <a:p>
            <a:r>
              <a:rPr lang="es-VE" dirty="0"/>
              <a:t>Hanna Sandoval 	     Presidenta</a:t>
            </a:r>
          </a:p>
          <a:p>
            <a:r>
              <a:rPr lang="es-VE" dirty="0"/>
              <a:t>Lucy Nasser	                 Vice presidenta </a:t>
            </a:r>
          </a:p>
          <a:p>
            <a:r>
              <a:rPr lang="es-VE" dirty="0"/>
              <a:t>Nora Viloria 		     Coordinadora comité educación superior</a:t>
            </a:r>
          </a:p>
          <a:p>
            <a:r>
              <a:rPr lang="es-VE" dirty="0"/>
              <a:t>Angela </a:t>
            </a:r>
            <a:r>
              <a:rPr lang="es-VE" dirty="0" err="1"/>
              <a:t>Petrilli</a:t>
            </a:r>
            <a:r>
              <a:rPr lang="es-VE" dirty="0"/>
              <a:t>		     Coordinadora programa de las madrinas</a:t>
            </a:r>
          </a:p>
          <a:p>
            <a:r>
              <a:rPr lang="es-VE" dirty="0"/>
              <a:t>Marianela Monasterios    Coordinadora académica</a:t>
            </a:r>
          </a:p>
          <a:p>
            <a:r>
              <a:rPr lang="es-VE" dirty="0" err="1"/>
              <a:t>Irama</a:t>
            </a:r>
            <a:r>
              <a:rPr lang="es-VE" dirty="0"/>
              <a:t> Gonzalez		      Madrina Voluntaria</a:t>
            </a:r>
          </a:p>
          <a:p>
            <a:r>
              <a:rPr lang="es-VE" dirty="0"/>
              <a:t>Valentina De  Sola	      Madrina Voluntaria</a:t>
            </a:r>
          </a:p>
          <a:p>
            <a:r>
              <a:rPr lang="es-VE" dirty="0"/>
              <a:t>Vania </a:t>
            </a:r>
            <a:r>
              <a:rPr lang="es-VE" dirty="0" err="1"/>
              <a:t>Fantinel</a:t>
            </a:r>
            <a:r>
              <a:rPr lang="es-VE" dirty="0"/>
              <a:t>                        Madrina Voluntaria</a:t>
            </a:r>
          </a:p>
          <a:p>
            <a:endParaRPr lang="es-VE" dirty="0"/>
          </a:p>
        </p:txBody>
      </p:sp>
      <p:pic>
        <p:nvPicPr>
          <p:cNvPr id="4" name="Imagen 3">
            <a:extLst>
              <a:ext uri="{FF2B5EF4-FFF2-40B4-BE49-F238E27FC236}">
                <a16:creationId xmlns:a16="http://schemas.microsoft.com/office/drawing/2014/main" id="{A250D9F5-9D9A-14EA-AA2C-FAF209BD364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8962" y="502443"/>
            <a:ext cx="2216785" cy="1050925"/>
          </a:xfrm>
          <a:prstGeom prst="rect">
            <a:avLst/>
          </a:prstGeom>
          <a:noFill/>
          <a:ln>
            <a:noFill/>
          </a:ln>
        </p:spPr>
      </p:pic>
    </p:spTree>
    <p:extLst>
      <p:ext uri="{BB962C8B-B14F-4D97-AF65-F5344CB8AC3E}">
        <p14:creationId xmlns:p14="http://schemas.microsoft.com/office/powerpoint/2010/main" val="3660387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C08A4454-382F-4EBA-47CC-CCD70C0027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649" y="410546"/>
            <a:ext cx="2985796" cy="2239347"/>
          </a:xfrm>
          <a:prstGeom prst="rect">
            <a:avLst/>
          </a:prstGeom>
        </p:spPr>
      </p:pic>
      <p:pic>
        <p:nvPicPr>
          <p:cNvPr id="7" name="Imagen 6">
            <a:extLst>
              <a:ext uri="{FF2B5EF4-FFF2-40B4-BE49-F238E27FC236}">
                <a16:creationId xmlns:a16="http://schemas.microsoft.com/office/drawing/2014/main" id="{48BEC1CD-8C1E-AF36-FF1D-FB3636DBEE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7445" y="746966"/>
            <a:ext cx="2434901" cy="3246535"/>
          </a:xfrm>
          <a:prstGeom prst="rect">
            <a:avLst/>
          </a:prstGeom>
        </p:spPr>
      </p:pic>
      <p:pic>
        <p:nvPicPr>
          <p:cNvPr id="9" name="Imagen 8" descr="Personas sentadas en una mesa&#10;&#10;Descripción generada automáticamente con confianza media">
            <a:extLst>
              <a:ext uri="{FF2B5EF4-FFF2-40B4-BE49-F238E27FC236}">
                <a16:creationId xmlns:a16="http://schemas.microsoft.com/office/drawing/2014/main" id="{61CBFCD9-C536-834A-7F48-BB443408D84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87187" y="4381684"/>
            <a:ext cx="4345990" cy="2444619"/>
          </a:xfrm>
          <a:prstGeom prst="rect">
            <a:avLst/>
          </a:prstGeom>
        </p:spPr>
      </p:pic>
      <p:pic>
        <p:nvPicPr>
          <p:cNvPr id="11" name="Imagen 10" descr="Un grupo de personas sentadas alrededor de una mesa&#10;&#10;Descripción generada automáticamente">
            <a:extLst>
              <a:ext uri="{FF2B5EF4-FFF2-40B4-BE49-F238E27FC236}">
                <a16:creationId xmlns:a16="http://schemas.microsoft.com/office/drawing/2014/main" id="{494971E7-5134-79B9-88CC-D3A0D5FE1C5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89305" y="2135559"/>
            <a:ext cx="2157509" cy="2884309"/>
          </a:xfrm>
          <a:prstGeom prst="rect">
            <a:avLst/>
          </a:prstGeom>
        </p:spPr>
      </p:pic>
      <p:pic>
        <p:nvPicPr>
          <p:cNvPr id="13" name="Imagen 12">
            <a:extLst>
              <a:ext uri="{FF2B5EF4-FFF2-40B4-BE49-F238E27FC236}">
                <a16:creationId xmlns:a16="http://schemas.microsoft.com/office/drawing/2014/main" id="{AA373BAB-A8D8-BB25-41B2-2AF7009C590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91703" y="183994"/>
            <a:ext cx="3721552" cy="2504052"/>
          </a:xfrm>
          <a:prstGeom prst="rect">
            <a:avLst/>
          </a:prstGeom>
        </p:spPr>
      </p:pic>
      <p:pic>
        <p:nvPicPr>
          <p:cNvPr id="15" name="Imagen 14">
            <a:extLst>
              <a:ext uri="{FF2B5EF4-FFF2-40B4-BE49-F238E27FC236}">
                <a16:creationId xmlns:a16="http://schemas.microsoft.com/office/drawing/2014/main" id="{3D71F5F5-B26C-3D71-EAF3-052B6473B8C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26604" y="1973107"/>
            <a:ext cx="3498079" cy="2367352"/>
          </a:xfrm>
          <a:prstGeom prst="rect">
            <a:avLst/>
          </a:prstGeom>
        </p:spPr>
      </p:pic>
      <p:pic>
        <p:nvPicPr>
          <p:cNvPr id="17" name="Imagen 16">
            <a:extLst>
              <a:ext uri="{FF2B5EF4-FFF2-40B4-BE49-F238E27FC236}">
                <a16:creationId xmlns:a16="http://schemas.microsoft.com/office/drawing/2014/main" id="{2FDA6EF6-55BE-37B6-9381-0727DA305E2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31819" y="4169955"/>
            <a:ext cx="3792864" cy="2444619"/>
          </a:xfrm>
          <a:prstGeom prst="rect">
            <a:avLst/>
          </a:prstGeom>
        </p:spPr>
      </p:pic>
      <p:pic>
        <p:nvPicPr>
          <p:cNvPr id="19" name="Imagen 18" descr="Un grupo de personas sentadas&#10;&#10;Descripción generada automáticamente con confianza media">
            <a:extLst>
              <a:ext uri="{FF2B5EF4-FFF2-40B4-BE49-F238E27FC236}">
                <a16:creationId xmlns:a16="http://schemas.microsoft.com/office/drawing/2014/main" id="{B2D6697C-48A8-9CA8-7EDF-63EFC612C12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24310" y="2915152"/>
            <a:ext cx="3285410" cy="2104716"/>
          </a:xfrm>
          <a:prstGeom prst="rect">
            <a:avLst/>
          </a:prstGeom>
        </p:spPr>
      </p:pic>
      <p:pic>
        <p:nvPicPr>
          <p:cNvPr id="20" name="Imagen 19">
            <a:extLst>
              <a:ext uri="{FF2B5EF4-FFF2-40B4-BE49-F238E27FC236}">
                <a16:creationId xmlns:a16="http://schemas.microsoft.com/office/drawing/2014/main" id="{F3F6184A-D0AB-84DC-CB1F-53F26EF5C89E}"/>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728251" y="349221"/>
            <a:ext cx="2216785" cy="1050925"/>
          </a:xfrm>
          <a:prstGeom prst="rect">
            <a:avLst/>
          </a:prstGeom>
          <a:noFill/>
          <a:ln>
            <a:noFill/>
          </a:ln>
        </p:spPr>
      </p:pic>
    </p:spTree>
    <p:extLst>
      <p:ext uri="{BB962C8B-B14F-4D97-AF65-F5344CB8AC3E}">
        <p14:creationId xmlns:p14="http://schemas.microsoft.com/office/powerpoint/2010/main" val="2701713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426394-5C7E-F355-0D4C-0C07F039A6D6}"/>
              </a:ext>
            </a:extLst>
          </p:cNvPr>
          <p:cNvSpPr>
            <a:spLocks noGrp="1"/>
          </p:cNvSpPr>
          <p:nvPr>
            <p:ph type="title"/>
          </p:nvPr>
        </p:nvSpPr>
        <p:spPr/>
        <p:txBody>
          <a:bodyPr/>
          <a:lstStyle/>
          <a:p>
            <a:r>
              <a:rPr lang="es-VE" sz="4400" dirty="0"/>
              <a:t>	</a:t>
            </a:r>
            <a:br>
              <a:rPr lang="es-VE" sz="4400" dirty="0"/>
            </a:br>
            <a:r>
              <a:rPr lang="es-VE" sz="4400" dirty="0">
                <a:latin typeface="Arial" panose="020B0604020202020204" pitchFamily="34" charset="0"/>
                <a:cs typeface="Arial" panose="020B0604020202020204" pitchFamily="34" charset="0"/>
              </a:rPr>
              <a:t>Fracaso y rezago escolar</a:t>
            </a:r>
            <a:endParaRPr lang="es-VE"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485C4B10-4A85-D38A-BBA5-332334F78703}"/>
              </a:ext>
            </a:extLst>
          </p:cNvPr>
          <p:cNvSpPr>
            <a:spLocks noGrp="1"/>
          </p:cNvSpPr>
          <p:nvPr>
            <p:ph idx="1"/>
          </p:nvPr>
        </p:nvSpPr>
        <p:spPr/>
        <p:txBody>
          <a:bodyPr/>
          <a:lstStyle/>
          <a:p>
            <a:pPr marL="342900" indent="-342900">
              <a:buFont typeface="Arial" panose="020B0604020202020204" pitchFamily="34" charset="0"/>
              <a:buChar char="•"/>
            </a:pPr>
            <a:endParaRPr lang="es-VE"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s-VE" sz="2400" dirty="0">
                <a:latin typeface="Arial" panose="020B0604020202020204" pitchFamily="34" charset="0"/>
                <a:cs typeface="Arial" panose="020B0604020202020204" pitchFamily="34" charset="0"/>
              </a:rPr>
              <a:t>En los planteles públicos hay un 93,7% de repitientes</a:t>
            </a:r>
          </a:p>
          <a:p>
            <a:pPr marL="342900" indent="-342900">
              <a:buFont typeface="Arial" panose="020B0604020202020204" pitchFamily="34" charset="0"/>
              <a:buChar char="•"/>
            </a:pPr>
            <a:endParaRPr lang="es-VE"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s-VE" sz="2400" dirty="0">
                <a:latin typeface="Arial" panose="020B0604020202020204" pitchFamily="34" charset="0"/>
                <a:cs typeface="Arial" panose="020B0604020202020204" pitchFamily="34" charset="0"/>
              </a:rPr>
              <a:t>En los planteles privados los repitientes representan un 6,2%</a:t>
            </a:r>
          </a:p>
          <a:p>
            <a:pPr marL="342900" indent="-342900">
              <a:buFont typeface="Arial" panose="020B0604020202020204" pitchFamily="34" charset="0"/>
              <a:buChar char="•"/>
            </a:pPr>
            <a:endParaRPr lang="es-VE"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s-VE" sz="2400" dirty="0">
                <a:latin typeface="Arial" panose="020B0604020202020204" pitchFamily="34" charset="0"/>
                <a:cs typeface="Arial" panose="020B0604020202020204" pitchFamily="34" charset="0"/>
              </a:rPr>
              <a:t>El 57,3% de repitientes son varones y el 41,7% son hembras</a:t>
            </a:r>
          </a:p>
          <a:p>
            <a:pPr marL="342900" indent="-342900">
              <a:buFont typeface="Arial" panose="020B0604020202020204" pitchFamily="34" charset="0"/>
              <a:buChar char="•"/>
            </a:pPr>
            <a:endParaRPr lang="es-VE"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s-VE" sz="2400" dirty="0">
                <a:latin typeface="Arial" panose="020B0604020202020204" pitchFamily="34" charset="0"/>
                <a:cs typeface="Arial" panose="020B0604020202020204" pitchFamily="34" charset="0"/>
              </a:rPr>
              <a:t>La muestra piloto de alumnos evaluados, leen en promedio 48 palabras por minutos, siendo el estándar 60 palabras. (leen menos palabras por minutos que el estándar internacional para segundo grado)</a:t>
            </a:r>
          </a:p>
          <a:p>
            <a:endParaRPr lang="es-VE" dirty="0"/>
          </a:p>
        </p:txBody>
      </p:sp>
    </p:spTree>
    <p:extLst>
      <p:ext uri="{BB962C8B-B14F-4D97-AF65-F5344CB8AC3E}">
        <p14:creationId xmlns:p14="http://schemas.microsoft.com/office/powerpoint/2010/main" val="751522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B884C4-E57B-8642-850F-4876EB127EAE}"/>
              </a:ext>
            </a:extLst>
          </p:cNvPr>
          <p:cNvSpPr>
            <a:spLocks noGrp="1"/>
          </p:cNvSpPr>
          <p:nvPr>
            <p:ph type="title"/>
          </p:nvPr>
        </p:nvSpPr>
        <p:spPr/>
        <p:txBody>
          <a:bodyPr/>
          <a:lstStyle/>
          <a:p>
            <a:r>
              <a:rPr lang="es-VE" sz="4400" dirty="0"/>
              <a:t>Estudio piloto de fluidez lectora</a:t>
            </a:r>
            <a:endParaRPr lang="es-VE" dirty="0"/>
          </a:p>
        </p:txBody>
      </p:sp>
      <p:sp>
        <p:nvSpPr>
          <p:cNvPr id="3" name="Marcador de contenido 2">
            <a:extLst>
              <a:ext uri="{FF2B5EF4-FFF2-40B4-BE49-F238E27FC236}">
                <a16:creationId xmlns:a16="http://schemas.microsoft.com/office/drawing/2014/main" id="{2AC2F83E-AA52-EC9E-9377-D1A6B2312FA3}"/>
              </a:ext>
            </a:extLst>
          </p:cNvPr>
          <p:cNvSpPr>
            <a:spLocks noGrp="1"/>
          </p:cNvSpPr>
          <p:nvPr>
            <p:ph idx="1"/>
          </p:nvPr>
        </p:nvSpPr>
        <p:spPr/>
        <p:txBody>
          <a:bodyPr>
            <a:normAutofit fontScale="85000" lnSpcReduction="20000"/>
          </a:bodyPr>
          <a:lstStyle/>
          <a:p>
            <a:pPr algn="just">
              <a:lnSpc>
                <a:spcPct val="110000"/>
              </a:lnSpc>
            </a:pPr>
            <a:r>
              <a:rPr lang="es-VE" sz="2400" dirty="0">
                <a:latin typeface="Arial" panose="020B0604020202020204" pitchFamily="34" charset="0"/>
                <a:cs typeface="Arial" panose="020B0604020202020204" pitchFamily="34" charset="0"/>
              </a:rPr>
              <a:t>Basada en estándares internacionales de lectura que indican cuantas palabras por minutos deben leer los estudiantes según el grado que cursan</a:t>
            </a:r>
          </a:p>
          <a:p>
            <a:pPr algn="just">
              <a:lnSpc>
                <a:spcPct val="110000"/>
              </a:lnSpc>
            </a:pPr>
            <a:endParaRPr lang="es-VE" sz="2400" dirty="0">
              <a:latin typeface="Arial" panose="020B0604020202020204" pitchFamily="34" charset="0"/>
              <a:cs typeface="Arial" panose="020B0604020202020204" pitchFamily="34" charset="0"/>
            </a:endParaRPr>
          </a:p>
          <a:p>
            <a:pPr algn="ctr">
              <a:lnSpc>
                <a:spcPct val="110000"/>
              </a:lnSpc>
            </a:pPr>
            <a:r>
              <a:rPr lang="es-VE"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Estándares internacionales de fluidez lectora por grado</a:t>
            </a:r>
          </a:p>
          <a:p>
            <a:pPr marL="0" indent="0" algn="ctr">
              <a:lnSpc>
                <a:spcPct val="110000"/>
              </a:lnSpc>
              <a:buNone/>
            </a:pPr>
            <a:r>
              <a:rPr lang="es-VE"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Grado/palabras por min</a:t>
            </a:r>
          </a:p>
          <a:p>
            <a:pPr marL="0" indent="0" algn="ctr">
              <a:buNone/>
            </a:pPr>
            <a:r>
              <a:rPr lang="es-VE"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1er grado / 35</a:t>
            </a:r>
          </a:p>
          <a:p>
            <a:pPr marL="0" indent="0" algn="ctr">
              <a:buNone/>
            </a:pPr>
            <a:r>
              <a:rPr lang="es-VE"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2do grado/ 60</a:t>
            </a:r>
          </a:p>
          <a:p>
            <a:pPr marL="0" indent="0" algn="ctr">
              <a:buNone/>
            </a:pPr>
            <a:r>
              <a:rPr lang="es-VE"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3er grado / 85</a:t>
            </a:r>
          </a:p>
          <a:p>
            <a:pPr algn="ctr"/>
            <a:endParaRPr lang="es-VE"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s-VE" sz="2400" dirty="0">
                <a:latin typeface="Arial" panose="020B0604020202020204" pitchFamily="34" charset="0"/>
                <a:cs typeface="Arial" panose="020B0604020202020204" pitchFamily="34" charset="0"/>
              </a:rPr>
              <a:t>Aplicado en Dto. Capital y Edo. Miranda</a:t>
            </a:r>
          </a:p>
          <a:p>
            <a:r>
              <a:rPr lang="es-VE" sz="2400" dirty="0">
                <a:latin typeface="Arial" panose="020B0604020202020204" pitchFamily="34" charset="0"/>
                <a:cs typeface="Arial" panose="020B0604020202020204" pitchFamily="34" charset="0"/>
              </a:rPr>
              <a:t>Muestra: 362 niños</a:t>
            </a:r>
          </a:p>
          <a:p>
            <a:r>
              <a:rPr lang="es-VE" sz="2400" dirty="0">
                <a:latin typeface="Arial" panose="020B0604020202020204" pitchFamily="34" charset="0"/>
                <a:cs typeface="Arial" panose="020B0604020202020204" pitchFamily="34" charset="0"/>
              </a:rPr>
              <a:t>Nivel: 3er grado</a:t>
            </a:r>
          </a:p>
          <a:p>
            <a:endParaRPr lang="es-VE" dirty="0"/>
          </a:p>
        </p:txBody>
      </p:sp>
    </p:spTree>
    <p:extLst>
      <p:ext uri="{BB962C8B-B14F-4D97-AF65-F5344CB8AC3E}">
        <p14:creationId xmlns:p14="http://schemas.microsoft.com/office/powerpoint/2010/main" val="3741050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966F28-D1FB-FEE1-C8B7-C61E270D63FF}"/>
              </a:ext>
            </a:extLst>
          </p:cNvPr>
          <p:cNvSpPr>
            <a:spLocks noGrp="1"/>
          </p:cNvSpPr>
          <p:nvPr>
            <p:ph type="title"/>
          </p:nvPr>
        </p:nvSpPr>
        <p:spPr>
          <a:xfrm>
            <a:off x="838200" y="365125"/>
            <a:ext cx="3957735" cy="1706271"/>
          </a:xfrm>
        </p:spPr>
        <p:txBody>
          <a:bodyPr>
            <a:normAutofit/>
          </a:bodyPr>
          <a:lstStyle/>
          <a:p>
            <a:r>
              <a:rPr lang="es-VE" sz="3200" dirty="0">
                <a:latin typeface="Arial" panose="020B0604020202020204" pitchFamily="34" charset="0"/>
                <a:cs typeface="Arial" panose="020B0604020202020204" pitchFamily="34" charset="0"/>
              </a:rPr>
              <a:t>Resultado</a:t>
            </a:r>
            <a:r>
              <a:rPr lang="es-VE" sz="2400" dirty="0">
                <a:latin typeface="Arial" panose="020B0604020202020204" pitchFamily="34" charset="0"/>
                <a:cs typeface="Arial" panose="020B0604020202020204" pitchFamily="34" charset="0"/>
              </a:rPr>
              <a:t> </a:t>
            </a:r>
            <a:br>
              <a:rPr lang="es-VE" sz="2400" dirty="0">
                <a:latin typeface="Arial" panose="020B0604020202020204" pitchFamily="34" charset="0"/>
                <a:cs typeface="Arial" panose="020B0604020202020204" pitchFamily="34" charset="0"/>
              </a:rPr>
            </a:br>
            <a:br>
              <a:rPr lang="es-VE" sz="2000" dirty="0">
                <a:latin typeface="Arial" panose="020B0604020202020204" pitchFamily="34" charset="0"/>
                <a:cs typeface="Arial" panose="020B0604020202020204" pitchFamily="34" charset="0"/>
              </a:rPr>
            </a:br>
            <a:r>
              <a:rPr lang="es-VE" sz="1400" b="1" i="1" dirty="0">
                <a:latin typeface="Arial" panose="020B0604020202020204" pitchFamily="34" charset="0"/>
                <a:cs typeface="Arial" panose="020B0604020202020204" pitchFamily="34" charset="0"/>
              </a:rPr>
              <a:t>la muestra inicial era de 420 estudiantes, la inasistencia del 39% de los mismos durante la aplicación, no permitió lograr el total planificado</a:t>
            </a:r>
            <a:r>
              <a:rPr lang="es-VE" sz="1200" b="1" i="1" dirty="0">
                <a:latin typeface="Arial" panose="020B0604020202020204" pitchFamily="34" charset="0"/>
                <a:cs typeface="Arial" panose="020B0604020202020204" pitchFamily="34" charset="0"/>
              </a:rPr>
              <a:t>.</a:t>
            </a:r>
            <a:endParaRPr lang="es-VE" sz="1200"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08799D66-9DA9-8521-424B-128513CADBD0}"/>
              </a:ext>
            </a:extLst>
          </p:cNvPr>
          <p:cNvSpPr>
            <a:spLocks noGrp="1"/>
          </p:cNvSpPr>
          <p:nvPr>
            <p:ph idx="1"/>
          </p:nvPr>
        </p:nvSpPr>
        <p:spPr/>
        <p:txBody>
          <a:bodyPr>
            <a:normAutofit/>
          </a:bodyPr>
          <a:lstStyle/>
          <a:p>
            <a:pPr marL="0" algn="l" rtl="0" eaLnBrk="1" fontAlgn="b" latinLnBrk="0" hangingPunct="1">
              <a:spcBef>
                <a:spcPts val="0"/>
              </a:spcBef>
              <a:spcAft>
                <a:spcPts val="0"/>
              </a:spcAft>
            </a:pPr>
            <a:r>
              <a:rPr lang="es-VE" sz="1800" b="1" i="0" u="sng" strike="noStrike" kern="1200" dirty="0">
                <a:solidFill>
                  <a:srgbClr val="FFFFFF"/>
                </a:solidFill>
                <a:effectLst/>
                <a:latin typeface="Calibri Light" panose="020F0302020204030204" pitchFamily="34" charset="0"/>
                <a:ea typeface="Calibri Light" panose="020F0302020204030204" pitchFamily="34" charset="0"/>
                <a:cs typeface="Calibri Light" panose="020F0302020204030204" pitchFamily="34" charset="0"/>
              </a:rPr>
              <a:t>Fluidez lectora</a:t>
            </a:r>
            <a:endParaRPr lang="es-VE" sz="1800" b="0" i="0" u="none" strike="noStrike" dirty="0">
              <a:effectLst/>
              <a:latin typeface="Arial" panose="020B0604020202020204" pitchFamily="34" charset="0"/>
            </a:endParaRPr>
          </a:p>
          <a:p>
            <a:pPr marL="3429000" lvl="8" indent="0" fontAlgn="b">
              <a:spcBef>
                <a:spcPts val="0"/>
              </a:spcBef>
              <a:buNone/>
            </a:pPr>
            <a:r>
              <a:rPr lang="es-VE" sz="1800" b="1" i="0" u="none" strike="noStrike" kern="1200"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										</a:t>
            </a:r>
            <a:r>
              <a:rPr lang="es-VE" sz="2000" b="1" i="0" u="none" strike="noStrike" kern="1200"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Distrito Capital		    Miranda </a:t>
            </a:r>
            <a:endParaRPr lang="es-VE" sz="2000" b="0" i="0" u="none" strike="noStrike" dirty="0">
              <a:effectLst/>
              <a:latin typeface="Arial" panose="020B0604020202020204" pitchFamily="34" charset="0"/>
            </a:endParaRPr>
          </a:p>
          <a:p>
            <a:pPr marL="0" algn="l" rtl="0" eaLnBrk="1" fontAlgn="b" latinLnBrk="0" hangingPunct="1">
              <a:spcBef>
                <a:spcPts val="0"/>
              </a:spcBef>
              <a:spcAft>
                <a:spcPts val="0"/>
              </a:spcAft>
            </a:pPr>
            <a:endParaRPr lang="es-VE" sz="2000" b="1" i="0" u="none" strike="noStrike" kern="1200"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p>
            <a:pPr marL="0" algn="l" rtl="0" eaLnBrk="1" fontAlgn="b" latinLnBrk="0" hangingPunct="1">
              <a:spcBef>
                <a:spcPts val="0"/>
              </a:spcBef>
              <a:spcAft>
                <a:spcPts val="0"/>
              </a:spcAft>
            </a:pPr>
            <a:r>
              <a:rPr lang="es-VE" sz="2000" b="1" i="0" u="none" strike="noStrike" kern="1200"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Alumnos dentro del standard</a:t>
            </a:r>
            <a:r>
              <a:rPr lang="es-VE" sz="2000" dirty="0">
                <a:latin typeface="Arial" panose="020B0604020202020204" pitchFamily="34" charset="0"/>
              </a:rPr>
              <a:t>                                </a:t>
            </a:r>
            <a:r>
              <a:rPr lang="es-VE" sz="2000" b="1" dirty="0">
                <a:latin typeface="Arial" panose="020B0604020202020204" pitchFamily="34" charset="0"/>
                <a:cs typeface="Arial" panose="020B0604020202020204" pitchFamily="34" charset="0"/>
              </a:rPr>
              <a:t>0,76   %                     </a:t>
            </a:r>
            <a:r>
              <a:rPr lang="es-VE" sz="2000" b="1" i="0" u="none" strike="noStrike" kern="1200" dirty="0">
                <a:solidFill>
                  <a:srgbClr val="000000"/>
                </a:solidFill>
                <a:effectLst/>
                <a:latin typeface="Arial" panose="020B0604020202020204" pitchFamily="34" charset="0"/>
                <a:ea typeface="Calibri Light" panose="020F0302020204030204" pitchFamily="34" charset="0"/>
                <a:cs typeface="Arial" panose="020B0604020202020204" pitchFamily="34" charset="0"/>
              </a:rPr>
              <a:t>0,87%</a:t>
            </a:r>
            <a:endParaRPr lang="es-VE" sz="2000" b="0" i="0" u="none" strike="noStrike" dirty="0">
              <a:effectLst/>
              <a:latin typeface="Arial" panose="020B0604020202020204" pitchFamily="34" charset="0"/>
              <a:cs typeface="Arial" panose="020B0604020202020204" pitchFamily="34" charset="0"/>
            </a:endParaRPr>
          </a:p>
          <a:p>
            <a:pPr marL="0" algn="l" rtl="0" eaLnBrk="1" fontAlgn="b" latinLnBrk="0" hangingPunct="1">
              <a:spcBef>
                <a:spcPts val="0"/>
              </a:spcBef>
              <a:spcAft>
                <a:spcPts val="0"/>
              </a:spcAft>
            </a:pPr>
            <a:endParaRPr lang="es-MX" sz="2000" b="1" i="0" u="none" strike="noStrike" kern="1200"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p>
            <a:pPr marL="0" fontAlgn="b">
              <a:spcBef>
                <a:spcPts val="0"/>
              </a:spcBef>
            </a:pPr>
            <a:r>
              <a:rPr lang="es-MX" sz="2000" b="1" i="0" u="none" strike="noStrike" kern="1200"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Alumnos que superan el standard                                </a:t>
            </a:r>
            <a:r>
              <a:rPr lang="es-VE" sz="2000" b="1" i="0" u="none" strike="noStrike" kern="1200" dirty="0">
                <a:solidFill>
                  <a:srgbClr val="000000"/>
                </a:solidFill>
                <a:effectLst/>
                <a:latin typeface="Arial" panose="020B0604020202020204" pitchFamily="34" charset="0"/>
                <a:ea typeface="Calibri Light" panose="020F0302020204030204" pitchFamily="34" charset="0"/>
                <a:cs typeface="Arial" panose="020B0604020202020204" pitchFamily="34" charset="0"/>
              </a:rPr>
              <a:t>32,20%                    34,20%</a:t>
            </a:r>
            <a:endParaRPr lang="es-VE" sz="2000" b="0" i="0" u="none" strike="noStrike" dirty="0">
              <a:effectLst/>
              <a:latin typeface="Arial" panose="020B0604020202020204" pitchFamily="34" charset="0"/>
              <a:cs typeface="Arial" panose="020B0604020202020204" pitchFamily="34" charset="0"/>
            </a:endParaRPr>
          </a:p>
          <a:p>
            <a:pPr marL="0" algn="l" rtl="0" eaLnBrk="1" fontAlgn="b" latinLnBrk="0" hangingPunct="1">
              <a:spcBef>
                <a:spcPts val="0"/>
              </a:spcBef>
              <a:spcAft>
                <a:spcPts val="0"/>
              </a:spcAft>
            </a:pPr>
            <a:endParaRPr lang="es-VE" sz="2000" b="0" i="0" u="none" strike="noStrike" dirty="0">
              <a:effectLst/>
              <a:latin typeface="Arial" panose="020B0604020202020204" pitchFamily="34" charset="0"/>
            </a:endParaRPr>
          </a:p>
          <a:p>
            <a:pPr marL="0" algn="l" rtl="0" eaLnBrk="1" fontAlgn="b" latinLnBrk="0" hangingPunct="1">
              <a:spcBef>
                <a:spcPts val="0"/>
              </a:spcBef>
              <a:spcAft>
                <a:spcPts val="0"/>
              </a:spcAft>
            </a:pPr>
            <a:r>
              <a:rPr lang="es-VE" sz="2000" b="1" i="0" u="none" strike="noStrike" kern="1200"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Palabras leídas por minutos                                              </a:t>
            </a:r>
            <a:r>
              <a:rPr lang="es-VE" sz="2000" b="1" i="0" u="none" strike="noStrike" kern="1200" dirty="0">
                <a:solidFill>
                  <a:srgbClr val="000000"/>
                </a:solidFill>
                <a:effectLst/>
                <a:latin typeface="Arial" panose="020B0604020202020204" pitchFamily="34" charset="0"/>
                <a:ea typeface="Calibri Light" panose="020F0302020204030204" pitchFamily="34" charset="0"/>
                <a:cs typeface="Arial" panose="020B0604020202020204" pitchFamily="34" charset="0"/>
              </a:rPr>
              <a:t>51                             44</a:t>
            </a:r>
            <a:endParaRPr lang="es-VE" sz="2000" b="0" i="0" u="none" strike="noStrike" dirty="0">
              <a:effectLst/>
              <a:latin typeface="Arial" panose="020B0604020202020204" pitchFamily="34" charset="0"/>
              <a:cs typeface="Arial" panose="020B0604020202020204" pitchFamily="34" charset="0"/>
            </a:endParaRPr>
          </a:p>
          <a:p>
            <a:pPr marL="0" algn="r" rtl="0" eaLnBrk="1" fontAlgn="b" latinLnBrk="0" hangingPunct="1">
              <a:spcBef>
                <a:spcPts val="0"/>
              </a:spcBef>
              <a:spcAft>
                <a:spcPts val="0"/>
              </a:spcAft>
            </a:pPr>
            <a:endParaRPr lang="es-VE" sz="2000" b="1" i="0" u="none" strike="noStrike" kern="1200"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p>
            <a:pPr fontAlgn="b">
              <a:spcBef>
                <a:spcPts val="0"/>
              </a:spcBef>
            </a:pPr>
            <a:r>
              <a:rPr lang="es-MX" sz="2000" b="1" i="0" u="none" strike="noStrike" kern="1200"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Alumnos con 0 palabras leídas                                       </a:t>
            </a:r>
            <a:r>
              <a:rPr lang="es-MX" sz="2000" b="1" i="0" u="none" strike="noStrike" kern="1200" dirty="0">
                <a:solidFill>
                  <a:srgbClr val="000000"/>
                </a:solidFill>
                <a:effectLst/>
                <a:latin typeface="Arial" panose="020B0604020202020204" pitchFamily="34" charset="0"/>
                <a:ea typeface="Calibri Light" panose="020F0302020204030204" pitchFamily="34" charset="0"/>
                <a:cs typeface="Arial" panose="020B0604020202020204" pitchFamily="34" charset="0"/>
              </a:rPr>
              <a:t>4,80%                       2,30%</a:t>
            </a:r>
            <a:endParaRPr lang="es-VE" sz="2000" b="0" i="0" u="none" strike="noStrike" dirty="0">
              <a:effectLst/>
              <a:latin typeface="Arial" panose="020B0604020202020204" pitchFamily="34" charset="0"/>
              <a:cs typeface="Arial" panose="020B0604020202020204" pitchFamily="34" charset="0"/>
            </a:endParaRPr>
          </a:p>
          <a:p>
            <a:pPr marL="0" algn="l" rtl="0" eaLnBrk="1" fontAlgn="b" latinLnBrk="0" hangingPunct="1">
              <a:spcBef>
                <a:spcPts val="0"/>
              </a:spcBef>
              <a:spcAft>
                <a:spcPts val="0"/>
              </a:spcAft>
            </a:pPr>
            <a:endParaRPr lang="es-MX" sz="2000" b="1" i="0" u="none" strike="noStrike" kern="1200"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endParaRPr>
          </a:p>
          <a:p>
            <a:pPr marL="0" algn="l" rtl="0" eaLnBrk="1" fontAlgn="b" latinLnBrk="0" hangingPunct="1">
              <a:spcBef>
                <a:spcPts val="0"/>
              </a:spcBef>
              <a:spcAft>
                <a:spcPts val="0"/>
              </a:spcAft>
            </a:pPr>
            <a:r>
              <a:rPr lang="es-MX" sz="2000" b="1" i="0" u="none" strike="noStrike" kern="1200" dirty="0">
                <a:solidFill>
                  <a:srgbClr val="000000"/>
                </a:solidFill>
                <a:effectLst/>
                <a:latin typeface="Calibri Light" panose="020F0302020204030204" pitchFamily="34" charset="0"/>
                <a:ea typeface="Calibri Light" panose="020F0302020204030204" pitchFamily="34" charset="0"/>
                <a:cs typeface="Calibri Light" panose="020F0302020204030204" pitchFamily="34" charset="0"/>
              </a:rPr>
              <a:t>Alumnos con menos de 10 palabras leídas                   </a:t>
            </a:r>
            <a:r>
              <a:rPr lang="es-MX" sz="2000" b="1" i="0" u="none" strike="noStrike" kern="1200" dirty="0">
                <a:solidFill>
                  <a:srgbClr val="000000"/>
                </a:solidFill>
                <a:effectLst/>
                <a:latin typeface="Arial" panose="020B0604020202020204" pitchFamily="34" charset="0"/>
                <a:ea typeface="Calibri Light" panose="020F0302020204030204" pitchFamily="34" charset="0"/>
                <a:cs typeface="Arial" panose="020B0604020202020204" pitchFamily="34" charset="0"/>
              </a:rPr>
              <a:t>10%                        10,60%</a:t>
            </a:r>
          </a:p>
          <a:p>
            <a:pPr marL="0" indent="0">
              <a:buNone/>
            </a:pPr>
            <a:endParaRPr lang="es-VE" dirty="0"/>
          </a:p>
        </p:txBody>
      </p:sp>
    </p:spTree>
    <p:extLst>
      <p:ext uri="{BB962C8B-B14F-4D97-AF65-F5344CB8AC3E}">
        <p14:creationId xmlns:p14="http://schemas.microsoft.com/office/powerpoint/2010/main" val="3475062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30E46D-C5C1-C052-3F64-031E80CF2FAC}"/>
              </a:ext>
            </a:extLst>
          </p:cNvPr>
          <p:cNvSpPr>
            <a:spLocks noGrp="1"/>
          </p:cNvSpPr>
          <p:nvPr>
            <p:ph type="title"/>
          </p:nvPr>
        </p:nvSpPr>
        <p:spPr/>
        <p:txBody>
          <a:bodyPr>
            <a:normAutofit/>
          </a:bodyPr>
          <a:lstStyle/>
          <a:p>
            <a:r>
              <a:rPr lang="es-VE" sz="4000" dirty="0">
                <a:latin typeface="Arial" panose="020B0604020202020204" pitchFamily="34" charset="0"/>
                <a:cs typeface="Arial" panose="020B0604020202020204" pitchFamily="34" charset="0"/>
              </a:rPr>
              <a:t>Disminuye la oferta educativa de un nivel a otro de educación básica </a:t>
            </a:r>
          </a:p>
        </p:txBody>
      </p:sp>
      <p:sp>
        <p:nvSpPr>
          <p:cNvPr id="3" name="Marcador de contenido 2">
            <a:extLst>
              <a:ext uri="{FF2B5EF4-FFF2-40B4-BE49-F238E27FC236}">
                <a16:creationId xmlns:a16="http://schemas.microsoft.com/office/drawing/2014/main" id="{F24914AB-C44D-E8BC-ECFE-F9FB4AD2A31A}"/>
              </a:ext>
            </a:extLst>
          </p:cNvPr>
          <p:cNvSpPr>
            <a:spLocks noGrp="1"/>
          </p:cNvSpPr>
          <p:nvPr>
            <p:ph idx="1"/>
          </p:nvPr>
        </p:nvSpPr>
        <p:spPr/>
        <p:txBody>
          <a:bodyPr>
            <a:normAutofit/>
          </a:bodyPr>
          <a:lstStyle/>
          <a:p>
            <a:r>
              <a:rPr lang="es-VE" sz="2200" dirty="0">
                <a:latin typeface="Arial" panose="020B0604020202020204" pitchFamily="34" charset="0"/>
                <a:cs typeface="Arial" panose="020B0604020202020204" pitchFamily="34" charset="0"/>
              </a:rPr>
              <a:t>Del total de secciones ofertados en la muestra de escuelas:</a:t>
            </a:r>
          </a:p>
          <a:p>
            <a:pPr marL="0" indent="0">
              <a:buNone/>
            </a:pPr>
            <a:r>
              <a:rPr lang="es-VE" sz="2200" dirty="0">
                <a:latin typeface="Arial" panose="020B0604020202020204" pitchFamily="34" charset="0"/>
                <a:cs typeface="Arial" panose="020B0604020202020204" pitchFamily="34" charset="0"/>
              </a:rPr>
              <a:t> el nivel de primaria posee el 65%</a:t>
            </a:r>
          </a:p>
          <a:p>
            <a:pPr marL="0" indent="0">
              <a:buNone/>
            </a:pPr>
            <a:r>
              <a:rPr lang="es-VE" sz="2200" dirty="0">
                <a:latin typeface="Arial" panose="020B0604020202020204" pitchFamily="34" charset="0"/>
                <a:cs typeface="Arial" panose="020B0604020202020204" pitchFamily="34" charset="0"/>
              </a:rPr>
              <a:t> mientras el de secundaria apenas el 25%.</a:t>
            </a:r>
          </a:p>
          <a:p>
            <a:pPr>
              <a:buFont typeface="Wingdings" panose="05000000000000000000" pitchFamily="2" charset="2"/>
              <a:buChar char="q"/>
            </a:pPr>
            <a:endParaRPr lang="es-VE" sz="2200" dirty="0">
              <a:latin typeface="Arial" panose="020B0604020202020204" pitchFamily="34" charset="0"/>
              <a:cs typeface="Arial" panose="020B0604020202020204" pitchFamily="34" charset="0"/>
            </a:endParaRPr>
          </a:p>
          <a:p>
            <a:pPr>
              <a:lnSpc>
                <a:spcPct val="100000"/>
              </a:lnSpc>
            </a:pPr>
            <a:r>
              <a:rPr lang="es-VE" sz="2200" dirty="0">
                <a:latin typeface="Arial" panose="020B0604020202020204" pitchFamily="34" charset="0"/>
                <a:cs typeface="Arial" panose="020B0604020202020204" pitchFamily="34" charset="0"/>
              </a:rPr>
              <a:t>Descenso importante en la oferta de la cantidad de secciones entre el 6to grado de educación primaria y el  1er año de secundaria, hay una disminución de un 54% en la cantidad de secciones.</a:t>
            </a:r>
          </a:p>
          <a:p>
            <a:pPr marL="0" indent="0">
              <a:buNone/>
            </a:pPr>
            <a:endParaRPr lang="es-VE" sz="2200" dirty="0">
              <a:latin typeface="Arial" panose="020B0604020202020204" pitchFamily="34" charset="0"/>
              <a:cs typeface="Arial" panose="020B0604020202020204" pitchFamily="34" charset="0"/>
            </a:endParaRPr>
          </a:p>
          <a:p>
            <a:pPr marL="0" indent="0">
              <a:buNone/>
            </a:pPr>
            <a:r>
              <a:rPr lang="es-VE" sz="2200" i="1" dirty="0">
                <a:latin typeface="Arial" panose="020B0604020202020204" pitchFamily="34" charset="0"/>
                <a:cs typeface="Arial" panose="020B0604020202020204" pitchFamily="34" charset="0"/>
              </a:rPr>
              <a:t>En Venezuela hay 1,5 millones de niños y jóvenes en edad escolar, fuera de las escuelas (ENCOVI 2022)</a:t>
            </a:r>
            <a:endParaRPr lang="es-VE"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584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0AC84B-ACBB-A50C-33D9-6DCCBF809C44}"/>
              </a:ext>
            </a:extLst>
          </p:cNvPr>
          <p:cNvSpPr>
            <a:spLocks noGrp="1"/>
          </p:cNvSpPr>
          <p:nvPr>
            <p:ph type="title"/>
          </p:nvPr>
        </p:nvSpPr>
        <p:spPr/>
        <p:txBody>
          <a:bodyPr/>
          <a:lstStyle/>
          <a:p>
            <a:r>
              <a:rPr lang="es-VE" sz="4400" dirty="0">
                <a:latin typeface="Arial" panose="020B0604020202020204" pitchFamily="34" charset="0"/>
                <a:cs typeface="Arial" panose="020B0604020202020204" pitchFamily="34" charset="0"/>
              </a:rPr>
              <a:t>Salones Escolares</a:t>
            </a:r>
            <a:endParaRPr lang="es-VE"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E5E3D7F2-6625-4555-E394-F33084FF06B3}"/>
              </a:ext>
            </a:extLst>
          </p:cNvPr>
          <p:cNvSpPr>
            <a:spLocks noGrp="1"/>
          </p:cNvSpPr>
          <p:nvPr>
            <p:ph idx="1"/>
          </p:nvPr>
        </p:nvSpPr>
        <p:spPr/>
        <p:txBody>
          <a:bodyPr>
            <a:normAutofit fontScale="92500"/>
          </a:bodyPr>
          <a:lstStyle/>
          <a:p>
            <a:pPr marL="182880" indent="-182880" defTabSz="731520">
              <a:lnSpc>
                <a:spcPct val="100000"/>
              </a:lnSpc>
              <a:spcBef>
                <a:spcPts val="800"/>
              </a:spcBef>
            </a:pPr>
            <a:r>
              <a:rPr lang="es-VE" sz="2600" b="1" kern="1200" dirty="0">
                <a:solidFill>
                  <a:schemeClr val="tx1"/>
                </a:solidFill>
                <a:latin typeface="Arial" panose="020B0604020202020204" pitchFamily="34" charset="0"/>
                <a:cs typeface="Arial" panose="020B0604020202020204" pitchFamily="34" charset="0"/>
              </a:rPr>
              <a:t>50,6%</a:t>
            </a:r>
            <a:r>
              <a:rPr lang="es-VE" sz="2600" kern="1200" dirty="0">
                <a:solidFill>
                  <a:schemeClr val="tx1"/>
                </a:solidFill>
                <a:latin typeface="Arial" panose="020B0604020202020204" pitchFamily="34" charset="0"/>
                <a:cs typeface="Arial" panose="020B0604020202020204" pitchFamily="34" charset="0"/>
              </a:rPr>
              <a:t>  de los planteles tienen los pupitres en mal estado</a:t>
            </a:r>
          </a:p>
          <a:p>
            <a:pPr marL="182880" indent="-182880" defTabSz="731520">
              <a:lnSpc>
                <a:spcPct val="100000"/>
              </a:lnSpc>
              <a:spcBef>
                <a:spcPts val="800"/>
              </a:spcBef>
            </a:pPr>
            <a:r>
              <a:rPr lang="es-VE" sz="2600" b="1" kern="1200" dirty="0">
                <a:solidFill>
                  <a:schemeClr val="tx1"/>
                </a:solidFill>
                <a:latin typeface="Arial" panose="020B0604020202020204" pitchFamily="34" charset="0"/>
                <a:cs typeface="Arial" panose="020B0604020202020204" pitchFamily="34" charset="0"/>
              </a:rPr>
              <a:t>50%  </a:t>
            </a:r>
            <a:r>
              <a:rPr lang="es-VE" sz="2600" kern="1200" dirty="0">
                <a:solidFill>
                  <a:schemeClr val="tx1"/>
                </a:solidFill>
                <a:latin typeface="Arial" panose="020B0604020202020204" pitchFamily="34" charset="0"/>
                <a:cs typeface="Arial" panose="020B0604020202020204" pitchFamily="34" charset="0"/>
              </a:rPr>
              <a:t>no cuentan con biblioteca escolar</a:t>
            </a:r>
          </a:p>
          <a:p>
            <a:pPr marL="182880" indent="-182880" defTabSz="731520">
              <a:lnSpc>
                <a:spcPct val="100000"/>
              </a:lnSpc>
              <a:spcBef>
                <a:spcPts val="800"/>
              </a:spcBef>
            </a:pPr>
            <a:r>
              <a:rPr lang="es-VE" sz="2600" b="1" kern="1200" dirty="0">
                <a:solidFill>
                  <a:schemeClr val="tx1"/>
                </a:solidFill>
                <a:latin typeface="Arial" panose="020B0604020202020204" pitchFamily="34" charset="0"/>
                <a:cs typeface="Arial" panose="020B0604020202020204" pitchFamily="34" charset="0"/>
              </a:rPr>
              <a:t>36% </a:t>
            </a:r>
            <a:r>
              <a:rPr lang="es-VE" sz="2600" kern="1200" dirty="0">
                <a:solidFill>
                  <a:schemeClr val="tx1"/>
                </a:solidFill>
                <a:latin typeface="Arial" panose="020B0604020202020204" pitchFamily="34" charset="0"/>
                <a:cs typeface="Arial" panose="020B0604020202020204" pitchFamily="34" charset="0"/>
              </a:rPr>
              <a:t> los salones de clases son insuficientes para atender la matricula</a:t>
            </a:r>
          </a:p>
          <a:p>
            <a:pPr marL="182880" indent="-182880" defTabSz="731520">
              <a:lnSpc>
                <a:spcPct val="100000"/>
              </a:lnSpc>
              <a:spcBef>
                <a:spcPts val="800"/>
              </a:spcBef>
            </a:pPr>
            <a:r>
              <a:rPr lang="es-VE" sz="2600" b="1" kern="1200" dirty="0">
                <a:solidFill>
                  <a:schemeClr val="tx1"/>
                </a:solidFill>
                <a:latin typeface="Arial" panose="020B0604020202020204" pitchFamily="34" charset="0"/>
                <a:cs typeface="Arial" panose="020B0604020202020204" pitchFamily="34" charset="0"/>
              </a:rPr>
              <a:t>40%</a:t>
            </a:r>
            <a:r>
              <a:rPr lang="es-VE" sz="2600" kern="1200" dirty="0">
                <a:solidFill>
                  <a:schemeClr val="tx1"/>
                </a:solidFill>
                <a:latin typeface="Arial" panose="020B0604020202020204" pitchFamily="34" charset="0"/>
                <a:cs typeface="Arial" panose="020B0604020202020204" pitchFamily="34" charset="0"/>
              </a:rPr>
              <a:t>  no disponen de computadoras</a:t>
            </a:r>
          </a:p>
          <a:p>
            <a:pPr marL="182880" indent="-182880" defTabSz="731520">
              <a:lnSpc>
                <a:spcPct val="100000"/>
              </a:lnSpc>
              <a:spcBef>
                <a:spcPts val="800"/>
              </a:spcBef>
            </a:pPr>
            <a:r>
              <a:rPr lang="es-VE" sz="2600" b="1" kern="1200" dirty="0">
                <a:solidFill>
                  <a:schemeClr val="tx1"/>
                </a:solidFill>
                <a:latin typeface="Arial" panose="020B0604020202020204" pitchFamily="34" charset="0"/>
                <a:cs typeface="Arial" panose="020B0604020202020204" pitchFamily="34" charset="0"/>
              </a:rPr>
              <a:t>43% </a:t>
            </a:r>
            <a:r>
              <a:rPr lang="es-VE" sz="2600" kern="1200" dirty="0">
                <a:solidFill>
                  <a:schemeClr val="tx1"/>
                </a:solidFill>
                <a:latin typeface="Arial" panose="020B0604020202020204" pitchFamily="34" charset="0"/>
                <a:cs typeface="Arial" panose="020B0604020202020204" pitchFamily="34" charset="0"/>
              </a:rPr>
              <a:t> de los pupitres son insuficientes para la matricula</a:t>
            </a:r>
          </a:p>
          <a:p>
            <a:pPr marL="182880" indent="-182880" defTabSz="731520">
              <a:lnSpc>
                <a:spcPct val="100000"/>
              </a:lnSpc>
              <a:spcBef>
                <a:spcPts val="800"/>
              </a:spcBef>
            </a:pPr>
            <a:r>
              <a:rPr lang="es-VE" sz="2600" b="1" kern="1200" dirty="0">
                <a:solidFill>
                  <a:schemeClr val="tx1"/>
                </a:solidFill>
                <a:latin typeface="Arial" panose="020B0604020202020204" pitchFamily="34" charset="0"/>
                <a:cs typeface="Arial" panose="020B0604020202020204" pitchFamily="34" charset="0"/>
              </a:rPr>
              <a:t>75%</a:t>
            </a:r>
            <a:r>
              <a:rPr lang="es-VE" sz="2600" kern="1200" dirty="0">
                <a:solidFill>
                  <a:schemeClr val="tx1"/>
                </a:solidFill>
                <a:latin typeface="Arial" panose="020B0604020202020204" pitchFamily="34" charset="0"/>
                <a:cs typeface="Arial" panose="020B0604020202020204" pitchFamily="34" charset="0"/>
              </a:rPr>
              <a:t>  reportan deficiencia o ausencia del servicio de conexión a internet</a:t>
            </a:r>
          </a:p>
          <a:p>
            <a:pPr marL="182880" indent="-182880" defTabSz="731520">
              <a:lnSpc>
                <a:spcPct val="100000"/>
              </a:lnSpc>
              <a:spcBef>
                <a:spcPts val="800"/>
              </a:spcBef>
            </a:pPr>
            <a:r>
              <a:rPr lang="es-VE" sz="2600" b="1" kern="1200" dirty="0">
                <a:solidFill>
                  <a:schemeClr val="tx1"/>
                </a:solidFill>
                <a:latin typeface="Arial" panose="020B0604020202020204" pitchFamily="34" charset="0"/>
                <a:cs typeface="Arial" panose="020B0604020202020204" pitchFamily="34" charset="0"/>
              </a:rPr>
              <a:t>55,7%  </a:t>
            </a:r>
            <a:r>
              <a:rPr lang="es-VE" sz="2600" kern="1200" dirty="0">
                <a:solidFill>
                  <a:schemeClr val="tx1"/>
                </a:solidFill>
                <a:latin typeface="Arial" panose="020B0604020202020204" pitchFamily="34" charset="0"/>
                <a:cs typeface="Arial" panose="020B0604020202020204" pitchFamily="34" charset="0"/>
              </a:rPr>
              <a:t>de los escritorios en mal estado o inservibles</a:t>
            </a:r>
          </a:p>
          <a:p>
            <a:pPr marL="182880" indent="-182880" defTabSz="731520">
              <a:lnSpc>
                <a:spcPct val="100000"/>
              </a:lnSpc>
              <a:spcBef>
                <a:spcPts val="800"/>
              </a:spcBef>
            </a:pPr>
            <a:r>
              <a:rPr lang="es-VE" sz="2600" b="1" kern="1200" dirty="0">
                <a:solidFill>
                  <a:schemeClr val="tx1"/>
                </a:solidFill>
                <a:latin typeface="Arial" panose="020B0604020202020204" pitchFamily="34" charset="0"/>
                <a:cs typeface="Arial" panose="020B0604020202020204" pitchFamily="34" charset="0"/>
              </a:rPr>
              <a:t>27,9% </a:t>
            </a:r>
            <a:r>
              <a:rPr lang="es-VE" sz="2600" kern="1200" dirty="0">
                <a:solidFill>
                  <a:schemeClr val="tx1"/>
                </a:solidFill>
                <a:latin typeface="Arial" panose="020B0604020202020204" pitchFamily="34" charset="0"/>
                <a:cs typeface="Arial" panose="020B0604020202020204" pitchFamily="34" charset="0"/>
              </a:rPr>
              <a:t> de los pizarrones en mal estado o inservibles</a:t>
            </a:r>
          </a:p>
          <a:p>
            <a:pPr marL="182880" indent="-182880" defTabSz="731520">
              <a:lnSpc>
                <a:spcPct val="100000"/>
              </a:lnSpc>
              <a:spcBef>
                <a:spcPts val="800"/>
              </a:spcBef>
            </a:pPr>
            <a:r>
              <a:rPr lang="es-VE" sz="2600" b="1" kern="1200" dirty="0">
                <a:solidFill>
                  <a:schemeClr val="tx1"/>
                </a:solidFill>
                <a:latin typeface="Arial" panose="020B0604020202020204" pitchFamily="34" charset="0"/>
                <a:cs typeface="Arial" panose="020B0604020202020204" pitchFamily="34" charset="0"/>
              </a:rPr>
              <a:t>74%</a:t>
            </a:r>
            <a:r>
              <a:rPr lang="es-VE" sz="2600" kern="1200" dirty="0">
                <a:solidFill>
                  <a:schemeClr val="tx1"/>
                </a:solidFill>
                <a:latin typeface="Arial" panose="020B0604020202020204" pitchFamily="34" charset="0"/>
                <a:cs typeface="Arial" panose="020B0604020202020204" pitchFamily="34" charset="0"/>
              </a:rPr>
              <a:t>  no cuenta con laboratorios para las materias científicas</a:t>
            </a:r>
          </a:p>
          <a:p>
            <a:endParaRPr lang="es-VE" dirty="0"/>
          </a:p>
        </p:txBody>
      </p:sp>
    </p:spTree>
    <p:extLst>
      <p:ext uri="{BB962C8B-B14F-4D97-AF65-F5344CB8AC3E}">
        <p14:creationId xmlns:p14="http://schemas.microsoft.com/office/powerpoint/2010/main" val="171773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0F6170E-D143-C6FB-68F0-C8193958FE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43467" y="1370668"/>
            <a:ext cx="10905066" cy="4116662"/>
          </a:xfrm>
          <a:prstGeom prst="rect">
            <a:avLst/>
          </a:prstGeom>
          <a:noFill/>
        </p:spPr>
      </p:pic>
    </p:spTree>
    <p:extLst>
      <p:ext uri="{BB962C8B-B14F-4D97-AF65-F5344CB8AC3E}">
        <p14:creationId xmlns:p14="http://schemas.microsoft.com/office/powerpoint/2010/main" val="3829753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B8F456-7058-F44B-A00F-E65003927A58}"/>
              </a:ext>
            </a:extLst>
          </p:cNvPr>
          <p:cNvSpPr>
            <a:spLocks noGrp="1"/>
          </p:cNvSpPr>
          <p:nvPr>
            <p:ph type="title"/>
          </p:nvPr>
        </p:nvSpPr>
        <p:spPr/>
        <p:txBody>
          <a:bodyPr>
            <a:normAutofit/>
          </a:bodyPr>
          <a:lstStyle/>
          <a:p>
            <a:r>
              <a:rPr lang="es-VE" sz="4000" dirty="0"/>
              <a:t>Asociación Internacional de Mujeres</a:t>
            </a:r>
            <a:br>
              <a:rPr lang="es-VE" sz="4000" dirty="0"/>
            </a:br>
            <a:r>
              <a:rPr lang="es-VE" sz="4000" dirty="0"/>
              <a:t>Universitarias </a:t>
            </a:r>
          </a:p>
        </p:txBody>
      </p:sp>
      <p:sp>
        <p:nvSpPr>
          <p:cNvPr id="3" name="Marcador de contenido 2">
            <a:extLst>
              <a:ext uri="{FF2B5EF4-FFF2-40B4-BE49-F238E27FC236}">
                <a16:creationId xmlns:a16="http://schemas.microsoft.com/office/drawing/2014/main" id="{1FCC1062-BCB6-936A-DC57-4F71498D00D8}"/>
              </a:ext>
            </a:extLst>
          </p:cNvPr>
          <p:cNvSpPr>
            <a:spLocks noGrp="1"/>
          </p:cNvSpPr>
          <p:nvPr>
            <p:ph idx="1"/>
          </p:nvPr>
        </p:nvSpPr>
        <p:spPr/>
        <p:txBody>
          <a:bodyPr>
            <a:normAutofit fontScale="92500" lnSpcReduction="10000"/>
          </a:bodyPr>
          <a:lstStyle/>
          <a:p>
            <a:pPr>
              <a:lnSpc>
                <a:spcPct val="150000"/>
              </a:lnSpc>
            </a:pPr>
            <a:r>
              <a:rPr lang="es-VE" sz="2000" dirty="0">
                <a:latin typeface="Arial" panose="020B0604020202020204" pitchFamily="34" charset="0"/>
                <a:cs typeface="Arial" panose="020B0604020202020204" pitchFamily="34" charset="0"/>
              </a:rPr>
              <a:t>¿Qué es VAAUW? </a:t>
            </a:r>
          </a:p>
          <a:p>
            <a:pPr marL="0" indent="0">
              <a:lnSpc>
                <a:spcPct val="150000"/>
              </a:lnSpc>
              <a:buNone/>
            </a:pPr>
            <a:r>
              <a:rPr lang="es-VE" sz="2000" dirty="0">
                <a:latin typeface="Arial" panose="020B0604020202020204" pitchFamily="34" charset="0"/>
                <a:cs typeface="Arial" panose="020B0604020202020204" pitchFamily="34" charset="0"/>
              </a:rPr>
              <a:t>Es una asociación civil sin fines de lucro de mujeres universitarias voluntarias, con sede en Caracas, Venezuela.</a:t>
            </a:r>
          </a:p>
          <a:p>
            <a:pPr>
              <a:lnSpc>
                <a:spcPct val="150000"/>
              </a:lnSpc>
            </a:pPr>
            <a:r>
              <a:rPr lang="es-VE" sz="2000" dirty="0">
                <a:latin typeface="Arial" panose="020B0604020202020204" pitchFamily="34" charset="0"/>
                <a:cs typeface="Arial" panose="020B0604020202020204" pitchFamily="34" charset="0"/>
              </a:rPr>
              <a:t>Nuestra Misión</a:t>
            </a:r>
          </a:p>
          <a:p>
            <a:pPr marL="0" indent="0">
              <a:lnSpc>
                <a:spcPct val="150000"/>
              </a:lnSpc>
              <a:buNone/>
            </a:pPr>
            <a:r>
              <a:rPr lang="es-VE" sz="2000" dirty="0">
                <a:latin typeface="Arial" panose="020B0604020202020204" pitchFamily="34" charset="0"/>
                <a:cs typeface="Arial" panose="020B0604020202020204" pitchFamily="34" charset="0"/>
              </a:rPr>
              <a:t>Proporcionar  refuerzo educativo integral y becas a niños y jóvenes de bajos recursos desde primaria hasta secundaria, así como establecer relaciones entre sus miembros a través de actividades sociales, culturales y educativas.</a:t>
            </a:r>
          </a:p>
          <a:p>
            <a:pPr marL="0" indent="0">
              <a:lnSpc>
                <a:spcPct val="150000"/>
              </a:lnSpc>
              <a:buNone/>
            </a:pPr>
            <a:r>
              <a:rPr lang="es-VE" sz="2000" dirty="0">
                <a:latin typeface="Arial" panose="020B0604020202020204" pitchFamily="34" charset="0"/>
                <a:cs typeface="Arial" panose="020B0604020202020204" pitchFamily="34" charset="0"/>
              </a:rPr>
              <a:t>VAAUW fue fundada en 1948 bajo el nombre de Asociación Venezolana Americana de Mujeres Universitarias.</a:t>
            </a:r>
          </a:p>
          <a:p>
            <a:pPr marL="0" indent="0">
              <a:lnSpc>
                <a:spcPct val="150000"/>
              </a:lnSpc>
              <a:buNone/>
            </a:pPr>
            <a:endParaRPr lang="es-VE" sz="1800" dirty="0">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3B5A8D92-92B3-5218-78A6-923E76B4570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8962" y="502443"/>
            <a:ext cx="2216785" cy="1050925"/>
          </a:xfrm>
          <a:prstGeom prst="rect">
            <a:avLst/>
          </a:prstGeom>
          <a:noFill/>
          <a:ln>
            <a:noFill/>
          </a:ln>
        </p:spPr>
      </p:pic>
    </p:spTree>
    <p:extLst>
      <p:ext uri="{BB962C8B-B14F-4D97-AF65-F5344CB8AC3E}">
        <p14:creationId xmlns:p14="http://schemas.microsoft.com/office/powerpoint/2010/main" val="3789533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73E89E-4B5E-548C-FD96-047932CCD21B}"/>
              </a:ext>
            </a:extLst>
          </p:cNvPr>
          <p:cNvSpPr>
            <a:spLocks noGrp="1"/>
          </p:cNvSpPr>
          <p:nvPr>
            <p:ph type="title"/>
          </p:nvPr>
        </p:nvSpPr>
        <p:spPr/>
        <p:txBody>
          <a:bodyPr/>
          <a:lstStyle/>
          <a:p>
            <a:r>
              <a:rPr lang="es-VE" dirty="0"/>
              <a:t>Que hacemos en VAAUW</a:t>
            </a:r>
          </a:p>
        </p:txBody>
      </p:sp>
      <p:sp>
        <p:nvSpPr>
          <p:cNvPr id="3" name="Marcador de contenido 2">
            <a:extLst>
              <a:ext uri="{FF2B5EF4-FFF2-40B4-BE49-F238E27FC236}">
                <a16:creationId xmlns:a16="http://schemas.microsoft.com/office/drawing/2014/main" id="{5A147702-9676-FE0C-874C-681496DF4A74}"/>
              </a:ext>
            </a:extLst>
          </p:cNvPr>
          <p:cNvSpPr>
            <a:spLocks noGrp="1"/>
          </p:cNvSpPr>
          <p:nvPr>
            <p:ph idx="1"/>
          </p:nvPr>
        </p:nvSpPr>
        <p:spPr/>
        <p:txBody>
          <a:bodyPr>
            <a:normAutofit/>
          </a:bodyPr>
          <a:lstStyle/>
          <a:p>
            <a:pPr algn="just">
              <a:lnSpc>
                <a:spcPct val="150000"/>
              </a:lnSpc>
            </a:pPr>
            <a:r>
              <a:rPr lang="es-ES_tradnl" sz="1800" dirty="0">
                <a:effectLst/>
                <a:latin typeface="Arial" panose="020B0604020202020204" pitchFamily="34" charset="0"/>
                <a:ea typeface="Times New Roman" panose="02020603050405020304" pitchFamily="18" charset="0"/>
                <a:cs typeface="Arial" panose="020B0604020202020204" pitchFamily="34" charset="0"/>
              </a:rPr>
              <a:t>VAAUW; organización no gubernamental, sin fines de lucro, de mujeres universitarias, fundada en l948, promueve la educación y ofrece oportunidades de índole cultural y social a niños, niñas, adolescentes y jóvenes que requieren ayuda financiera y orientación social y educativa para continuar su aprendizaje, a fin de llegar a ser exitosos como ciudadanos y en el mercado de trabajo.</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s-ES_tradnl" sz="1800" dirty="0">
                <a:effectLst/>
                <a:latin typeface="Arial" panose="020B0604020202020204" pitchFamily="34" charset="0"/>
                <a:ea typeface="Times New Roman" panose="02020603050405020304" pitchFamily="18" charset="0"/>
                <a:cs typeface="Arial" panose="020B0604020202020204" pitchFamily="34" charset="0"/>
              </a:rPr>
              <a:t>Los niños, niñas y jóvenes que VAAUW apoya, reciben enseñanza complementaria en varias materias: Matemáticas, Lenguaje, inglés, Biología, Física, Química y Computación. VAAUW requiere apoyo adicional para darle mayor atención individual y el desarrollo de otras habilidades a cada estudiante ya que se cuenta con profesores que dictan clases a los estudiantes de primaria y bachillerato. </a:t>
            </a:r>
            <a:endParaRPr lang="es-VE" sz="1800" dirty="0">
              <a:effectLst/>
              <a:latin typeface="Arial" panose="020B0604020202020204" pitchFamily="34" charset="0"/>
              <a:ea typeface="Times New Roman" panose="02020603050405020304" pitchFamily="18" charset="0"/>
              <a:cs typeface="Arial" panose="020B0604020202020204" pitchFamily="34" charset="0"/>
            </a:endParaRPr>
          </a:p>
          <a:p>
            <a:endParaRPr lang="es-VE" dirty="0"/>
          </a:p>
        </p:txBody>
      </p:sp>
      <p:pic>
        <p:nvPicPr>
          <p:cNvPr id="4" name="Imagen 3">
            <a:extLst>
              <a:ext uri="{FF2B5EF4-FFF2-40B4-BE49-F238E27FC236}">
                <a16:creationId xmlns:a16="http://schemas.microsoft.com/office/drawing/2014/main" id="{D9263CFA-0DD4-AB07-E341-C49AFFADC3B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8962" y="502443"/>
            <a:ext cx="2216785" cy="1050925"/>
          </a:xfrm>
          <a:prstGeom prst="rect">
            <a:avLst/>
          </a:prstGeom>
          <a:noFill/>
          <a:ln>
            <a:noFill/>
          </a:ln>
        </p:spPr>
      </p:pic>
    </p:spTree>
    <p:extLst>
      <p:ext uri="{BB962C8B-B14F-4D97-AF65-F5344CB8AC3E}">
        <p14:creationId xmlns:p14="http://schemas.microsoft.com/office/powerpoint/2010/main" val="16299342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1635</Words>
  <Application>Microsoft Office PowerPoint</Application>
  <PresentationFormat>Breitbild</PresentationFormat>
  <Paragraphs>105</Paragraphs>
  <Slides>16</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16</vt:i4>
      </vt:variant>
    </vt:vector>
  </HeadingPairs>
  <TitlesOfParts>
    <vt:vector size="23" baseType="lpstr">
      <vt:lpstr>Aptos</vt:lpstr>
      <vt:lpstr>Aptos Display</vt:lpstr>
      <vt:lpstr>Arial</vt:lpstr>
      <vt:lpstr>Calibri Light</vt:lpstr>
      <vt:lpstr>Times New Roman</vt:lpstr>
      <vt:lpstr>Wingdings</vt:lpstr>
      <vt:lpstr>Tema de Office</vt:lpstr>
      <vt:lpstr>    Abriendo puertas para el futuro </vt:lpstr>
      <vt:lpstr>  Fracaso y rezago escolar</vt:lpstr>
      <vt:lpstr>Estudio piloto de fluidez lectora</vt:lpstr>
      <vt:lpstr>Resultado   la muestra inicial era de 420 estudiantes, la inasistencia del 39% de los mismos durante la aplicación, no permitió lograr el total planificado.</vt:lpstr>
      <vt:lpstr>Disminuye la oferta educativa de un nivel a otro de educación básica </vt:lpstr>
      <vt:lpstr>Salones Escolares</vt:lpstr>
      <vt:lpstr>PowerPoint-Präsentation</vt:lpstr>
      <vt:lpstr>Asociación Internacional de Mujeres Universitarias </vt:lpstr>
      <vt:lpstr>Que hacemos en VAAUW</vt:lpstr>
      <vt:lpstr> PROGRAMAS DE VAAUW </vt:lpstr>
      <vt:lpstr>PROGRAMA LAS MADRINAS</vt:lpstr>
      <vt:lpstr>Desarrollo de Habilidades Cognitivas en el área de  Ciencias y Lenguaje para estudiantes de primaria y   bachillerato </vt:lpstr>
      <vt:lpstr>   Objetivo general      Objetivos específicos  </vt:lpstr>
      <vt:lpstr>Descripción del proyecto</vt:lpstr>
      <vt:lpstr>Voluntarias:</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EDWARD NOGUERA</dc:creator>
  <cp:lastModifiedBy>Yolanda Karczewski</cp:lastModifiedBy>
  <cp:revision>3</cp:revision>
  <dcterms:created xsi:type="dcterms:W3CDTF">2024-01-28T15:47:27Z</dcterms:created>
  <dcterms:modified xsi:type="dcterms:W3CDTF">2024-02-18T12:25:43Z</dcterms:modified>
</cp:coreProperties>
</file>