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256" r:id="rId5"/>
    <p:sldId id="367" r:id="rId6"/>
    <p:sldId id="361" r:id="rId7"/>
    <p:sldId id="369" r:id="rId8"/>
    <p:sldId id="373" r:id="rId9"/>
    <p:sldId id="362" r:id="rId10"/>
    <p:sldId id="346" r:id="rId11"/>
    <p:sldId id="370" r:id="rId12"/>
    <p:sldId id="371" r:id="rId13"/>
    <p:sldId id="349" r:id="rId14"/>
    <p:sldId id="354" r:id="rId15"/>
    <p:sldId id="375" r:id="rId16"/>
    <p:sldId id="372" r:id="rId17"/>
    <p:sldId id="257" r:id="rId18"/>
    <p:sldId id="351" r:id="rId19"/>
    <p:sldId id="366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FFROY Francois" initials="JF" lastIdx="4" clrIdx="0">
    <p:extLst>
      <p:ext uri="{19B8F6BF-5375-455C-9EA6-DF929625EA0E}">
        <p15:presenceInfo xmlns:p15="http://schemas.microsoft.com/office/powerpoint/2012/main" userId="S::francois.jeffroy@irsn.fr::20f46717-1c46-43de-9842-022da9e89d5b" providerId="AD"/>
      </p:ext>
    </p:extLst>
  </p:cmAuthor>
  <p:cmAuthor id="2" name="LATIL QUERREC Nevena" initials="LQN" lastIdx="1" clrIdx="1">
    <p:extLst>
      <p:ext uri="{19B8F6BF-5375-455C-9EA6-DF929625EA0E}">
        <p15:presenceInfo xmlns:p15="http://schemas.microsoft.com/office/powerpoint/2012/main" userId="S::nevena.latil-querrec@irsn.fr::d05cec6a-846a-4dcd-a8f4-cb41a49f6c67" providerId="AD"/>
      </p:ext>
    </p:extLst>
  </p:cmAuthor>
  <p:cmAuthor id="3" name="TAURINES Tatiana" initials="TT" lastIdx="4" clrIdx="2">
    <p:extLst>
      <p:ext uri="{19B8F6BF-5375-455C-9EA6-DF929625EA0E}">
        <p15:presenceInfo xmlns:p15="http://schemas.microsoft.com/office/powerpoint/2012/main" userId="S::tatiana.taurines@irsn.fr::bdb3b8fd-737f-4eea-9a14-fafa27e14dc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4757"/>
    <a:srgbClr val="D20012"/>
    <a:srgbClr val="7FA8D9"/>
    <a:srgbClr val="FFFFFF"/>
    <a:srgbClr val="F7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7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39BBCA-D3D4-4A29-8F3C-7397D9459B16}" type="datetimeFigureOut">
              <a:rPr lang="fr-FR" smtClean="0"/>
              <a:t>06/10/2023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8E1688-9C9A-42CE-8DEA-4338DEE1CB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0251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84EA83-ECFA-4CE9-8341-0864116DE1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82FDF4F-A9FB-4616-BBE3-3C548D0FF8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27FF95-E335-4966-9F83-36B2E257A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B7B8B-C37B-4C8A-BD26-B22DBB613E53}" type="datetime1">
              <a:rPr lang="fr-FR" smtClean="0"/>
              <a:t>06/10/2023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CFE4653-5FE9-4D19-A54F-456926027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6326F0-9CD3-4256-8FC2-A75DB406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5600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D54F26-B578-4A5C-983E-0C68FD212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33B0503-D31C-4404-98A2-C1F225F632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98F926E-87B6-4C74-9483-F18C41CD5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D057-42EA-4E74-863C-B33F0A396765}" type="datetime1">
              <a:rPr lang="fr-FR" smtClean="0"/>
              <a:t>06/10/2023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12D1145-FCDB-4328-8E36-5793F832A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A7974F-4470-4504-93BC-8D9BDED63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7214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B70CE69-2BF2-4D67-990B-5142EA1D07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B06FE01-62C2-4B05-A0F1-739D2BBD6F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9E36D9-E75F-4611-97AF-F5A85E030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1493-1703-414F-A24D-4CFE9792B3CF}" type="datetime1">
              <a:rPr lang="fr-FR" smtClean="0"/>
              <a:t>06/10/2023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8B01F4E-48A9-449D-B50D-50FC2A0EF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A95EE0-DF6F-44F6-BC30-CA2AB931A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4472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014655-29B0-4DE2-97D6-7B63C4FB0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DE27BE-3B28-48F1-89DE-B2B3F9C38B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A9FE49-5C68-4768-AE1D-441845CF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D8ADA-ABFD-4C02-981E-2841DD7FFF5A}" type="datetime1">
              <a:rPr lang="fr-FR" smtClean="0"/>
              <a:t>06/10/2023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96DE922-D689-44A1-AFAB-DBD5810A5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2561DA0-62B2-4679-AB88-EFDDF12DA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EA9969E-E00D-4453-B275-0E548DE1EB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03" t="13805" r="1731" b="15392"/>
          <a:stretch/>
        </p:blipFill>
        <p:spPr>
          <a:xfrm>
            <a:off x="65682" y="40668"/>
            <a:ext cx="1389045" cy="102117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BBF3514-1FCE-4B9D-8385-93A3B2D55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03" t="13805" r="1731" b="15392"/>
          <a:stretch/>
        </p:blipFill>
        <p:spPr>
          <a:xfrm>
            <a:off x="10737273" y="34940"/>
            <a:ext cx="1389045" cy="102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182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8EAC8C-D1AA-4829-8538-40BF1EC1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662F7E9-3B01-4C36-81F5-6023D3CB9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6271F0-33DF-4F8A-A319-2B1B567D6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6910D-B5EB-49A7-B05C-DE44D2781BBB}" type="datetime1">
              <a:rPr lang="fr-FR" smtClean="0"/>
              <a:t>06/10/2023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DF4A2BD-AE4B-4DE0-8163-B08A6E11D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EC30C7-943E-4B54-9EA0-0B28D4308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9999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9AC6B9-8404-48AB-8F35-DE93CBB3F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3FA0A59-DA02-4BD5-A1D8-DCD53EF71F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F61C145-C1AA-4106-A321-DCF7C2233F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88869D4-8CFB-468B-A747-C25803D7A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B34DE-70F5-46FC-AA4D-7B40B1213725}" type="datetime1">
              <a:rPr lang="fr-FR" smtClean="0"/>
              <a:t>06/10/2023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57C5698-7071-4FA0-B7EF-DE63FA236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EB52B3D-5433-4308-862A-D1BC90424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8724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11D769-1E1E-4694-B36E-1C22C89C3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AEB18BF-CC13-47EB-BD61-CAA295736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E3E306A-EE74-43EC-B912-F11BBD8FFE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BBCF12A-C712-413D-9F5F-A14BF197A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C4E2E29-1DC2-4110-A264-1DE677883E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3A5DAD1-2BE7-4A70-A712-134545C5D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B07FD-1B26-4724-9759-3B4EC1B06ED1}" type="datetime1">
              <a:rPr lang="fr-FR" smtClean="0"/>
              <a:t>06/10/2023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DF4ADB2-F095-4B45-A089-B8DD337A4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2C1960E-A7CD-4250-AB95-1E56690AF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9168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92E319-1937-4244-BC39-C629AB436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79EBFBF-FCC0-4E13-A08E-4C9658F82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B22F1-DFF4-4B43-957B-8FC95D8F59E7}" type="datetime1">
              <a:rPr lang="fr-FR" smtClean="0"/>
              <a:t>06/10/2023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0E8522A-AED6-41F0-A7CA-C3AF31D20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4547181-CFF3-4621-B8E6-62D6ECD5D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1827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4FC2057-CFB5-4D26-94A9-EE514485C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1F385-28C0-4E03-8DB0-A6E6BB513D00}" type="datetime1">
              <a:rPr lang="fr-FR" smtClean="0"/>
              <a:t>06/10/2023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6DD8D69-8FFD-4146-87FB-D0D26D351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EE705C2-5617-4017-B6F4-9679FEDB4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7523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39FE77-1DF1-4728-84E9-18FAB47F0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0380B3-C442-44F9-B896-81973BDB1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E09F268-A89E-4DAA-8BC5-CF782EA24A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4EADDEC-4BDF-4BBD-BD6E-55C521206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3F15B-3AF7-44DF-8C22-5134F5A5D86D}" type="datetime1">
              <a:rPr lang="fr-FR" smtClean="0"/>
              <a:t>06/10/2023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8847EAB-ABC1-4ECB-854A-FDD93CFE6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3836E86-243F-4710-B15B-70755772E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0804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00C424-1B55-4A1A-9444-726289331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03316CE-5684-4A70-B788-288E0CA704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324A5B2-39D7-4069-8DC9-AC3CCF2203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E3802A5-D1D8-4AEA-9692-D8049E79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0E984-B658-4C11-8236-AE677761772E}" type="datetime1">
              <a:rPr lang="fr-FR" smtClean="0"/>
              <a:t>06/10/2023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1E5C3CE-5CD9-4B59-8936-B44AA98B1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2B56A32-F496-4E0C-AF3C-8490EB9A7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9243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5BA9321-8AA2-404A-9803-D5A89C762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331" y="1152627"/>
            <a:ext cx="11218631" cy="1233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4B6A35E-4852-4D67-A4B4-E52A3E58D9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3332" y="2477193"/>
            <a:ext cx="11218632" cy="37298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72A9546-54FA-4BB2-84EF-72B6EC7C28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D4805-9914-4C5E-ADA7-4B1F0AA936DE}" type="datetime1">
              <a:rPr lang="fr-FR" smtClean="0"/>
              <a:t>06/10/2023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703E5C9-C433-42EB-897A-7520AA0589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D22958-19E8-4F01-BD11-D9E4260E6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B35EF6-8718-4233-AC5A-D78F068ACFE5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 descr="logohorizontalcouleur">
            <a:extLst>
              <a:ext uri="{FF2B5EF4-FFF2-40B4-BE49-F238E27FC236}">
                <a16:creationId xmlns:a16="http://schemas.microsoft.com/office/drawing/2014/main" id="{823B4ECE-F3DE-4CD5-A43F-E5B83A5F388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409" y="247759"/>
            <a:ext cx="1695450" cy="73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98281EB-29BA-4D87-B096-6556F4C8FB6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294" y="103933"/>
            <a:ext cx="1035050" cy="100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CC5BFE6-C293-4948-8EF9-925E087447A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322" y="0"/>
            <a:ext cx="1076325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966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DAA7A9-7F49-4A5E-BA5F-EFF5BADF53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373187"/>
          </a:xfrm>
        </p:spPr>
        <p:txBody>
          <a:bodyPr/>
          <a:lstStyle/>
          <a:p>
            <a:r>
              <a:rPr lang="fr-FR" dirty="0"/>
              <a:t>Avenir de l’IRSN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6E37D3E-BA29-4229-BFD2-8347302C2D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90691"/>
            <a:ext cx="9144000" cy="1655762"/>
          </a:xfrm>
        </p:spPr>
        <p:txBody>
          <a:bodyPr/>
          <a:lstStyle/>
          <a:p>
            <a:r>
              <a:rPr lang="fr-FR" dirty="0"/>
              <a:t>AG du </a:t>
            </a:r>
            <a:r>
              <a:rPr lang="fr-FR"/>
              <a:t>personnel, Teams</a:t>
            </a:r>
            <a:endParaRPr lang="fr-FR" dirty="0"/>
          </a:p>
          <a:p>
            <a:r>
              <a:rPr lang="fr-FR" dirty="0"/>
              <a:t>06-10-2023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8FDE5DC-668E-4979-8E0B-CE6D622E7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1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9A09F8E-02CF-41B5-BD41-F0150B71F26C}"/>
              </a:ext>
            </a:extLst>
          </p:cNvPr>
          <p:cNvSpPr txBox="1"/>
          <p:nvPr/>
        </p:nvSpPr>
        <p:spPr>
          <a:xfrm rot="20555189">
            <a:off x="2620633" y="4447708"/>
            <a:ext cx="7184285" cy="861774"/>
          </a:xfrm>
          <a:prstGeom prst="rect">
            <a:avLst/>
          </a:prstGeom>
          <a:noFill/>
          <a:ln w="127000">
            <a:solidFill>
              <a:srgbClr val="EE4757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rgbClr val="EE4757"/>
                </a:solidFill>
                <a:latin typeface="Bernard MT Condensed" panose="02050806060905020404" pitchFamily="18" charset="0"/>
                <a:cs typeface="72 Condensed" panose="020B0506030000000003" pitchFamily="34" charset="0"/>
              </a:rPr>
              <a:t>Démantèlement de l’IRSN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63C0B62-4016-40C2-963A-D34CE49EF181}"/>
              </a:ext>
            </a:extLst>
          </p:cNvPr>
          <p:cNvSpPr txBox="1"/>
          <p:nvPr/>
        </p:nvSpPr>
        <p:spPr>
          <a:xfrm>
            <a:off x="5007715" y="5742800"/>
            <a:ext cx="7184285" cy="861774"/>
          </a:xfrm>
          <a:prstGeom prst="rect">
            <a:avLst/>
          </a:prstGeom>
          <a:noFill/>
          <a:ln w="1270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rgbClr val="EE4757"/>
                </a:solidFill>
                <a:latin typeface="Bernard MT Condensed" panose="02050806060905020404" pitchFamily="18" charset="0"/>
                <a:cs typeface="72 Condensed" panose="020B0506030000000003" pitchFamily="34" charset="0"/>
              </a:rPr>
              <a:t>Saison 2</a:t>
            </a:r>
          </a:p>
        </p:txBody>
      </p:sp>
    </p:spTree>
    <p:extLst>
      <p:ext uri="{BB962C8B-B14F-4D97-AF65-F5344CB8AC3E}">
        <p14:creationId xmlns:p14="http://schemas.microsoft.com/office/powerpoint/2010/main" val="3876847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7DD1CB2-66DE-49E6-BCB8-3AB790546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10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F7FEBFA-2176-4B2E-BAF9-EEA4DFDD4AC7}"/>
              </a:ext>
            </a:extLst>
          </p:cNvPr>
          <p:cNvSpPr txBox="1"/>
          <p:nvPr/>
        </p:nvSpPr>
        <p:spPr>
          <a:xfrm rot="20481325">
            <a:off x="2315609" y="3381328"/>
            <a:ext cx="6590899" cy="1015663"/>
          </a:xfrm>
          <a:prstGeom prst="rect">
            <a:avLst/>
          </a:prstGeom>
          <a:noFill/>
          <a:ln w="28575">
            <a:solidFill>
              <a:srgbClr val="EE4757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EE4757"/>
                </a:solidFill>
                <a:latin typeface="Bernard MT Condensed" panose="02050806060905020404" pitchFamily="18" charset="0"/>
                <a:cs typeface="72 Condensed" panose="020B0506030000000003" pitchFamily="34" charset="0"/>
              </a:rPr>
              <a:t>Vous avez la parole !</a:t>
            </a:r>
          </a:p>
        </p:txBody>
      </p:sp>
    </p:spTree>
    <p:extLst>
      <p:ext uri="{BB962C8B-B14F-4D97-AF65-F5344CB8AC3E}">
        <p14:creationId xmlns:p14="http://schemas.microsoft.com/office/powerpoint/2010/main" val="3968436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0491A3FA-7567-4E27-A46D-63315B7FE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987" y="2207303"/>
            <a:ext cx="11218632" cy="37298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800" dirty="0"/>
              <a:t>Etes-vous d’accord avec la proposition de l’IS pour la rencontre avec l’ASN le 16 octobre ?</a:t>
            </a:r>
          </a:p>
          <a:p>
            <a:pPr lvl="1"/>
            <a:r>
              <a:rPr lang="fr-FR" sz="3400" dirty="0"/>
              <a:t>Oui</a:t>
            </a:r>
          </a:p>
          <a:p>
            <a:pPr lvl="1"/>
            <a:r>
              <a:rPr lang="fr-FR" sz="3400" dirty="0"/>
              <a:t>Non</a:t>
            </a:r>
          </a:p>
          <a:p>
            <a:pPr lvl="1"/>
            <a:r>
              <a:rPr lang="fr-FR" sz="3400" dirty="0"/>
              <a:t>Ne sais pas</a:t>
            </a: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3" name="Espace réservé du texte 27">
            <a:extLst>
              <a:ext uri="{FF2B5EF4-FFF2-40B4-BE49-F238E27FC236}">
                <a16:creationId xmlns:a16="http://schemas.microsoft.com/office/drawing/2014/main" id="{CEF5B70C-439E-4548-B007-C97255993EC9}"/>
              </a:ext>
            </a:extLst>
          </p:cNvPr>
          <p:cNvSpPr txBox="1">
            <a:spLocks/>
          </p:cNvSpPr>
          <p:nvPr/>
        </p:nvSpPr>
        <p:spPr>
          <a:xfrm>
            <a:off x="486568" y="1392223"/>
            <a:ext cx="11218863" cy="9525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>
            <a:normAutofit/>
          </a:bodyPr>
          <a:lstStyle>
            <a:lvl1pPr marR="0" indent="0">
              <a:lnSpc>
                <a:spcPts val="43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1" spc="25">
                <a:latin typeface="Trebuchet MS" panose="22635452340000000000" pitchFamily="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/>
              <a:t>Vote:</a:t>
            </a:r>
          </a:p>
          <a:p>
            <a:endParaRPr lang="fr-FR" dirty="0"/>
          </a:p>
        </p:txBody>
      </p:sp>
      <p:pic>
        <p:nvPicPr>
          <p:cNvPr id="1026" name="Picture 2" descr="Véronique Cortier : “Il n'est pas possible aujourd'hui d'offrir un vote  électronique aussi sûr que le vote papier” | | Acteurs Publics">
            <a:extLst>
              <a:ext uri="{FF2B5EF4-FFF2-40B4-BE49-F238E27FC236}">
                <a16:creationId xmlns:a16="http://schemas.microsoft.com/office/drawing/2014/main" id="{C4B69901-CAED-4CCE-93D8-933AA35AE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9199">
            <a:off x="5845160" y="3736762"/>
            <a:ext cx="2809875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555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0491A3FA-7567-4E27-A46D-63315B7FE9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Représentants OS au HCTISN (6 octobre)</a:t>
            </a:r>
          </a:p>
          <a:p>
            <a:r>
              <a:rPr lang="fr-FR" dirty="0"/>
              <a:t>LDH (4 octobre)</a:t>
            </a:r>
          </a:p>
          <a:p>
            <a:r>
              <a:rPr lang="fr-FR" dirty="0"/>
              <a:t>ANCCLI ( 20 septembre)</a:t>
            </a:r>
          </a:p>
          <a:p>
            <a:r>
              <a:rPr lang="fr-FR" dirty="0"/>
              <a:t>OS ASN (11 septembre, 6 Octobre)</a:t>
            </a:r>
          </a:p>
          <a:p>
            <a:r>
              <a:rPr lang="fr-FR" dirty="0"/>
              <a:t>Administrateurs salariés</a:t>
            </a:r>
          </a:p>
        </p:txBody>
      </p:sp>
      <p:sp>
        <p:nvSpPr>
          <p:cNvPr id="3" name="Espace réservé du texte 27">
            <a:extLst>
              <a:ext uri="{FF2B5EF4-FFF2-40B4-BE49-F238E27FC236}">
                <a16:creationId xmlns:a16="http://schemas.microsoft.com/office/drawing/2014/main" id="{CEF5B70C-439E-4548-B007-C97255993EC9}"/>
              </a:ext>
            </a:extLst>
          </p:cNvPr>
          <p:cNvSpPr txBox="1">
            <a:spLocks/>
          </p:cNvSpPr>
          <p:nvPr/>
        </p:nvSpPr>
        <p:spPr>
          <a:xfrm>
            <a:off x="486568" y="1392223"/>
            <a:ext cx="11218863" cy="9525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>
            <a:normAutofit/>
          </a:bodyPr>
          <a:lstStyle>
            <a:lvl1pPr marR="0" indent="0">
              <a:lnSpc>
                <a:spcPts val="43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1" spc="25">
                <a:latin typeface="Trebuchet MS" panose="22635452340000000000" pitchFamily="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/>
              <a:t>Point sur échanges de IS</a:t>
            </a:r>
          </a:p>
        </p:txBody>
      </p:sp>
      <p:sp>
        <p:nvSpPr>
          <p:cNvPr id="2" name="Espace réservé du texte 27">
            <a:extLst>
              <a:ext uri="{FF2B5EF4-FFF2-40B4-BE49-F238E27FC236}">
                <a16:creationId xmlns:a16="http://schemas.microsoft.com/office/drawing/2014/main" id="{D5ED6AC4-6DD5-A2D9-6C63-830046F3CA46}"/>
              </a:ext>
            </a:extLst>
          </p:cNvPr>
          <p:cNvSpPr txBox="1">
            <a:spLocks/>
          </p:cNvSpPr>
          <p:nvPr/>
        </p:nvSpPr>
        <p:spPr>
          <a:xfrm>
            <a:off x="546689" y="5455859"/>
            <a:ext cx="11218863" cy="9525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>
            <a:normAutofit/>
          </a:bodyPr>
          <a:lstStyle>
            <a:lvl1pPr marR="0" indent="0">
              <a:lnSpc>
                <a:spcPts val="43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1" spc="25">
                <a:latin typeface="Trebuchet MS" panose="22635452340000000000" pitchFamily="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/>
              <a:t>Retour CA du 5 octobre</a:t>
            </a:r>
          </a:p>
        </p:txBody>
      </p:sp>
    </p:spTree>
    <p:extLst>
      <p:ext uri="{BB962C8B-B14F-4D97-AF65-F5344CB8AC3E}">
        <p14:creationId xmlns:p14="http://schemas.microsoft.com/office/powerpoint/2010/main" val="1655634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27">
            <a:extLst>
              <a:ext uri="{FF2B5EF4-FFF2-40B4-BE49-F238E27FC236}">
                <a16:creationId xmlns:a16="http://schemas.microsoft.com/office/drawing/2014/main" id="{33E44607-F67C-4D01-B0D2-725F90AA2259}"/>
              </a:ext>
            </a:extLst>
          </p:cNvPr>
          <p:cNvSpPr txBox="1">
            <a:spLocks/>
          </p:cNvSpPr>
          <p:nvPr/>
        </p:nvSpPr>
        <p:spPr>
          <a:xfrm>
            <a:off x="486568" y="1392223"/>
            <a:ext cx="11218863" cy="9525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300"/>
              </a:lnSpc>
              <a:buFont typeface="Arial" panose="020B0604020202020204" pitchFamily="34" charset="0"/>
              <a:buNone/>
            </a:pPr>
            <a:r>
              <a:rPr lang="fr-FR" sz="3200" b="1" spc="25" dirty="0">
                <a:latin typeface="Trebuchet MS" panose="22635452340000000000" pitchFamily="2"/>
              </a:rPr>
              <a:t>Calendrier à venir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D6FA87-259A-49CF-9FEA-87E6D12ED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5" y="2400993"/>
            <a:ext cx="11630025" cy="3729830"/>
          </a:xfrm>
        </p:spPr>
        <p:txBody>
          <a:bodyPr/>
          <a:lstStyle/>
          <a:p>
            <a:r>
              <a:rPr lang="fr-FR" dirty="0"/>
              <a:t>Réunion HCTISN (12/10), volontaires pour un Haut Comité d’Accueil?</a:t>
            </a:r>
          </a:p>
          <a:p>
            <a:r>
              <a:rPr lang="fr-FR" dirty="0"/>
              <a:t>Table ronde à l’Assemblée Nationale (24/10)</a:t>
            </a:r>
          </a:p>
          <a:p>
            <a:r>
              <a:rPr lang="fr-FR" dirty="0"/>
              <a:t>Demande de RDV avec le ministère des armées</a:t>
            </a:r>
          </a:p>
          <a:p>
            <a:r>
              <a:rPr lang="fr-FR" dirty="0"/>
              <a:t>Rencontre avec les parlementaires qui feront basculer le vote </a:t>
            </a:r>
          </a:p>
          <a:p>
            <a:r>
              <a:rPr lang="fr-FR" dirty="0"/>
              <a:t>Préparation de fiches argumentaires avec les salariés</a:t>
            </a:r>
          </a:p>
          <a:p>
            <a:r>
              <a:rPr lang="fr-FR" dirty="0"/>
              <a:t>Diffusion de la synthèse du colloque du 5 juillet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5247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 descr="Une image contenant plein air, personne, ciel, habits&#10;&#10;Description générée automatiquement">
            <a:extLst>
              <a:ext uri="{FF2B5EF4-FFF2-40B4-BE49-F238E27FC236}">
                <a16:creationId xmlns:a16="http://schemas.microsoft.com/office/drawing/2014/main" id="{8170D091-7CD1-4997-BF6C-FC72F77E00B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2404">
            <a:off x="3675117" y="4303161"/>
            <a:ext cx="4029940" cy="2267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 descr="Une image contenant plein air, personne, habits, ciel&#10;&#10;Description générée automatiquement">
            <a:extLst>
              <a:ext uri="{FF2B5EF4-FFF2-40B4-BE49-F238E27FC236}">
                <a16:creationId xmlns:a16="http://schemas.microsoft.com/office/drawing/2014/main" id="{C6CA7E27-37B6-4CC6-B7CF-0CA763ADE5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3"/>
          <a:stretch/>
        </p:blipFill>
        <p:spPr>
          <a:xfrm rot="20429407">
            <a:off x="3046278" y="1535683"/>
            <a:ext cx="3917668" cy="2424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 2" descr="Une image contenant habits, personne, plein air, femme&#10;&#10;Description générée automatiquement">
            <a:extLst>
              <a:ext uri="{FF2B5EF4-FFF2-40B4-BE49-F238E27FC236}">
                <a16:creationId xmlns:a16="http://schemas.microsoft.com/office/drawing/2014/main" id="{9EE226AF-1BF8-4D32-95FF-DD1799E2E4A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7661" y="3150337"/>
            <a:ext cx="4230501" cy="3172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806EDB0-FF98-4ED5-9ECC-FCBEFCCCD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14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36F32A9-7C15-450F-A18C-D96178A09E16}"/>
              </a:ext>
            </a:extLst>
          </p:cNvPr>
          <p:cNvSpPr txBox="1"/>
          <p:nvPr/>
        </p:nvSpPr>
        <p:spPr>
          <a:xfrm rot="-1200000">
            <a:off x="2906737" y="3542491"/>
            <a:ext cx="5502453" cy="861774"/>
          </a:xfrm>
          <a:prstGeom prst="rect">
            <a:avLst/>
          </a:prstGeom>
          <a:noFill/>
          <a:ln w="127000">
            <a:solidFill>
              <a:srgbClr val="EE4757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rgbClr val="EE4757"/>
                </a:solidFill>
                <a:latin typeface="Bernard MT Condensed" panose="02050806060905020404" pitchFamily="18" charset="0"/>
                <a:cs typeface="72 Condensed" panose="020B0506030000000003" pitchFamily="34" charset="0"/>
              </a:rPr>
              <a:t>Restons groupés !</a:t>
            </a:r>
          </a:p>
        </p:txBody>
      </p:sp>
      <p:pic>
        <p:nvPicPr>
          <p:cNvPr id="10" name="Image 9" descr="Une image contenant texte, Bleu électrique, habits, bleu&#10;&#10;Description générée automatiquement">
            <a:extLst>
              <a:ext uri="{FF2B5EF4-FFF2-40B4-BE49-F238E27FC236}">
                <a16:creationId xmlns:a16="http://schemas.microsoft.com/office/drawing/2014/main" id="{53369BDE-00BE-4A0E-864C-F2D1FD9F3B1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077" y="1154930"/>
            <a:ext cx="1791849" cy="2457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 11" descr="Une image contenant texte, plein air, Vêtements à haute visibilité, vert&#10;&#10;Description générée automatiquement">
            <a:extLst>
              <a:ext uri="{FF2B5EF4-FFF2-40B4-BE49-F238E27FC236}">
                <a16:creationId xmlns:a16="http://schemas.microsoft.com/office/drawing/2014/main" id="{6F004D1B-DF03-42B2-9FBA-141040B8B40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077" y="4486478"/>
            <a:ext cx="1791849" cy="2433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 13" descr="Une image contenant plein air, personne, habits, homme&#10;&#10;Description générée automatiquement">
            <a:extLst>
              <a:ext uri="{FF2B5EF4-FFF2-40B4-BE49-F238E27FC236}">
                <a16:creationId xmlns:a16="http://schemas.microsoft.com/office/drawing/2014/main" id="{8C82D55A-36DA-4CC0-9C21-1CD1DD66F9C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094" y="1847383"/>
            <a:ext cx="3659938" cy="2697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312466D-33C8-478E-96DB-8C5D56AC00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016803">
            <a:off x="387864" y="1881042"/>
            <a:ext cx="2891395" cy="148694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B4C43EA-EEAE-4CF7-878F-D0FCEA18723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35666" y="5042434"/>
            <a:ext cx="2086366" cy="149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119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lein air, bâtiment, arbre, personne&#10;&#10;Description générée automatiquement">
            <a:extLst>
              <a:ext uri="{FF2B5EF4-FFF2-40B4-BE49-F238E27FC236}">
                <a16:creationId xmlns:a16="http://schemas.microsoft.com/office/drawing/2014/main" id="{30BE2B52-6157-4108-BA31-AC91F176FC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94"/>
          <a:stretch/>
        </p:blipFill>
        <p:spPr>
          <a:xfrm>
            <a:off x="0" y="1126278"/>
            <a:ext cx="12192000" cy="5731722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7DD1CB2-66DE-49E6-BCB8-3AB790546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15</a:t>
            </a:fld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E456AAB-4665-45DC-906D-B7F98D4FE062}"/>
              </a:ext>
            </a:extLst>
          </p:cNvPr>
          <p:cNvSpPr txBox="1"/>
          <p:nvPr/>
        </p:nvSpPr>
        <p:spPr>
          <a:xfrm rot="20889276">
            <a:off x="3613626" y="3152359"/>
            <a:ext cx="3631532" cy="707886"/>
          </a:xfrm>
          <a:prstGeom prst="rect">
            <a:avLst/>
          </a:prstGeom>
          <a:noFill/>
          <a:ln w="127000">
            <a:solidFill>
              <a:srgbClr val="EE4757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EE4757"/>
                </a:solidFill>
                <a:latin typeface="Bernard MT Condensed" panose="02050806060905020404" pitchFamily="18" charset="0"/>
                <a:cs typeface="72 Condensed" panose="020B0506030000000003" pitchFamily="34" charset="0"/>
              </a:rPr>
              <a:t>Merci à tous</a:t>
            </a:r>
          </a:p>
        </p:txBody>
      </p:sp>
    </p:spTree>
    <p:extLst>
      <p:ext uri="{BB962C8B-B14F-4D97-AF65-F5344CB8AC3E}">
        <p14:creationId xmlns:p14="http://schemas.microsoft.com/office/powerpoint/2010/main" val="2485826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9459E9-A27D-4840-BACD-5F6858CC3A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fr-FR" dirty="0">
                <a:highlight>
                  <a:srgbClr val="FFFF00"/>
                </a:highlight>
              </a:rPr>
              <a:t>Stratégie IS  -- (FJE / LC) (10 min)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highlight>
                  <a:srgbClr val="FFFF00"/>
                </a:highlight>
              </a:rPr>
              <a:t>Nos soutiens --  lancé par précédents (5 min)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highlight>
                  <a:srgbClr val="FFFF00"/>
                </a:highlight>
              </a:rPr>
              <a:t>Actions engagées – FJE (5min)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highlight>
                  <a:srgbClr val="FFFF00"/>
                </a:highlight>
              </a:rPr>
              <a:t>Rencontre ASN / IRSN du 16 octobre – (NLQ . PCU?) (10)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highlight>
                  <a:srgbClr val="FFFF00"/>
                </a:highlight>
              </a:rPr>
              <a:t>A vous la parole -- lancé par précédent (20)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highlight>
                  <a:srgbClr val="FFFF00"/>
                </a:highlight>
              </a:rPr>
              <a:t>Votes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highlight>
                  <a:srgbClr val="FFFF00"/>
                </a:highlight>
              </a:rPr>
              <a:t>Point sur échanges de IS (HCTISN, LDH, ANCCLI, OS ASN) retour CA – TTA et CGO (10)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>
                <a:highlight>
                  <a:srgbClr val="FFFF00"/>
                </a:highlight>
              </a:rPr>
              <a:t>Calendrier à venir – TTA  CGO (3)</a:t>
            </a:r>
          </a:p>
          <a:p>
            <a:pPr marL="0" indent="0">
              <a:buNone/>
            </a:pPr>
            <a:endParaRPr lang="fr-FR" dirty="0">
              <a:highlight>
                <a:srgbClr val="FFFF00"/>
              </a:highlight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806EDB0-FF98-4ED5-9ECC-FCBEFCCCD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1720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9459E9-A27D-4840-BACD-5F6858CC3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883" y="1970843"/>
            <a:ext cx="11448081" cy="423618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fr-FR" dirty="0"/>
              <a:t>Stratégie IS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Actions engagées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Rencontre ASN / IRSN du 16 octobre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A vous la parole  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Vote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Point sur les échanges de l’IS (HCTISN, LDH, ANCCLI, OS ASN)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Calendrier à venir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Conclusion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806EDB0-FF98-4ED5-9ECC-FCBEFCCCD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0152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18F1CB5-475E-4C05-B2F2-32AE9519A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776" y="1764129"/>
            <a:ext cx="11218632" cy="3729830"/>
          </a:xfrm>
        </p:spPr>
        <p:txBody>
          <a:bodyPr>
            <a:normAutofit/>
          </a:bodyPr>
          <a:lstStyle/>
          <a:p>
            <a:pPr marL="0" lvl="1" indent="0">
              <a:lnSpc>
                <a:spcPct val="80000"/>
              </a:lnSpc>
              <a:spcBef>
                <a:spcPts val="1000"/>
              </a:spcBef>
              <a:buNone/>
            </a:pPr>
            <a:r>
              <a:rPr lang="fr-FR" sz="2600" dirty="0"/>
              <a:t>Prévenir: l’accident de fusion</a:t>
            </a:r>
          </a:p>
          <a:p>
            <a:pPr marL="800100" lvl="2" indent="-342900">
              <a:lnSpc>
                <a:spcPct val="80000"/>
              </a:lnSpc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fr-FR" sz="2200" dirty="0"/>
              <a:t>Pour préserver nos missions, nos conditions d’exercices de ces missions et nos acquis sociaux</a:t>
            </a:r>
          </a:p>
          <a:p>
            <a:pPr marL="800100" lvl="2" indent="-342900">
              <a:lnSpc>
                <a:spcPct val="80000"/>
              </a:lnSpc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fr-FR" sz="2200" dirty="0"/>
              <a:t>Peser sur le débat parlementaire (députés et sénateurs) , une écoute de l’IS</a:t>
            </a:r>
          </a:p>
          <a:p>
            <a:pPr marL="457200" lvl="2" indent="0">
              <a:lnSpc>
                <a:spcPct val="80000"/>
              </a:lnSpc>
              <a:spcBef>
                <a:spcPts val="1000"/>
              </a:spcBef>
              <a:buNone/>
            </a:pPr>
            <a:endParaRPr lang="fr-FR" sz="2200" dirty="0"/>
          </a:p>
          <a:p>
            <a:pPr marL="457200" lvl="2" indent="0">
              <a:lnSpc>
                <a:spcPct val="80000"/>
              </a:lnSpc>
              <a:spcBef>
                <a:spcPts val="1000"/>
              </a:spcBef>
              <a:buNone/>
            </a:pPr>
            <a:endParaRPr lang="fr-FR" sz="2200" dirty="0"/>
          </a:p>
          <a:p>
            <a:pPr marL="457200" lvl="2" indent="0">
              <a:lnSpc>
                <a:spcPct val="80000"/>
              </a:lnSpc>
              <a:spcBef>
                <a:spcPts val="1000"/>
              </a:spcBef>
              <a:buNone/>
            </a:pPr>
            <a:endParaRPr lang="fr-FR" sz="2200" dirty="0"/>
          </a:p>
          <a:p>
            <a:pPr marL="457200" lvl="2" indent="0">
              <a:lnSpc>
                <a:spcPct val="80000"/>
              </a:lnSpc>
              <a:spcBef>
                <a:spcPts val="1000"/>
              </a:spcBef>
              <a:buNone/>
            </a:pPr>
            <a:endParaRPr lang="fr-FR" sz="2200" dirty="0"/>
          </a:p>
          <a:p>
            <a:pPr marL="457200" lvl="2" indent="0">
              <a:lnSpc>
                <a:spcPct val="80000"/>
              </a:lnSpc>
              <a:spcBef>
                <a:spcPts val="1000"/>
              </a:spcBef>
              <a:buNone/>
            </a:pPr>
            <a:endParaRPr lang="fr-FR" sz="2200" dirty="0"/>
          </a:p>
          <a:p>
            <a:pPr marL="457200" lvl="2" indent="0">
              <a:lnSpc>
                <a:spcPct val="80000"/>
              </a:lnSpc>
              <a:spcBef>
                <a:spcPts val="1000"/>
              </a:spcBef>
              <a:buNone/>
            </a:pPr>
            <a:endParaRPr lang="fr-FR" sz="2200" dirty="0"/>
          </a:p>
          <a:p>
            <a:pPr marL="457200" lvl="2" indent="0">
              <a:lnSpc>
                <a:spcPct val="80000"/>
              </a:lnSpc>
              <a:spcBef>
                <a:spcPts val="1000"/>
              </a:spcBef>
              <a:buNone/>
            </a:pPr>
            <a:endParaRPr lang="fr-FR" sz="2200" dirty="0"/>
          </a:p>
        </p:txBody>
      </p:sp>
      <p:sp>
        <p:nvSpPr>
          <p:cNvPr id="13" name="Espace réservé du texte 27">
            <a:extLst>
              <a:ext uri="{FF2B5EF4-FFF2-40B4-BE49-F238E27FC236}">
                <a16:creationId xmlns:a16="http://schemas.microsoft.com/office/drawing/2014/main" id="{33E44607-F67C-4D01-B0D2-725F90AA2259}"/>
              </a:ext>
            </a:extLst>
          </p:cNvPr>
          <p:cNvSpPr txBox="1">
            <a:spLocks/>
          </p:cNvSpPr>
          <p:nvPr/>
        </p:nvSpPr>
        <p:spPr>
          <a:xfrm>
            <a:off x="486568" y="1190887"/>
            <a:ext cx="11218863" cy="9525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300"/>
              </a:lnSpc>
              <a:buNone/>
            </a:pPr>
            <a:r>
              <a:rPr lang="fr-FR" sz="3200" b="1" spc="25" dirty="0">
                <a:latin typeface="Trebuchet MS" panose="22635452340000000000" pitchFamily="2"/>
              </a:rPr>
              <a:t>Stratégie actuelle de l’IS : Défense en profondeur</a:t>
            </a:r>
          </a:p>
          <a:p>
            <a:pPr marL="0" indent="0">
              <a:lnSpc>
                <a:spcPts val="4300"/>
              </a:lnSpc>
              <a:buFont typeface="Arial" panose="020B0604020202020204" pitchFamily="34" charset="0"/>
              <a:buNone/>
            </a:pPr>
            <a:endParaRPr lang="fr-FR" sz="3200" b="1" spc="25" dirty="0">
              <a:latin typeface="Trebuchet MS" panose="22635452340000000000" pitchFamily="2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9D7C15D-5DF8-8C1D-B051-6F8D65ED1E8E}"/>
              </a:ext>
            </a:extLst>
          </p:cNvPr>
          <p:cNvSpPr/>
          <p:nvPr/>
        </p:nvSpPr>
        <p:spPr>
          <a:xfrm>
            <a:off x="4758133" y="6252205"/>
            <a:ext cx="1124124" cy="44211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1E698C2-1B9B-BBF1-16DD-E1003BA2A704}"/>
              </a:ext>
            </a:extLst>
          </p:cNvPr>
          <p:cNvSpPr txBox="1"/>
          <p:nvPr/>
        </p:nvSpPr>
        <p:spPr>
          <a:xfrm>
            <a:off x="7666535" y="3523376"/>
            <a:ext cx="4191873" cy="2545312"/>
          </a:xfrm>
          <a:prstGeom prst="rect">
            <a:avLst/>
          </a:prstGeom>
          <a:noFill/>
          <a:ln w="127000">
            <a:solidFill>
              <a:srgbClr val="EE4757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lvl="2" indent="0" algn="ctr">
              <a:lnSpc>
                <a:spcPct val="80000"/>
              </a:lnSpc>
              <a:spcBef>
                <a:spcPts val="1000"/>
              </a:spcBef>
              <a:buNone/>
            </a:pPr>
            <a:endParaRPr lang="fr-FR" sz="2800" b="1" dirty="0">
              <a:solidFill>
                <a:srgbClr val="EE4757"/>
              </a:solidFill>
              <a:latin typeface="Bernard MT Condensed" panose="02050806060905020404" pitchFamily="18" charset="0"/>
              <a:cs typeface="72 Condensed" panose="020B0506030000000003" pitchFamily="34" charset="0"/>
            </a:endParaRPr>
          </a:p>
          <a:p>
            <a:pPr marL="0" lvl="2" indent="0" algn="ctr">
              <a:lnSpc>
                <a:spcPct val="80000"/>
              </a:lnSpc>
              <a:spcBef>
                <a:spcPts val="1000"/>
              </a:spcBef>
              <a:buNone/>
            </a:pPr>
            <a:r>
              <a:rPr lang="fr-FR" sz="2800" b="1" dirty="0">
                <a:solidFill>
                  <a:srgbClr val="EE4757"/>
                </a:solidFill>
                <a:latin typeface="Bernard MT Condensed" panose="02050806060905020404" pitchFamily="18" charset="0"/>
                <a:cs typeface="72 Condensed" panose="020B0506030000000003" pitchFamily="34" charset="0"/>
              </a:rPr>
              <a:t>Une seule solution: </a:t>
            </a:r>
          </a:p>
          <a:p>
            <a:pPr marL="0" lvl="2" indent="0" algn="ctr">
              <a:lnSpc>
                <a:spcPct val="80000"/>
              </a:lnSpc>
              <a:spcBef>
                <a:spcPts val="1000"/>
              </a:spcBef>
              <a:buNone/>
            </a:pPr>
            <a:r>
              <a:rPr lang="fr-FR" sz="2800" b="1" dirty="0">
                <a:solidFill>
                  <a:srgbClr val="EE4757"/>
                </a:solidFill>
                <a:latin typeface="Bernard MT Condensed" panose="02050806060905020404" pitchFamily="18" charset="0"/>
                <a:cs typeface="72 Condensed" panose="020B0506030000000003" pitchFamily="34" charset="0"/>
              </a:rPr>
              <a:t>Garder un rapport de force! Assemblée fragmentée sans majorité absolue !</a:t>
            </a:r>
          </a:p>
          <a:p>
            <a:pPr marL="0" lvl="2" indent="0" algn="ctr">
              <a:lnSpc>
                <a:spcPct val="80000"/>
              </a:lnSpc>
              <a:spcBef>
                <a:spcPts val="1000"/>
              </a:spcBef>
              <a:buNone/>
            </a:pPr>
            <a:endParaRPr lang="fr-FR" sz="2800" b="1" dirty="0">
              <a:solidFill>
                <a:srgbClr val="EE4757"/>
              </a:solidFill>
              <a:latin typeface="Bernard MT Condensed" panose="02050806060905020404" pitchFamily="18" charset="0"/>
              <a:cs typeface="72 Condensed" panose="020B0506030000000003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D82DA91-38B0-E52A-58F4-8E885DA7F919}"/>
              </a:ext>
            </a:extLst>
          </p:cNvPr>
          <p:cNvGrpSpPr/>
          <p:nvPr/>
        </p:nvGrpSpPr>
        <p:grpSpPr>
          <a:xfrm>
            <a:off x="349994" y="3380763"/>
            <a:ext cx="6461867" cy="3292332"/>
            <a:chOff x="98324" y="2817528"/>
            <a:chExt cx="7410079" cy="402334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43FAC7E5-B44B-70FD-E320-664D3B26C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8198217">
              <a:off x="3922513" y="3341329"/>
              <a:ext cx="1664278" cy="616675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453A790A-72B7-144A-3B7E-F90B91A8A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8799605">
              <a:off x="4552448" y="3772223"/>
              <a:ext cx="1437607" cy="532685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FF237BB-A64D-0A99-0FA0-2F59ECA23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600206">
              <a:off x="703558" y="3874575"/>
              <a:ext cx="1753983" cy="698488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D0C778AC-A5E4-BE61-A110-5F72B9ACEB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778" t="14300" r="29817"/>
            <a:stretch/>
          </p:blipFill>
          <p:spPr>
            <a:xfrm rot="20481013">
              <a:off x="2463278" y="3478355"/>
              <a:ext cx="1047699" cy="813648"/>
            </a:xfrm>
            <a:prstGeom prst="rect">
              <a:avLst/>
            </a:prstGeom>
          </p:spPr>
        </p:pic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37F3591F-E3C1-2406-53A0-F14DB89E1F80}"/>
                </a:ext>
              </a:extLst>
            </p:cNvPr>
            <p:cNvGrpSpPr/>
            <p:nvPr/>
          </p:nvGrpSpPr>
          <p:grpSpPr>
            <a:xfrm>
              <a:off x="1558239" y="4081834"/>
              <a:ext cx="4463672" cy="2457078"/>
              <a:chOff x="1387836" y="3899272"/>
              <a:chExt cx="4463672" cy="2457078"/>
            </a:xfrm>
          </p:grpSpPr>
          <p:pic>
            <p:nvPicPr>
              <p:cNvPr id="20" name="Image 19">
                <a:extLst>
                  <a:ext uri="{FF2B5EF4-FFF2-40B4-BE49-F238E27FC236}">
                    <a16:creationId xmlns:a16="http://schemas.microsoft.com/office/drawing/2014/main" id="{D1ED2CB3-03EE-AE5E-08C5-B77D1D4707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b="24159"/>
              <a:stretch/>
            </p:blipFill>
            <p:spPr>
              <a:xfrm>
                <a:off x="1387836" y="3899272"/>
                <a:ext cx="4463672" cy="2376102"/>
              </a:xfrm>
              <a:prstGeom prst="rect">
                <a:avLst/>
              </a:prstGeom>
            </p:spPr>
          </p:pic>
          <p:sp>
            <p:nvSpPr>
              <p:cNvPr id="21" name="Rectangle : coins arrondis 20">
                <a:extLst>
                  <a:ext uri="{FF2B5EF4-FFF2-40B4-BE49-F238E27FC236}">
                    <a16:creationId xmlns:a16="http://schemas.microsoft.com/office/drawing/2014/main" id="{315C1F3A-3E6B-1FAD-172C-4799F2EE8014}"/>
                  </a:ext>
                </a:extLst>
              </p:cNvPr>
              <p:cNvSpPr/>
              <p:nvPr/>
            </p:nvSpPr>
            <p:spPr>
              <a:xfrm>
                <a:off x="3061982" y="5914239"/>
                <a:ext cx="1124124" cy="442111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16F02DAF-B079-341B-5D2E-52B38A53E1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6690" t="62408" r="36623" b="20990"/>
            <a:stretch/>
          </p:blipFill>
          <p:spPr>
            <a:xfrm>
              <a:off x="2797205" y="6252309"/>
              <a:ext cx="1348008" cy="588566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3AFF5E66-FF01-1E5B-DCA7-370B83BCA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324" y="6169589"/>
              <a:ext cx="1600710" cy="609120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21CFE50B-9D8F-8709-5F10-6EA0CA994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960198">
              <a:off x="122002" y="4928970"/>
              <a:ext cx="1755516" cy="681830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96386B33-8AD5-3A91-8858-8D440B404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9463975">
              <a:off x="5278316" y="4075643"/>
              <a:ext cx="1708296" cy="695413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E61FC3D0-8985-AFDC-7C5C-67191DAAD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0841408">
              <a:off x="5868774" y="5393327"/>
              <a:ext cx="1639629" cy="5896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1089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18F1CB5-475E-4C05-B2F2-32AE9519A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165" y="1965465"/>
            <a:ext cx="11218632" cy="3729830"/>
          </a:xfrm>
        </p:spPr>
        <p:txBody>
          <a:bodyPr>
            <a:normAutofit/>
          </a:bodyPr>
          <a:lstStyle/>
          <a:p>
            <a:pPr marL="228600" lvl="2">
              <a:lnSpc>
                <a:spcPct val="80000"/>
              </a:lnSpc>
              <a:spcBef>
                <a:spcPts val="1000"/>
              </a:spcBef>
            </a:pPr>
            <a:r>
              <a:rPr lang="fr-FR" sz="2800" dirty="0"/>
              <a:t>Limiter les conséquences : </a:t>
            </a:r>
          </a:p>
          <a:p>
            <a:pPr marL="457200" lvl="2" indent="0">
              <a:lnSpc>
                <a:spcPct val="80000"/>
              </a:lnSpc>
              <a:spcBef>
                <a:spcPts val="1000"/>
              </a:spcBef>
              <a:buNone/>
            </a:pPr>
            <a:r>
              <a:rPr lang="fr-FR" sz="2200" u="sng" dirty="0"/>
              <a:t>Participation active aux échanges DGPR et MTE pour </a:t>
            </a:r>
            <a:r>
              <a:rPr lang="fr-FR" sz="2200" dirty="0"/>
              <a:t>:</a:t>
            </a:r>
          </a:p>
          <a:p>
            <a:pPr marL="800100" lvl="2" indent="-342900">
              <a:lnSpc>
                <a:spcPct val="80000"/>
              </a:lnSpc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fr-FR" sz="2200" dirty="0"/>
              <a:t>adapter le contenu de la loi </a:t>
            </a:r>
          </a:p>
          <a:p>
            <a:pPr marL="800100" lvl="2" indent="-342900">
              <a:lnSpc>
                <a:spcPct val="80000"/>
              </a:lnSpc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fr-FR" sz="2200" dirty="0"/>
              <a:t>S’assurer de la consultation des salariés et de leurs représentants pendant la période de préfiguration si jamais le projet était adopté</a:t>
            </a:r>
          </a:p>
          <a:p>
            <a:pPr marL="800100" lvl="2" indent="-342900">
              <a:lnSpc>
                <a:spcPct val="80000"/>
              </a:lnSpc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fr-FR" sz="2200" dirty="0"/>
              <a:t>S’assurer de l’existence d’instances dès le démarrage et de la préservation du socle social avant renégociation. Rien n’est acquis!</a:t>
            </a:r>
          </a:p>
        </p:txBody>
      </p:sp>
      <p:sp>
        <p:nvSpPr>
          <p:cNvPr id="13" name="Espace réservé du texte 27">
            <a:extLst>
              <a:ext uri="{FF2B5EF4-FFF2-40B4-BE49-F238E27FC236}">
                <a16:creationId xmlns:a16="http://schemas.microsoft.com/office/drawing/2014/main" id="{33E44607-F67C-4D01-B0D2-725F90AA2259}"/>
              </a:ext>
            </a:extLst>
          </p:cNvPr>
          <p:cNvSpPr txBox="1">
            <a:spLocks/>
          </p:cNvSpPr>
          <p:nvPr/>
        </p:nvSpPr>
        <p:spPr>
          <a:xfrm>
            <a:off x="486568" y="1392223"/>
            <a:ext cx="11218863" cy="9525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300"/>
              </a:lnSpc>
              <a:buNone/>
            </a:pPr>
            <a:r>
              <a:rPr lang="fr-FR" sz="3200" b="1" spc="25" dirty="0">
                <a:latin typeface="Trebuchet MS" panose="22635452340000000000" pitchFamily="2"/>
              </a:rPr>
              <a:t>Stratégie actuelle de l’IS : Défense en profondeur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29AF4EE-A399-8A55-A28F-6F74CBBCE6B0}"/>
              </a:ext>
            </a:extLst>
          </p:cNvPr>
          <p:cNvSpPr txBox="1"/>
          <p:nvPr/>
        </p:nvSpPr>
        <p:spPr>
          <a:xfrm>
            <a:off x="486568" y="4838426"/>
            <a:ext cx="11218632" cy="1210588"/>
          </a:xfrm>
          <a:prstGeom prst="rect">
            <a:avLst/>
          </a:prstGeom>
          <a:noFill/>
          <a:ln w="127000">
            <a:solidFill>
              <a:srgbClr val="EE4757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lvl="2" indent="0" algn="ctr">
              <a:lnSpc>
                <a:spcPct val="80000"/>
              </a:lnSpc>
              <a:spcBef>
                <a:spcPts val="1000"/>
              </a:spcBef>
              <a:buNone/>
            </a:pPr>
            <a:endParaRPr lang="fr-FR" sz="2800" b="1" dirty="0">
              <a:solidFill>
                <a:srgbClr val="EE4757"/>
              </a:solidFill>
              <a:latin typeface="Bernard MT Condensed" panose="02050806060905020404" pitchFamily="18" charset="0"/>
              <a:cs typeface="72 Condensed" panose="020B0506030000000003" pitchFamily="34" charset="0"/>
            </a:endParaRPr>
          </a:p>
          <a:p>
            <a:pPr marL="0" lvl="2" indent="0" algn="ctr">
              <a:lnSpc>
                <a:spcPct val="80000"/>
              </a:lnSpc>
              <a:spcBef>
                <a:spcPts val="1000"/>
              </a:spcBef>
              <a:buNone/>
            </a:pPr>
            <a:r>
              <a:rPr lang="fr-FR" sz="2800" b="1" dirty="0">
                <a:solidFill>
                  <a:srgbClr val="EE4757"/>
                </a:solidFill>
                <a:latin typeface="Bernard MT Condensed" panose="02050806060905020404" pitchFamily="18" charset="0"/>
                <a:cs typeface="72 Condensed" panose="020B0506030000000003" pitchFamily="34" charset="0"/>
              </a:rPr>
              <a:t>Peser sur l’organisation de la future AAI et la défense de nos acquis sociaux</a:t>
            </a:r>
          </a:p>
          <a:p>
            <a:pPr marL="0" lvl="2" indent="0" algn="ctr">
              <a:lnSpc>
                <a:spcPct val="80000"/>
              </a:lnSpc>
              <a:spcBef>
                <a:spcPts val="1000"/>
              </a:spcBef>
              <a:buNone/>
            </a:pPr>
            <a:endParaRPr lang="fr-FR" sz="1400" b="1" dirty="0">
              <a:solidFill>
                <a:srgbClr val="EE4757"/>
              </a:solidFill>
              <a:latin typeface="Bernard MT Condensed" panose="02050806060905020404" pitchFamily="18" charset="0"/>
              <a:cs typeface="72 Condensed" panose="020B050603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293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7DD1CB2-66DE-49E6-BCB8-3AB790546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5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F7FEBFA-2176-4B2E-BAF9-EEA4DFDD4AC7}"/>
              </a:ext>
            </a:extLst>
          </p:cNvPr>
          <p:cNvSpPr txBox="1"/>
          <p:nvPr/>
        </p:nvSpPr>
        <p:spPr>
          <a:xfrm rot="20481325">
            <a:off x="2315609" y="3381328"/>
            <a:ext cx="6590899" cy="1015663"/>
          </a:xfrm>
          <a:prstGeom prst="rect">
            <a:avLst/>
          </a:prstGeom>
          <a:noFill/>
          <a:ln w="28575">
            <a:solidFill>
              <a:srgbClr val="EE4757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6000" b="1">
                <a:solidFill>
                  <a:srgbClr val="EE4757"/>
                </a:solidFill>
                <a:latin typeface="Bernard MT Condensed" panose="02050806060905020404" pitchFamily="18" charset="0"/>
                <a:cs typeface="72 Condensed" panose="020B0506030000000003" pitchFamily="34" charset="0"/>
              </a:rPr>
              <a:t>Nos soutiens !</a:t>
            </a:r>
            <a:endParaRPr lang="fr-FR" sz="6000" b="1" dirty="0">
              <a:solidFill>
                <a:srgbClr val="EE4757"/>
              </a:solidFill>
              <a:latin typeface="Bernard MT Condensed" panose="02050806060905020404" pitchFamily="18" charset="0"/>
              <a:cs typeface="72 Condensed" panose="020B050603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116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BBA39EBE-0037-4894-8B94-12EAA9EEBE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2" t="10059" r="2629"/>
          <a:stretch/>
        </p:blipFill>
        <p:spPr>
          <a:xfrm rot="21143141">
            <a:off x="6237536" y="1328072"/>
            <a:ext cx="4222369" cy="157614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3" name="Espace réservé du texte 27">
            <a:extLst>
              <a:ext uri="{FF2B5EF4-FFF2-40B4-BE49-F238E27FC236}">
                <a16:creationId xmlns:a16="http://schemas.microsoft.com/office/drawing/2014/main" id="{33E44607-F67C-4D01-B0D2-725F90AA2259}"/>
              </a:ext>
            </a:extLst>
          </p:cNvPr>
          <p:cNvSpPr txBox="1">
            <a:spLocks/>
          </p:cNvSpPr>
          <p:nvPr/>
        </p:nvSpPr>
        <p:spPr>
          <a:xfrm>
            <a:off x="486568" y="1392223"/>
            <a:ext cx="11218863" cy="9525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300"/>
              </a:lnSpc>
              <a:buFont typeface="Arial" panose="020B0604020202020204" pitchFamily="34" charset="0"/>
              <a:buNone/>
            </a:pPr>
            <a:r>
              <a:rPr lang="fr-FR" sz="3200" b="1" spc="25" dirty="0">
                <a:latin typeface="Trebuchet MS" panose="22635452340000000000" pitchFamily="2"/>
              </a:rPr>
              <a:t>Actions engagées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D6FA87-259A-49CF-9FEA-87E6D12ED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986" y="2648363"/>
            <a:ext cx="11630025" cy="3729830"/>
          </a:xfrm>
          <a:noFill/>
        </p:spPr>
        <p:txBody>
          <a:bodyPr/>
          <a:lstStyle/>
          <a:p>
            <a:r>
              <a:rPr lang="fr-FR" dirty="0"/>
              <a:t>Prévention Fusion: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dirty="0"/>
              <a:t>Tribune dans le journal « Le Monde »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dirty="0"/>
              <a:t>Lancement de l’appel aux parlementaires pour respecter 8 principes :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fr-FR" dirty="0"/>
              <a:t>interne (</a:t>
            </a:r>
            <a:r>
              <a:rPr lang="fr-FR" dirty="0" err="1"/>
              <a:t>forms</a:t>
            </a:r>
            <a:r>
              <a:rPr lang="fr-FR" dirty="0"/>
              <a:t>) et externe (change.org) (salariés signez sur les deux!). Relais par les fédérations syndicales et certains groupes parlementaires.</a:t>
            </a:r>
          </a:p>
          <a:p>
            <a:pPr marL="914400" lvl="2" indent="0">
              <a:buNone/>
            </a:pPr>
            <a:r>
              <a:rPr lang="fr-FR" dirty="0">
                <a:sym typeface="Wingdings" panose="05000000000000000000" pitchFamily="2" charset="2"/>
              </a:rPr>
              <a:t> Plus de 1100 signataires, faites circuler!</a:t>
            </a:r>
            <a:endParaRPr lang="fr-FR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fr-FR" dirty="0"/>
              <a:t>Organisation d’une table ronde plurielle à l’Assemblée nationale (24 octobre)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dirty="0"/>
              <a:t>Modèle de lettre des salariés aux parlementaires de leur circonscription (à venir)</a:t>
            </a:r>
          </a:p>
          <a:p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91F11E1-5E50-46E2-9A82-F34A26C63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5399" y="2756599"/>
            <a:ext cx="2432621" cy="114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43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18F1CB5-475E-4C05-B2F2-32AE9519A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332" y="2467668"/>
            <a:ext cx="11218632" cy="3729830"/>
          </a:xfrm>
        </p:spPr>
        <p:txBody>
          <a:bodyPr>
            <a:noAutofit/>
          </a:bodyPr>
          <a:lstStyle/>
          <a:p>
            <a:r>
              <a:rPr lang="fr-FR" sz="2000" dirty="0"/>
              <a:t>Réunions avec 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2000" dirty="0"/>
              <a:t>OS de l’ASN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2000" dirty="0"/>
              <a:t>Présidents HCTISN, ANCCLI</a:t>
            </a:r>
          </a:p>
          <a:p>
            <a:pPr marL="457200" lvl="1" indent="0">
              <a:buNone/>
            </a:pPr>
            <a:endParaRPr lang="fr-FR" sz="2000" dirty="0"/>
          </a:p>
          <a:p>
            <a:pPr marL="228600" lvl="1">
              <a:spcBef>
                <a:spcPts val="1000"/>
              </a:spcBef>
            </a:pPr>
            <a:endParaRPr lang="fr-FR" sz="2000" dirty="0"/>
          </a:p>
          <a:p>
            <a:pPr marL="228600" lvl="1">
              <a:spcBef>
                <a:spcPts val="1000"/>
              </a:spcBef>
            </a:pPr>
            <a:r>
              <a:rPr lang="fr-FR" sz="2000" dirty="0"/>
              <a:t>Accord de méthode / convention d’échanges entres les directions et les organisation syndicales</a:t>
            </a:r>
          </a:p>
          <a:p>
            <a:pPr marL="0" indent="0">
              <a:buNone/>
            </a:pPr>
            <a:endParaRPr lang="fr-FR" sz="2400" dirty="0"/>
          </a:p>
          <a:p>
            <a:endParaRPr lang="fr-FR" sz="2000" dirty="0"/>
          </a:p>
          <a:p>
            <a:endParaRPr lang="fr-FR" sz="2000" dirty="0"/>
          </a:p>
        </p:txBody>
      </p:sp>
      <p:sp>
        <p:nvSpPr>
          <p:cNvPr id="13" name="Espace réservé du texte 27">
            <a:extLst>
              <a:ext uri="{FF2B5EF4-FFF2-40B4-BE49-F238E27FC236}">
                <a16:creationId xmlns:a16="http://schemas.microsoft.com/office/drawing/2014/main" id="{33E44607-F67C-4D01-B0D2-725F90AA2259}"/>
              </a:ext>
            </a:extLst>
          </p:cNvPr>
          <p:cNvSpPr txBox="1">
            <a:spLocks/>
          </p:cNvSpPr>
          <p:nvPr/>
        </p:nvSpPr>
        <p:spPr>
          <a:xfrm>
            <a:off x="486568" y="1230298"/>
            <a:ext cx="11218863" cy="9525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300"/>
              </a:lnSpc>
              <a:buNone/>
            </a:pPr>
            <a:r>
              <a:rPr lang="fr-FR" b="1" spc="25" dirty="0">
                <a:latin typeface="Trebuchet MS" panose="22635452340000000000" pitchFamily="2"/>
              </a:rPr>
              <a:t>Limiter les conséquences: participation aux travaux préparatoires à la rédaction du projet de loi </a:t>
            </a:r>
          </a:p>
        </p:txBody>
      </p:sp>
    </p:spTree>
    <p:extLst>
      <p:ext uri="{BB962C8B-B14F-4D97-AF65-F5344CB8AC3E}">
        <p14:creationId xmlns:p14="http://schemas.microsoft.com/office/powerpoint/2010/main" val="2681420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7251C00E-5974-4744-8BA2-0D74EDDE601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8633" y="1276460"/>
            <a:ext cx="2143125" cy="2143125"/>
          </a:xfrm>
          <a:prstGeom prst="rect">
            <a:avLst/>
          </a:prstGeom>
        </p:spPr>
      </p:pic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18F1CB5-475E-4C05-B2F2-32AE9519A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165" y="1965465"/>
            <a:ext cx="11218632" cy="3729830"/>
          </a:xfrm>
        </p:spPr>
        <p:txBody>
          <a:bodyPr>
            <a:normAutofit/>
          </a:bodyPr>
          <a:lstStyle/>
          <a:p>
            <a:pPr marL="457200" lvl="2" indent="0">
              <a:lnSpc>
                <a:spcPct val="80000"/>
              </a:lnSpc>
              <a:spcBef>
                <a:spcPts val="1000"/>
              </a:spcBef>
              <a:buNone/>
            </a:pPr>
            <a:r>
              <a:rPr lang="fr-FR" sz="2400" dirty="0"/>
              <a:t>L’ASN s’invite à l’institut !</a:t>
            </a:r>
          </a:p>
        </p:txBody>
      </p:sp>
      <p:sp>
        <p:nvSpPr>
          <p:cNvPr id="13" name="Espace réservé du texte 27">
            <a:extLst>
              <a:ext uri="{FF2B5EF4-FFF2-40B4-BE49-F238E27FC236}">
                <a16:creationId xmlns:a16="http://schemas.microsoft.com/office/drawing/2014/main" id="{33E44607-F67C-4D01-B0D2-725F90AA2259}"/>
              </a:ext>
            </a:extLst>
          </p:cNvPr>
          <p:cNvSpPr txBox="1">
            <a:spLocks/>
          </p:cNvSpPr>
          <p:nvPr/>
        </p:nvSpPr>
        <p:spPr>
          <a:xfrm>
            <a:off x="486568" y="1392223"/>
            <a:ext cx="11218863" cy="9525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300"/>
              </a:lnSpc>
              <a:buNone/>
            </a:pPr>
            <a:r>
              <a:rPr lang="fr-FR" sz="3200" b="1" spc="25" dirty="0">
                <a:latin typeface="Trebuchet MS" panose="22635452340000000000" pitchFamily="2"/>
              </a:rPr>
              <a:t>Rencontre ASN / IRSN 16 octobre</a:t>
            </a:r>
          </a:p>
          <a:p>
            <a:pPr marL="0" indent="0">
              <a:lnSpc>
                <a:spcPts val="4300"/>
              </a:lnSpc>
              <a:buFont typeface="Arial" panose="020B0604020202020204" pitchFamily="34" charset="0"/>
              <a:buNone/>
            </a:pPr>
            <a:endParaRPr lang="fr-FR" sz="3200" b="1" spc="25" dirty="0">
              <a:latin typeface="Trebuchet MS" panose="22635452340000000000" pitchFamily="2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29AF4EE-A399-8A55-A28F-6F74CBBCE6B0}"/>
              </a:ext>
            </a:extLst>
          </p:cNvPr>
          <p:cNvSpPr txBox="1"/>
          <p:nvPr/>
        </p:nvSpPr>
        <p:spPr>
          <a:xfrm>
            <a:off x="857075" y="4651195"/>
            <a:ext cx="10150679" cy="1629164"/>
          </a:xfrm>
          <a:prstGeom prst="rect">
            <a:avLst/>
          </a:prstGeom>
          <a:noFill/>
          <a:ln w="127000">
            <a:solidFill>
              <a:srgbClr val="EE4757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lvl="2" indent="0" algn="ctr">
              <a:lnSpc>
                <a:spcPct val="80000"/>
              </a:lnSpc>
              <a:spcBef>
                <a:spcPts val="1000"/>
              </a:spcBef>
              <a:buNone/>
            </a:pPr>
            <a:endParaRPr lang="fr-FR" sz="1200" b="1" dirty="0">
              <a:solidFill>
                <a:srgbClr val="EE4757"/>
              </a:solidFill>
              <a:latin typeface="Bernard MT Condensed" panose="02050806060905020404" pitchFamily="18" charset="0"/>
              <a:cs typeface="72 Condensed" panose="020B0506030000000003" pitchFamily="34" charset="0"/>
            </a:endParaRPr>
          </a:p>
          <a:p>
            <a:pPr marL="0" lvl="2" indent="0" algn="ctr">
              <a:lnSpc>
                <a:spcPct val="80000"/>
              </a:lnSpc>
              <a:spcBef>
                <a:spcPts val="1000"/>
              </a:spcBef>
              <a:buNone/>
            </a:pPr>
            <a:r>
              <a:rPr lang="fr-FR" sz="4000" b="1" dirty="0">
                <a:solidFill>
                  <a:srgbClr val="EE4757"/>
                </a:solidFill>
                <a:latin typeface="Bernard MT Condensed" panose="02050806060905020404" pitchFamily="18" charset="0"/>
                <a:cs typeface="72 Condensed" panose="020B0506030000000003" pitchFamily="34" charset="0"/>
              </a:rPr>
              <a:t>Ils viennent nous tester: Il est temps de leur dire ce que vous en pensez ! </a:t>
            </a:r>
          </a:p>
          <a:p>
            <a:pPr marL="0" lvl="2" indent="0" algn="ctr">
              <a:lnSpc>
                <a:spcPct val="80000"/>
              </a:lnSpc>
              <a:spcBef>
                <a:spcPts val="1000"/>
              </a:spcBef>
              <a:buNone/>
            </a:pPr>
            <a:endParaRPr lang="fr-FR" sz="1200" b="1" dirty="0">
              <a:solidFill>
                <a:srgbClr val="EE4757"/>
              </a:solidFill>
              <a:latin typeface="Bernard MT Condensed" panose="02050806060905020404" pitchFamily="18" charset="0"/>
              <a:cs typeface="72 Condensed" panose="020B0506030000000003" pitchFamily="34" charset="0"/>
            </a:endParaRPr>
          </a:p>
        </p:txBody>
      </p:sp>
      <p:sp>
        <p:nvSpPr>
          <p:cNvPr id="2" name="Bulle narrative : ronde 1">
            <a:extLst>
              <a:ext uri="{FF2B5EF4-FFF2-40B4-BE49-F238E27FC236}">
                <a16:creationId xmlns:a16="http://schemas.microsoft.com/office/drawing/2014/main" id="{EEC8031D-0522-03EC-69BA-0147EE653CBC}"/>
              </a:ext>
            </a:extLst>
          </p:cNvPr>
          <p:cNvSpPr/>
          <p:nvPr/>
        </p:nvSpPr>
        <p:spPr>
          <a:xfrm>
            <a:off x="1333849" y="2445391"/>
            <a:ext cx="2281805" cy="127911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Visite avant absorption?</a:t>
            </a:r>
          </a:p>
        </p:txBody>
      </p:sp>
      <p:sp>
        <p:nvSpPr>
          <p:cNvPr id="3" name="Bulle narrative : ronde 2">
            <a:extLst>
              <a:ext uri="{FF2B5EF4-FFF2-40B4-BE49-F238E27FC236}">
                <a16:creationId xmlns:a16="http://schemas.microsoft.com/office/drawing/2014/main" id="{EED56F64-E55C-2454-4ED8-7DD62C27881B}"/>
              </a:ext>
            </a:extLst>
          </p:cNvPr>
          <p:cNvSpPr/>
          <p:nvPr/>
        </p:nvSpPr>
        <p:spPr>
          <a:xfrm>
            <a:off x="4662007" y="2667769"/>
            <a:ext cx="3039087" cy="157992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Les salariés pensent que c’est un bon projet?</a:t>
            </a:r>
          </a:p>
        </p:txBody>
      </p:sp>
      <p:sp>
        <p:nvSpPr>
          <p:cNvPr id="8" name="Bulle narrative : ronde 7">
            <a:extLst>
              <a:ext uri="{FF2B5EF4-FFF2-40B4-BE49-F238E27FC236}">
                <a16:creationId xmlns:a16="http://schemas.microsoft.com/office/drawing/2014/main" id="{06EE45FE-50AC-7190-12AF-995101FD27BF}"/>
              </a:ext>
            </a:extLst>
          </p:cNvPr>
          <p:cNvSpPr/>
          <p:nvPr/>
        </p:nvSpPr>
        <p:spPr>
          <a:xfrm>
            <a:off x="8747447" y="1659018"/>
            <a:ext cx="3039087" cy="157992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L’IS ne verrait pas les avantages de ce projet?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6A922AD-20BA-4D73-919D-137FFF5CCB3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2F8175"/>
              </a:clrFrom>
              <a:clrTo>
                <a:srgbClr val="2F8175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50727">
            <a:off x="6702473" y="3000254"/>
            <a:ext cx="1523830" cy="1629164"/>
          </a:xfrm>
          <a:prstGeom prst="rect">
            <a:avLst/>
          </a:prstGeom>
        </p:spPr>
      </p:pic>
      <p:pic>
        <p:nvPicPr>
          <p:cNvPr id="2050" name="Picture 2" descr="Parole à l'opposition - Le Vauvray">
            <a:extLst>
              <a:ext uri="{FF2B5EF4-FFF2-40B4-BE49-F238E27FC236}">
                <a16:creationId xmlns:a16="http://schemas.microsoft.com/office/drawing/2014/main" id="{BC9AD609-ACA7-48F2-8497-4FC364529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6103">
            <a:off x="7701094" y="756989"/>
            <a:ext cx="33147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403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27">
            <a:extLst>
              <a:ext uri="{FF2B5EF4-FFF2-40B4-BE49-F238E27FC236}">
                <a16:creationId xmlns:a16="http://schemas.microsoft.com/office/drawing/2014/main" id="{33E44607-F67C-4D01-B0D2-725F90AA2259}"/>
              </a:ext>
            </a:extLst>
          </p:cNvPr>
          <p:cNvSpPr txBox="1">
            <a:spLocks/>
          </p:cNvSpPr>
          <p:nvPr/>
        </p:nvSpPr>
        <p:spPr>
          <a:xfrm>
            <a:off x="486568" y="1392223"/>
            <a:ext cx="11218863" cy="9525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300"/>
              </a:lnSpc>
              <a:buFont typeface="Arial" panose="020B0604020202020204" pitchFamily="34" charset="0"/>
              <a:buNone/>
            </a:pPr>
            <a:r>
              <a:rPr lang="fr-FR" sz="3200" b="1" spc="25" dirty="0">
                <a:latin typeface="Trebuchet MS" panose="22635452340000000000" pitchFamily="2"/>
              </a:rPr>
              <a:t>Proposition de l’intersyndicale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D6FA87-259A-49CF-9FEA-87E6D12ED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5" y="2400993"/>
            <a:ext cx="11630025" cy="3729830"/>
          </a:xfrm>
        </p:spPr>
        <p:txBody>
          <a:bodyPr/>
          <a:lstStyle/>
          <a:p>
            <a:r>
              <a:rPr lang="fr-FR" dirty="0"/>
              <a:t>Accueil en grande pompe devant l’IRSN, </a:t>
            </a:r>
          </a:p>
          <a:p>
            <a:pPr marL="457200" lvl="1" indent="0">
              <a:buNone/>
            </a:pPr>
            <a:r>
              <a:rPr lang="fr-FR" dirty="0">
                <a:solidFill>
                  <a:srgbClr val="EE4757"/>
                </a:solidFill>
              </a:rPr>
              <a:t>Soyons nombreux, faisons du bruit et ressortons nos tee-shirts</a:t>
            </a:r>
          </a:p>
          <a:p>
            <a:r>
              <a:rPr lang="fr-FR" dirty="0"/>
              <a:t>Participons et exprimons nos positions:</a:t>
            </a:r>
          </a:p>
          <a:p>
            <a:pPr lvl="1"/>
            <a:r>
              <a:rPr lang="fr-FR" dirty="0">
                <a:solidFill>
                  <a:srgbClr val="EE4757"/>
                </a:solidFill>
              </a:rPr>
              <a:t>Préparons-nous à apporter la contradiction</a:t>
            </a:r>
          </a:p>
          <a:p>
            <a:pPr lvl="1"/>
            <a:r>
              <a:rPr lang="fr-FR" dirty="0">
                <a:solidFill>
                  <a:srgbClr val="EE4757"/>
                </a:solidFill>
              </a:rPr>
              <a:t>Posons les questions qui nous tiennent à cœur</a:t>
            </a:r>
          </a:p>
          <a:p>
            <a:r>
              <a:rPr lang="fr-FR" dirty="0"/>
              <a:t>Les salariés de chaque service désignent leurs représentants en présentiel</a:t>
            </a:r>
          </a:p>
          <a:p>
            <a:r>
              <a:rPr lang="fr-FR" dirty="0"/>
              <a:t>La politique de la chaise vide ne semble pas une bonne option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E30273C-591F-4BB5-A331-089FD571E00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06937" y="1868473"/>
            <a:ext cx="1729555" cy="141425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C74DB04-D389-4F73-A2C3-A6282FEB253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66171">
            <a:off x="10276316" y="1978049"/>
            <a:ext cx="1822862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0528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BF019BA3BE844A8805086771431098" ma:contentTypeVersion="2" ma:contentTypeDescription="Crée un document." ma:contentTypeScope="" ma:versionID="8e83f6e530bbd066c1876c252b2fc99b">
  <xsd:schema xmlns:xsd="http://www.w3.org/2001/XMLSchema" xmlns:xs="http://www.w3.org/2001/XMLSchema" xmlns:p="http://schemas.microsoft.com/office/2006/metadata/properties" xmlns:ns2="7625e631-cd40-4bb5-8abf-34b46cf9d830" targetNamespace="http://schemas.microsoft.com/office/2006/metadata/properties" ma:root="true" ma:fieldsID="3ba5df9b51559c6ff74a873bb1129355" ns2:_="">
    <xsd:import namespace="7625e631-cd40-4bb5-8abf-34b46cf9d83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25e631-cd40-4bb5-8abf-34b46cf9d83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D75AB62-0DEB-48AB-8E4B-486BD8D5363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E35DFBA-E883-4007-8450-FACC639009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25e631-cd40-4bb5-8abf-34b46cf9d83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35D351D-917E-4C43-B168-4D01C99507D0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7625e631-cd40-4bb5-8abf-34b46cf9d830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3530</TotalTime>
  <Words>657</Words>
  <Application>Microsoft Office PowerPoint</Application>
  <PresentationFormat>Grand écran</PresentationFormat>
  <Paragraphs>103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3" baseType="lpstr">
      <vt:lpstr>Arial</vt:lpstr>
      <vt:lpstr>Bernard MT Condensed</vt:lpstr>
      <vt:lpstr>Calibri</vt:lpstr>
      <vt:lpstr>Calibri Light</vt:lpstr>
      <vt:lpstr>Courier New</vt:lpstr>
      <vt:lpstr>Trebuchet MS</vt:lpstr>
      <vt:lpstr>Thème Office</vt:lpstr>
      <vt:lpstr>Avenir de l’IRSN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TAURINES Tatiana</dc:creator>
  <cp:lastModifiedBy>TAURINES Tatiana</cp:lastModifiedBy>
  <cp:revision>186</cp:revision>
  <dcterms:created xsi:type="dcterms:W3CDTF">2023-01-30T08:12:02Z</dcterms:created>
  <dcterms:modified xsi:type="dcterms:W3CDTF">2023-10-06T12:17:44Z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0x01010072BF019BA3BE844A8805086771431098</vt:lpwstr>
  </property>
</Properties>
</file>