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423" r:id="rId6"/>
    <p:sldId id="426" r:id="rId7"/>
    <p:sldId id="445" r:id="rId8"/>
    <p:sldId id="446" r:id="rId9"/>
    <p:sldId id="428" r:id="rId10"/>
    <p:sldId id="453" r:id="rId11"/>
    <p:sldId id="448" r:id="rId12"/>
    <p:sldId id="449" r:id="rId13"/>
    <p:sldId id="416" r:id="rId14"/>
    <p:sldId id="447" r:id="rId15"/>
    <p:sldId id="401" r:id="rId16"/>
    <p:sldId id="392" r:id="rId17"/>
    <p:sldId id="452" r:id="rId18"/>
    <p:sldId id="419" r:id="rId19"/>
    <p:sldId id="395" r:id="rId20"/>
    <p:sldId id="439" r:id="rId21"/>
    <p:sldId id="389" r:id="rId22"/>
    <p:sldId id="257" r:id="rId23"/>
    <p:sldId id="351" r:id="rId24"/>
    <p:sldId id="451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OY Francois" initials="JF" lastIdx="4" clrIdx="0">
    <p:extLst>
      <p:ext uri="{19B8F6BF-5375-455C-9EA6-DF929625EA0E}">
        <p15:presenceInfo xmlns:p15="http://schemas.microsoft.com/office/powerpoint/2012/main" userId="S::francois.jeffroy@irsn.fr::20f46717-1c46-43de-9842-022da9e89d5b" providerId="AD"/>
      </p:ext>
    </p:extLst>
  </p:cmAuthor>
  <p:cmAuthor id="2" name="LATIL QUERREC Nevena" initials="LQN" lastIdx="1" clrIdx="1">
    <p:extLst>
      <p:ext uri="{19B8F6BF-5375-455C-9EA6-DF929625EA0E}">
        <p15:presenceInfo xmlns:p15="http://schemas.microsoft.com/office/powerpoint/2012/main" userId="S::nevena.latil-querrec@irsn.fr::d05cec6a-846a-4dcd-a8f4-cb41a49f6c67" providerId="AD"/>
      </p:ext>
    </p:extLst>
  </p:cmAuthor>
  <p:cmAuthor id="3" name="TAURINES Tatiana" initials="TT" lastIdx="4" clrIdx="2">
    <p:extLst>
      <p:ext uri="{19B8F6BF-5375-455C-9EA6-DF929625EA0E}">
        <p15:presenceInfo xmlns:p15="http://schemas.microsoft.com/office/powerpoint/2012/main" userId="S::tatiana.taurines@irsn.fr::bdb3b8fd-737f-4eea-9a14-fafa27e14d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757"/>
    <a:srgbClr val="D20012"/>
    <a:srgbClr val="FFFFFF"/>
    <a:srgbClr val="F02921"/>
    <a:srgbClr val="7FA8D9"/>
    <a:srgbClr val="F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BBCA-D3D4-4A29-8F3C-7397D9459B16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E1688-9C9A-42CE-8DEA-4338DEE1C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25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27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9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858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04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33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97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28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6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9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68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E1688-9C9A-42CE-8DEA-4338DEE1CB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36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4EA83-ECFA-4CE9-8341-0864116DE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2FDF4F-A9FB-4616-BBE3-3C548D0F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7FF95-E335-4966-9F83-36B2E257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D4F8-87A0-40BB-B13D-E72191B0FDC3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FE4653-5FE9-4D19-A54F-45692602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326F0-9CD3-4256-8FC2-A75DB406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60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54F26-B578-4A5C-983E-0C68FD21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3B0503-D31C-4404-98A2-C1F225F63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F926E-87B6-4C74-9483-F18C41CD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1B18-9CF5-495C-AD0F-150BE00C989E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2D1145-FCDB-4328-8E36-5793F832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A7974F-4470-4504-93BC-8D9BDED6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70CE69-2BF2-4D67-990B-5142EA1D0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06FE01-62C2-4B05-A0F1-739D2BBD6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E36D9-E75F-4611-97AF-F5A85E03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7C8-161A-4BC9-9956-F0469D29524A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01F4E-48A9-449D-B50D-50FC2A0E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A95EE0-DF6F-44F6-BC30-CA2AB931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7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14655-29B0-4DE2-97D6-7B63C4FB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E27BE-3B28-48F1-89DE-B2B3F9C3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A9FE49-5C68-4768-AE1D-441845CF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4409-EF7F-4474-BF6A-E6C76131B394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DE922-D689-44A1-AFAB-DBD5810A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561DA0-62B2-4679-AB88-EFDDF12D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A9969E-E00D-4453-B275-0E548DE1E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65682" y="40668"/>
            <a:ext cx="1389045" cy="1021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BF3514-1FCE-4B9D-8385-93A3B2D5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10737273" y="34940"/>
            <a:ext cx="1389045" cy="10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EAC8C-D1AA-4829-8538-40BF1EC1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62F7E9-3B01-4C36-81F5-6023D3CB9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6271F0-33DF-4F8A-A319-2B1B567D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4119-482C-45E5-BBCE-F9572DEB56F7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4A2BD-AE4B-4DE0-8163-B08A6E11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C30C7-943E-4B54-9EA0-0B28D430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99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AC6B9-8404-48AB-8F35-DE93CBB3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A0A59-DA02-4BD5-A1D8-DCD53EF71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61C145-C1AA-4106-A321-DCF7C223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869D4-8CFB-468B-A747-C25803D7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5E81-CA68-4E75-9793-EE8A99AAB482}" type="datetime1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7C5698-7071-4FA0-B7EF-DE63FA23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B52B3D-5433-4308-862A-D1BC9042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72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1D769-1E1E-4694-B36E-1C22C89C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EB18BF-CC13-47EB-BD61-CAA2957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3E306A-EE74-43EC-B912-F11BBD8F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BCF12A-C712-413D-9F5F-A14BF197A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4E2E29-1DC2-4110-A264-1DE677883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A5DAD1-2BE7-4A70-A712-134545C5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AF21-C629-4B52-9437-D5DFA33CBDCC}" type="datetime1">
              <a:rPr lang="fr-FR" smtClean="0"/>
              <a:t>29/02/2024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F4ADB2-F095-4B45-A089-B8DD337A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C1960E-A7CD-4250-AB95-1E56690A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16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2E319-1937-4244-BC39-C629AB43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9EBFBF-FCC0-4E13-A08E-4C9658F8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0180-2250-45B1-821E-234A700338B0}" type="datetime1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8522A-AED6-41F0-A7CA-C3AF31D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547181-CFF3-4621-B8E6-62D6ECD5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2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FC2057-CFB5-4D26-94A9-EE514485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1C66-E863-4A05-9D23-59BA953DF7D4}" type="datetime1">
              <a:rPr lang="fr-FR" smtClean="0"/>
              <a:t>29/02/2024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DD8D69-8FFD-4146-87FB-D0D26D35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E705C2-5617-4017-B6F4-9679FEDB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9FE77-1DF1-4728-84E9-18FAB47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380B3-C442-44F9-B896-81973BDB1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09F268-A89E-4DAA-8BC5-CF782EA24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EADDEC-4BDF-4BBD-BD6E-55C52120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4216-5107-446C-B049-041B77F53C58}" type="datetime1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847EAB-ABC1-4ECB-854A-FDD93C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836E86-243F-4710-B15B-70755772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80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0C424-1B55-4A1A-9444-72628933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3316CE-5684-4A70-B788-288E0CA70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24A5B2-39D7-4069-8DC9-AC3CCF22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3802A5-D1D8-4AEA-9692-D8049E79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791D-F555-4A95-9231-D16D11004D1E}" type="datetime1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E5C3CE-5CD9-4B59-8936-B44AA98B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B56A32-F496-4E0C-AF3C-8490EB9A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24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BA9321-8AA2-404A-9803-D5A89C76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31" y="1152627"/>
            <a:ext cx="11218631" cy="123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B6A35E-4852-4D67-A4B4-E52A3E58D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332" y="2477193"/>
            <a:ext cx="11218632" cy="3729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A9546-54FA-4BB2-84EF-72B6EC7C2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0A96-E8D3-44B3-9706-516C0A1690BC}" type="datetime1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03E5C9-C433-42EB-897A-7520AA058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D22958-19E8-4F01-BD11-D9E4260E6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logohorizontalcouleur">
            <a:extLst>
              <a:ext uri="{FF2B5EF4-FFF2-40B4-BE49-F238E27FC236}">
                <a16:creationId xmlns:a16="http://schemas.microsoft.com/office/drawing/2014/main" id="{823B4ECE-F3DE-4CD5-A43F-E5B83A5F38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09" y="247759"/>
            <a:ext cx="169545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8281EB-29BA-4D87-B096-6556F4C8F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94" y="103933"/>
            <a:ext cx="103505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C5BFE6-C293-4948-8EF9-925E087447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22" y="0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leetchi.com/fr/c/soutenez-les-actions-de-lintersyndicale-de-lirsn-pour-mobiliser-les-salaries-5868507?utm_source=copylink&amp;utm_medium=social_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forms.office.com/e/3nySDYApJ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AA7A9-7F49-4A5E-BA5F-EFF5BADF5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73187"/>
          </a:xfrm>
        </p:spPr>
        <p:txBody>
          <a:bodyPr/>
          <a:lstStyle/>
          <a:p>
            <a:r>
              <a:rPr lang="fr-FR"/>
              <a:t>Avenir de l’IRSN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E37D3E-BA29-4229-BFD2-8347302C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0691"/>
            <a:ext cx="9144000" cy="1655762"/>
          </a:xfrm>
        </p:spPr>
        <p:txBody>
          <a:bodyPr/>
          <a:lstStyle/>
          <a:p>
            <a:r>
              <a:rPr lang="fr-FR" dirty="0"/>
              <a:t>AG du personnel Teams</a:t>
            </a:r>
          </a:p>
          <a:p>
            <a:r>
              <a:rPr lang="fr-FR" dirty="0"/>
              <a:t>29-02-2024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FDE5DC-668E-4979-8E0B-CE6D622E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A09F8E-02CF-41B5-BD41-F0150B71F26C}"/>
              </a:ext>
            </a:extLst>
          </p:cNvPr>
          <p:cNvSpPr txBox="1"/>
          <p:nvPr/>
        </p:nvSpPr>
        <p:spPr>
          <a:xfrm rot="20555189">
            <a:off x="3842285" y="4015172"/>
            <a:ext cx="6012710" cy="1631216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Démantèlement de l’IRSN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3C0B62-4016-40C2-963A-D34CE49EF181}"/>
              </a:ext>
            </a:extLst>
          </p:cNvPr>
          <p:cNvSpPr txBox="1"/>
          <p:nvPr/>
        </p:nvSpPr>
        <p:spPr>
          <a:xfrm>
            <a:off x="5007715" y="5742800"/>
            <a:ext cx="7184285" cy="861774"/>
          </a:xfrm>
          <a:prstGeom prst="rect">
            <a:avLst/>
          </a:prstGeom>
          <a:noFill/>
          <a:ln w="1270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Saison 2</a:t>
            </a:r>
          </a:p>
        </p:txBody>
      </p:sp>
    </p:spTree>
    <p:extLst>
      <p:ext uri="{BB962C8B-B14F-4D97-AF65-F5344CB8AC3E}">
        <p14:creationId xmlns:p14="http://schemas.microsoft.com/office/powerpoint/2010/main" val="387684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CCPF : deuxième réunion des éclairs dans l’air … 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CF41A7D4-4463-E472-257B-8C435B52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3" y="1881038"/>
            <a:ext cx="7321631" cy="4351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Blip>
                <a:blip r:embed="rId3"/>
              </a:buBlip>
            </a:pPr>
            <a:r>
              <a:rPr lang="fr-FR" b="1" u="sng" dirty="0"/>
              <a:t> à l’ODJ</a:t>
            </a: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Fonctionnement de la CCPF : demande de réunions supplémentaires et modalités de gestion des questions réponses entre 2 réunions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Echange sur le vote de la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Ioi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Présentation du processus global sur les étapes qui devraient mener à la création de l'AISNR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Point d'avancement sur les GT modalités d'association des personnels aux différents GT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Echanges sur les incontournables (pas abordé)</a:t>
            </a:r>
          </a:p>
          <a:p>
            <a:pPr marL="457200" lvl="1" indent="0">
              <a:buNone/>
            </a:pPr>
            <a:endParaRPr lang="fr-FR" b="1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fr-FR" b="1" dirty="0">
              <a:cs typeface="Calibri" panose="020F0502020204030204"/>
            </a:endParaRPr>
          </a:p>
          <a:p>
            <a:pPr marL="457200" lvl="1" indent="0" algn="ctr">
              <a:buNone/>
            </a:pPr>
            <a:endParaRPr lang="fr-FR" sz="3800" dirty="0">
              <a:cs typeface="Calibri" panose="020F0502020204030204"/>
            </a:endParaRPr>
          </a:p>
        </p:txBody>
      </p:sp>
      <p:sp>
        <p:nvSpPr>
          <p:cNvPr id="2" name="Espace réservé du texte 27">
            <a:extLst>
              <a:ext uri="{FF2B5EF4-FFF2-40B4-BE49-F238E27FC236}">
                <a16:creationId xmlns:a16="http://schemas.microsoft.com/office/drawing/2014/main" id="{365B3147-6E59-2F7F-9CF2-4E8DE8EB847E}"/>
              </a:ext>
            </a:extLst>
          </p:cNvPr>
          <p:cNvSpPr txBox="1">
            <a:spLocks/>
          </p:cNvSpPr>
          <p:nvPr/>
        </p:nvSpPr>
        <p:spPr>
          <a:xfrm>
            <a:off x="7854384" y="5985519"/>
            <a:ext cx="4547721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… la foudre est tombée.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0B5BD6-A94D-E612-03D2-E1170DCFB639}"/>
              </a:ext>
            </a:extLst>
          </p:cNvPr>
          <p:cNvSpPr txBox="1"/>
          <p:nvPr/>
        </p:nvSpPr>
        <p:spPr>
          <a:xfrm rot="20142538">
            <a:off x="8082627" y="2104947"/>
            <a:ext cx="3310042" cy="646331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7FA8D9"/>
                </a:solidFill>
                <a:cs typeface="72 Condensed" panose="020B0506030000000003" pitchFamily="34" charset="0"/>
              </a:rPr>
              <a:t>La loi? Ce n’est pas de mon ressort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BF76A6-C42F-AC7B-ACD5-08D0C8F9CF6C}"/>
              </a:ext>
            </a:extLst>
          </p:cNvPr>
          <p:cNvSpPr txBox="1"/>
          <p:nvPr/>
        </p:nvSpPr>
        <p:spPr>
          <a:xfrm rot="574746">
            <a:off x="8229524" y="3906635"/>
            <a:ext cx="3310042" cy="646331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7FA8D9"/>
                </a:solidFill>
                <a:cs typeface="72 Condensed" panose="020B0506030000000003" pitchFamily="34" charset="0"/>
              </a:rPr>
              <a:t>C’est écrit dans la loi on doit l’appliquer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CB6AFA-3833-DDD0-6147-A6C7FA0897F9}"/>
              </a:ext>
            </a:extLst>
          </p:cNvPr>
          <p:cNvSpPr txBox="1"/>
          <p:nvPr/>
        </p:nvSpPr>
        <p:spPr>
          <a:xfrm rot="21431754">
            <a:off x="7334670" y="5040281"/>
            <a:ext cx="3310042" cy="646331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7FA8D9"/>
                </a:solidFill>
                <a:cs typeface="72 Condensed" panose="020B0506030000000003" pitchFamily="34" charset="0"/>
              </a:rPr>
              <a:t>La loi n’est pas encore votée donc on ne peut pas en parler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B235A9-F9D4-438D-728A-2E7246E4C0F6}"/>
              </a:ext>
            </a:extLst>
          </p:cNvPr>
          <p:cNvSpPr txBox="1"/>
          <p:nvPr/>
        </p:nvSpPr>
        <p:spPr>
          <a:xfrm rot="20641929">
            <a:off x="3465019" y="4786528"/>
            <a:ext cx="3496447" cy="1015663"/>
          </a:xfrm>
          <a:prstGeom prst="rect">
            <a:avLst/>
          </a:prstGeom>
          <a:noFill/>
          <a:ln w="762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F02921"/>
                </a:solidFill>
                <a:latin typeface="Chiller" panose="04020404031007020602" pitchFamily="82" charset="0"/>
                <a:cs typeface="72 Condensed" panose="020B0506030000000003" pitchFamily="34" charset="0"/>
              </a:rPr>
              <a:t>ABSORPTION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14ADE4-55C3-A511-AC0F-1C0465C0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9624">
            <a:off x="2223288" y="5142971"/>
            <a:ext cx="1688738" cy="154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29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L’absorption de l’IRSN en marche : 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CF41A7D4-4463-E472-257B-8C435B52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3" y="1881038"/>
            <a:ext cx="9700847" cy="435108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Blip>
                <a:blip r:embed="rId3"/>
              </a:buBlip>
            </a:pPr>
            <a:r>
              <a:rPr lang="fr-FR" sz="2400" b="1" dirty="0"/>
              <a:t> Un constat : la négation de ce que nous sommes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Faire travailler des GT entre professionnels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Développer l’illusion de l’adhésion et du consentement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Pour le président et le DG de l’ASN : un seul but absorber l’IRSN</a:t>
            </a:r>
          </a:p>
          <a:p>
            <a:pPr marL="457200" lvl="1" indent="0">
              <a:buNone/>
            </a:pPr>
            <a:r>
              <a:rPr lang="fr-FR" sz="1800" dirty="0">
                <a:solidFill>
                  <a:srgbClr val="0070C0"/>
                </a:solidFill>
                <a:latin typeface="Calibri" panose="020F0502020204030204" pitchFamily="34" charset="0"/>
              </a:rPr>
              <a:t>	=&gt; le cas du processus expertise-décision</a:t>
            </a:r>
          </a:p>
          <a:p>
            <a:pPr marL="457200" lvl="1" indent="0">
              <a:buNone/>
            </a:pPr>
            <a:r>
              <a:rPr lang="fr-FR" sz="1800" dirty="0">
                <a:solidFill>
                  <a:srgbClr val="0070C0"/>
                </a:solidFill>
                <a:latin typeface="Calibri" panose="020F0502020204030204" pitchFamily="34" charset="0"/>
              </a:rPr>
              <a:t>	=&gt; le cas de la communication et de l’ouverture à la société</a:t>
            </a:r>
          </a:p>
          <a:p>
            <a:pPr marL="457200" lvl="1" indent="0">
              <a:buNone/>
            </a:pPr>
            <a:r>
              <a:rPr lang="fr-FR" sz="1800" dirty="0">
                <a:solidFill>
                  <a:srgbClr val="0070C0"/>
                </a:solidFill>
                <a:latin typeface="Calibri" panose="020F0502020204030204" pitchFamily="34" charset="0"/>
              </a:rPr>
              <a:t>	=&gt; le cas des systèmes d’information</a:t>
            </a:r>
          </a:p>
          <a:p>
            <a:pPr marL="914400" lvl="2" indent="0">
              <a:buNone/>
            </a:pPr>
            <a:r>
              <a:rPr lang="fr-FR" sz="1800" dirty="0">
                <a:solidFill>
                  <a:srgbClr val="0070C0"/>
                </a:solidFill>
                <a:latin typeface="Calibri" panose="020F0502020204030204" pitchFamily="34" charset="0"/>
              </a:rPr>
              <a:t>=&gt; le cas du planning à marche forcée</a:t>
            </a:r>
          </a:p>
          <a:p>
            <a:pPr marL="457200" lvl="1" indent="0">
              <a:buNone/>
            </a:pPr>
            <a:endParaRPr lang="fr-FR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fr-FR" sz="2400" b="1" dirty="0"/>
              <a:t> Un véritable piège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0000"/>
                </a:solidFill>
                <a:latin typeface="Calibri" panose="020F0502020204030204" pitchFamily="34" charset="0"/>
              </a:rPr>
              <a:t>Accepter = sacrifier nos valeurs et nos métiers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0000"/>
                </a:solidFill>
                <a:latin typeface="Calibri" panose="020F0502020204030204" pitchFamily="34" charset="0"/>
              </a:rPr>
              <a:t>Refuser = saboter le projet de fusion</a:t>
            </a:r>
          </a:p>
          <a:p>
            <a:pPr marL="457200" lvl="1" indent="0">
              <a:buNone/>
            </a:pPr>
            <a:endParaRPr lang="fr-FR" b="1" dirty="0"/>
          </a:p>
          <a:p>
            <a:pPr>
              <a:buBlip>
                <a:blip r:embed="rId3"/>
              </a:buBlip>
            </a:pPr>
            <a:r>
              <a:rPr lang="fr-FR" sz="2400" b="1" dirty="0"/>
              <a:t> L’IRSN méprisé, insulté !!!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0000"/>
                </a:solidFill>
                <a:latin typeface="Calibri" panose="020F0502020204030204" pitchFamily="34" charset="0"/>
              </a:rPr>
              <a:t>Notre DG accusé de faire de la rétention d’information !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0000"/>
                </a:solidFill>
                <a:latin typeface="Calibri" panose="020F0502020204030204" pitchFamily="34" charset="0"/>
              </a:rPr>
              <a:t>Vos représentants traités de menteur !</a:t>
            </a:r>
          </a:p>
          <a:p>
            <a:pPr marL="457200" lvl="1" indent="0">
              <a:buNone/>
            </a:pPr>
            <a:endParaRPr lang="fr-FR" b="1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fr-FR" b="1" dirty="0">
              <a:cs typeface="Calibri" panose="020F0502020204030204"/>
            </a:endParaRPr>
          </a:p>
          <a:p>
            <a:pPr marL="457200" lvl="1" indent="0" algn="ctr">
              <a:buNone/>
            </a:pPr>
            <a:endParaRPr lang="fr-FR" sz="3800" dirty="0">
              <a:cs typeface="Calibri" panose="020F0502020204030204"/>
            </a:endParaRPr>
          </a:p>
        </p:txBody>
      </p:sp>
      <p:sp>
        <p:nvSpPr>
          <p:cNvPr id="2" name="Espace réservé du texte 27">
            <a:extLst>
              <a:ext uri="{FF2B5EF4-FFF2-40B4-BE49-F238E27FC236}">
                <a16:creationId xmlns:a16="http://schemas.microsoft.com/office/drawing/2014/main" id="{365B3147-6E59-2F7F-9CF2-4E8DE8EB847E}"/>
              </a:ext>
            </a:extLst>
          </p:cNvPr>
          <p:cNvSpPr txBox="1">
            <a:spLocks/>
          </p:cNvSpPr>
          <p:nvPr/>
        </p:nvSpPr>
        <p:spPr>
          <a:xfrm rot="20701580">
            <a:off x="5069811" y="3403827"/>
            <a:ext cx="7293430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600" b="1" spc="25" dirty="0">
                <a:solidFill>
                  <a:srgbClr val="FF0000"/>
                </a:solidFill>
                <a:latin typeface="Tempus Sans ITC" panose="04020404030D07020202" pitchFamily="82" charset="0"/>
              </a:rPr>
              <a:t>… Il est temps de reprendre en main notre destin !</a:t>
            </a:r>
          </a:p>
        </p:txBody>
      </p:sp>
    </p:spTree>
    <p:extLst>
      <p:ext uri="{BB962C8B-B14F-4D97-AF65-F5344CB8AC3E}">
        <p14:creationId xmlns:p14="http://schemas.microsoft.com/office/powerpoint/2010/main" val="107415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arbre, personne&#10;&#10;Description générée automatiquement">
            <a:extLst>
              <a:ext uri="{FF2B5EF4-FFF2-40B4-BE49-F238E27FC236}">
                <a16:creationId xmlns:a16="http://schemas.microsoft.com/office/drawing/2014/main" id="{6C47B152-A968-52CA-8E53-E5756DB6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>
          <a:xfrm>
            <a:off x="0" y="1126278"/>
            <a:ext cx="12192000" cy="57317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0D2FAA-97E7-3529-FD2B-7F15259004B0}"/>
              </a:ext>
            </a:extLst>
          </p:cNvPr>
          <p:cNvSpPr txBox="1"/>
          <p:nvPr/>
        </p:nvSpPr>
        <p:spPr>
          <a:xfrm rot="20555189">
            <a:off x="995229" y="3098319"/>
            <a:ext cx="7198189" cy="1631216"/>
          </a:xfrm>
          <a:prstGeom prst="rect">
            <a:avLst/>
          </a:prstGeom>
          <a:solidFill>
            <a:srgbClr val="F7E7E7"/>
          </a:solidFill>
          <a:ln w="57150">
            <a:solidFill>
              <a:srgbClr val="EE4757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5000" b="1" dirty="0">
                <a:latin typeface="Bernard MT Condensed"/>
                <a:cs typeface="72 Condensed" panose="020B0506030000000003" pitchFamily="34" charset="0"/>
              </a:rPr>
              <a:t>5 mars : IRSN à l’arrêt</a:t>
            </a:r>
            <a:endParaRPr lang="fr-FR" sz="5000" b="1" dirty="0">
              <a:latin typeface="Bernard MT Condensed" panose="02050806060905020404" pitchFamily="18" charset="0"/>
              <a:cs typeface="72 Condensed" panose="020B0506030000000003" pitchFamily="34" charset="0"/>
            </a:endParaRPr>
          </a:p>
          <a:p>
            <a:pPr algn="ctr"/>
            <a:r>
              <a:rPr lang="fr-FR" sz="5000" b="1" dirty="0">
                <a:latin typeface="Bernard MT Condensed"/>
                <a:cs typeface="72 Condensed" panose="020B0506030000000003" pitchFamily="34" charset="0"/>
              </a:rPr>
              <a:t>Tous dans la rue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BBA8A0-D70F-A819-5D5B-FBA79EAB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39110B-FFE3-B28A-5436-728269B6CE69}"/>
              </a:ext>
            </a:extLst>
          </p:cNvPr>
          <p:cNvSpPr txBox="1"/>
          <p:nvPr/>
        </p:nvSpPr>
        <p:spPr>
          <a:xfrm>
            <a:off x="215318" y="1285678"/>
            <a:ext cx="4734731" cy="523220"/>
          </a:xfrm>
          <a:prstGeom prst="rect">
            <a:avLst/>
          </a:prstGeom>
          <a:noFill/>
          <a:ln w="57150">
            <a:solidFill>
              <a:srgbClr val="FFC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accent2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Un an que nous résistons, continuons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592EDA-2707-F883-12BA-D6BB1196E7CA}"/>
              </a:ext>
            </a:extLst>
          </p:cNvPr>
          <p:cNvSpPr txBox="1"/>
          <p:nvPr/>
        </p:nvSpPr>
        <p:spPr>
          <a:xfrm>
            <a:off x="215318" y="1968298"/>
            <a:ext cx="5574472" cy="52322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Des périodes d’abattement, relevons-nous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072B1A-7CD7-FB2E-A03D-550C2F6F7DF8}"/>
              </a:ext>
            </a:extLst>
          </p:cNvPr>
          <p:cNvSpPr txBox="1"/>
          <p:nvPr/>
        </p:nvSpPr>
        <p:spPr>
          <a:xfrm>
            <a:off x="6904149" y="1356342"/>
            <a:ext cx="4157944" cy="523220"/>
          </a:xfrm>
          <a:prstGeom prst="rect">
            <a:avLst/>
          </a:prstGeom>
          <a:noFill/>
          <a:ln w="5715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Des moments de fierté et de joie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02637B-2CB1-AF85-126A-7DB6545E36BF}"/>
              </a:ext>
            </a:extLst>
          </p:cNvPr>
          <p:cNvSpPr txBox="1"/>
          <p:nvPr/>
        </p:nvSpPr>
        <p:spPr>
          <a:xfrm rot="20534191">
            <a:off x="2356923" y="5049211"/>
            <a:ext cx="4624708" cy="954107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Le 5, pour redire aux députés que nous sommes fiers de notre travail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5D64C6-5738-C431-DB4D-949036EB24B5}"/>
              </a:ext>
            </a:extLst>
          </p:cNvPr>
          <p:cNvSpPr txBox="1"/>
          <p:nvPr/>
        </p:nvSpPr>
        <p:spPr>
          <a:xfrm rot="20501271">
            <a:off x="5986198" y="5068850"/>
            <a:ext cx="4624708" cy="954107"/>
          </a:xfrm>
          <a:prstGeom prst="rect">
            <a:avLst/>
          </a:prstGeom>
          <a:noFill/>
          <a:ln w="57150">
            <a:solidFill>
              <a:srgbClr val="7030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Le 5 pour </a:t>
            </a:r>
            <a:r>
              <a:rPr lang="fr-FR" sz="2800" b="1" u="sng" dirty="0">
                <a:solidFill>
                  <a:srgbClr val="7030A0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dire</a:t>
            </a:r>
            <a:r>
              <a:rPr lang="fr-FR" sz="2800" b="1" dirty="0">
                <a:solidFill>
                  <a:srgbClr val="7030A0"/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 aux députés d’amender le projet de loi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789B66-19E5-9FEB-D22F-ADDE340B3AD2}"/>
              </a:ext>
            </a:extLst>
          </p:cNvPr>
          <p:cNvSpPr txBox="1"/>
          <p:nvPr/>
        </p:nvSpPr>
        <p:spPr>
          <a:xfrm rot="20499296">
            <a:off x="7052230" y="3515086"/>
            <a:ext cx="4624708" cy="95410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Bahnschrift SemiLight Condensed" panose="020B0502040204020203" pitchFamily="34" charset="0"/>
                <a:cs typeface="72 Condensed" panose="020B0506030000000003" pitchFamily="34" charset="0"/>
              </a:rPr>
              <a:t>Le 5, pour crier notre opposition à la fusion </a:t>
            </a:r>
          </a:p>
        </p:txBody>
      </p:sp>
    </p:spTree>
    <p:extLst>
      <p:ext uri="{BB962C8B-B14F-4D97-AF65-F5344CB8AC3E}">
        <p14:creationId xmlns:p14="http://schemas.microsoft.com/office/powerpoint/2010/main" val="397830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BF0A4ED-2D76-1C65-9325-4D40CCFD5349}"/>
              </a:ext>
            </a:extLst>
          </p:cNvPr>
          <p:cNvSpPr/>
          <p:nvPr/>
        </p:nvSpPr>
        <p:spPr>
          <a:xfrm>
            <a:off x="612559" y="5592003"/>
            <a:ext cx="10608816" cy="1113303"/>
          </a:xfrm>
          <a:prstGeom prst="roundRect">
            <a:avLst/>
          </a:prstGeom>
          <a:solidFill>
            <a:srgbClr val="EE47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5 mars doit être la mobilisation la plus importante : visons les 1000 salariés dans Paris et un arrêt total de l’IRSN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151680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Le 5 mars : 5 bonnes raisons de manifester!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AE28731-54BF-58F5-3CE8-FDD004EBC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99" y="1976490"/>
            <a:ext cx="11218632" cy="372983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r-FR" sz="3200" b="1" dirty="0">
                <a:ea typeface="Calibri" panose="020F0502020204030204"/>
                <a:cs typeface="Calibri" panose="020F0502020204030204"/>
              </a:rPr>
              <a:t>Bien sur ce climat est pesant sur le long terme, nous le savons. Alors que le projet de loi est de nouveau au parlement, tu doutes ? A quoi bon manifester ?</a:t>
            </a:r>
            <a:endParaRPr lang="fr-FR" sz="3200" b="1" dirty="0"/>
          </a:p>
          <a:p>
            <a:pPr lvl="2"/>
            <a:r>
              <a:rPr lang="fr-FR" sz="2200" dirty="0"/>
              <a:t>La réforme est toujours néfaste</a:t>
            </a:r>
            <a:endParaRPr lang="fr-FR" sz="2200" dirty="0">
              <a:ea typeface="Calibri"/>
              <a:cs typeface="Calibri"/>
            </a:endParaRPr>
          </a:p>
          <a:p>
            <a:pPr lvl="2"/>
            <a:r>
              <a:rPr lang="fr-FR" sz="2200" dirty="0"/>
              <a:t>Limiter la casse si le projet de loi passe</a:t>
            </a:r>
            <a:endParaRPr lang="fr-FR" sz="2200" dirty="0">
              <a:ea typeface="Calibri"/>
              <a:cs typeface="Calibri"/>
            </a:endParaRPr>
          </a:p>
          <a:p>
            <a:pPr lvl="2"/>
            <a:r>
              <a:rPr lang="fr-FR" sz="2200" dirty="0"/>
              <a:t>Soutenir nos collègues qui ne s’y retrouveront pas</a:t>
            </a:r>
            <a:endParaRPr lang="fr-FR" sz="2200" dirty="0">
              <a:ea typeface="Calibri"/>
              <a:cs typeface="Calibri"/>
            </a:endParaRPr>
          </a:p>
          <a:p>
            <a:pPr lvl="2"/>
            <a:r>
              <a:rPr lang="fr-FR" sz="2200" dirty="0"/>
              <a:t>Être acteur de notre avenir</a:t>
            </a:r>
          </a:p>
          <a:p>
            <a:pPr marL="457200" lvl="1" indent="0">
              <a:buNone/>
            </a:pPr>
            <a:endParaRPr lang="fr-FR" sz="2200" dirty="0">
              <a:cs typeface="Calibri"/>
            </a:endParaRPr>
          </a:p>
          <a:p>
            <a:pPr marL="0" indent="0" algn="just">
              <a:buNone/>
            </a:pPr>
            <a:r>
              <a:rPr lang="fr-FR" sz="3000" dirty="0"/>
              <a:t>Mais surtout car c’est la dernière manifestation et qu’il faut montrer notre détermination. Nos arguments commencent à être compris, le doute s’installe chez certains parlementaires, notre forte mobilisation le 8 février montre que nous ne lâchons rien.</a:t>
            </a:r>
            <a:endParaRPr lang="fr-FR" sz="3000" dirty="0">
              <a:ea typeface="Calibri"/>
              <a:cs typeface="Calibri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610EDF-6031-1079-29BC-D49C54FE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13</a:t>
            </a:fld>
            <a:endParaRPr lang="fr-FR"/>
          </a:p>
        </p:txBody>
      </p:sp>
      <p:pic>
        <p:nvPicPr>
          <p:cNvPr id="7" name="Picture 2" descr="Stickers shadock à acheter en ligne | Spreadshirt">
            <a:extLst>
              <a:ext uri="{FF2B5EF4-FFF2-40B4-BE49-F238E27FC236}">
                <a16:creationId xmlns:a16="http://schemas.microsoft.com/office/drawing/2014/main" id="{C48B5EC2-FF06-367C-2B9B-1EC7D201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05" y="2334342"/>
            <a:ext cx="2003670" cy="200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90D554-F969-3306-D94B-4C726341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14</a:t>
            </a:fld>
            <a:endParaRPr lang="fr-FR"/>
          </a:p>
        </p:txBody>
      </p:sp>
      <p:pic>
        <p:nvPicPr>
          <p:cNvPr id="8" name="Image 7" descr="Une image contenant texte, affiche, clipart, illustration&#10;&#10;Description générée automatiquement">
            <a:extLst>
              <a:ext uri="{FF2B5EF4-FFF2-40B4-BE49-F238E27FC236}">
                <a16:creationId xmlns:a16="http://schemas.microsoft.com/office/drawing/2014/main" id="{A31892C8-7A50-4C0D-E4B2-F77FD048F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27" y="1182887"/>
            <a:ext cx="3940267" cy="5573976"/>
          </a:xfrm>
          <a:prstGeom prst="rect">
            <a:avLst/>
          </a:prstGeom>
        </p:spPr>
      </p:pic>
      <p:pic>
        <p:nvPicPr>
          <p:cNvPr id="10" name="Image 9" descr="Une image contenant texte, Police, capture d’écran, écriture manuscrite&#10;&#10;Description générée automatiquement">
            <a:extLst>
              <a:ext uri="{FF2B5EF4-FFF2-40B4-BE49-F238E27FC236}">
                <a16:creationId xmlns:a16="http://schemas.microsoft.com/office/drawing/2014/main" id="{6073A767-19ED-935E-513F-8ADA1951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41" y="1328057"/>
            <a:ext cx="3683575" cy="5210855"/>
          </a:xfrm>
          <a:prstGeom prst="rect">
            <a:avLst/>
          </a:prstGeom>
        </p:spPr>
      </p:pic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CF52D86-EB9F-88BE-F45D-8AF3DD20E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" y="1345537"/>
            <a:ext cx="3791163" cy="53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1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9D7C15D-5DF8-8C1D-B051-6F8D65ED1E8E}"/>
              </a:ext>
            </a:extLst>
          </p:cNvPr>
          <p:cNvSpPr/>
          <p:nvPr/>
        </p:nvSpPr>
        <p:spPr>
          <a:xfrm>
            <a:off x="4758133" y="6252205"/>
            <a:ext cx="1124124" cy="44211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01A386-1342-BEE0-403C-1A8A227C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15</a:t>
            </a:fld>
            <a:endParaRPr lang="fr-FR"/>
          </a:p>
        </p:txBody>
      </p:sp>
      <p:sp>
        <p:nvSpPr>
          <p:cNvPr id="6" name="Espace réservé du texte 27">
            <a:extLst>
              <a:ext uri="{FF2B5EF4-FFF2-40B4-BE49-F238E27FC236}">
                <a16:creationId xmlns:a16="http://schemas.microsoft.com/office/drawing/2014/main" id="{EA082843-AA72-7CFC-74FD-AF942055A1FE}"/>
              </a:ext>
            </a:extLst>
          </p:cNvPr>
          <p:cNvSpPr txBox="1">
            <a:spLocks/>
          </p:cNvSpPr>
          <p:nvPr/>
        </p:nvSpPr>
        <p:spPr>
          <a:xfrm>
            <a:off x="486568" y="1483877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/>
              </a:rPr>
              <a:t>Le 5 mars : préparons-nous ! Soyons acteurs!</a:t>
            </a:r>
            <a:endParaRPr lang="fr-FR" sz="3200" b="1" spc="25" dirty="0">
              <a:latin typeface="Trebuchet MS" panose="22635452340000000000" pitchFamily="2"/>
            </a:endParaRP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CCF169C5-FBD3-CF03-DE1C-FD015974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159" y="2640966"/>
            <a:ext cx="10854272" cy="16639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b="1" dirty="0"/>
              <a:t>Atelier pancartes </a:t>
            </a:r>
            <a:r>
              <a:rPr lang="fr-FR" dirty="0"/>
              <a:t>: </a:t>
            </a:r>
            <a:r>
              <a:rPr lang="fr-FR" b="1" dirty="0">
                <a:solidFill>
                  <a:srgbClr val="EE4757"/>
                </a:solidFill>
              </a:rPr>
              <a:t>lundi 4 mars 13h-14h à FAR (espace vert devant 05 si beau temps, sinon dans la salle de réunion du CSE)</a:t>
            </a:r>
          </a:p>
          <a:p>
            <a:r>
              <a:rPr lang="fr-FR" b="1" dirty="0"/>
              <a:t>Apprentissage chorégraphie flashmob </a:t>
            </a:r>
            <a:r>
              <a:rPr lang="fr-FR" b="1" dirty="0">
                <a:solidFill>
                  <a:srgbClr val="EE4757"/>
                </a:solidFill>
              </a:rPr>
              <a:t>: lundi 4 mars 12h30-13h à FAR (espace vert devant 05 si beau temps)</a:t>
            </a:r>
          </a:p>
          <a:p>
            <a:endParaRPr lang="fr-FR" dirty="0">
              <a:ea typeface="Calibri"/>
              <a:cs typeface="Calibri"/>
            </a:endParaRPr>
          </a:p>
        </p:txBody>
      </p:sp>
      <p:pic>
        <p:nvPicPr>
          <p:cNvPr id="8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4931DB08-51B0-61EB-EE36-914144F4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71" y="5000625"/>
            <a:ext cx="1857375" cy="1857375"/>
          </a:xfrm>
          <a:prstGeom prst="rect">
            <a:avLst/>
          </a:prstGeom>
        </p:spPr>
      </p:pic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8F79B340-481D-D28F-C122-C532FCE99296}"/>
              </a:ext>
            </a:extLst>
          </p:cNvPr>
          <p:cNvSpPr txBox="1">
            <a:spLocks/>
          </p:cNvSpPr>
          <p:nvPr/>
        </p:nvSpPr>
        <p:spPr>
          <a:xfrm>
            <a:off x="851159" y="4738035"/>
            <a:ext cx="10854272" cy="1473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Ramène tes collègues</a:t>
            </a:r>
          </a:p>
          <a:p>
            <a:r>
              <a:rPr lang="fr-FR" dirty="0"/>
              <a:t>Ramène ta famille, tes amis, tes voisins </a:t>
            </a:r>
            <a:endParaRPr lang="fr-FR" dirty="0">
              <a:ea typeface="Calibri"/>
              <a:cs typeface="Calibri"/>
            </a:endParaRPr>
          </a:p>
          <a:p>
            <a:r>
              <a:rPr lang="fr-FR" dirty="0">
                <a:ea typeface="Calibri"/>
                <a:cs typeface="Calibri"/>
              </a:rPr>
              <a:t>A vous d’occuper les réseaux sociaux !</a:t>
            </a:r>
          </a:p>
          <a:p>
            <a:endParaRPr lang="fr-FR" dirty="0">
              <a:ea typeface="Calibri"/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FBC823-3830-12DE-C076-B63BBBE5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919" y="3840070"/>
            <a:ext cx="2380057" cy="13387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D089A5-4B9B-7E3C-F9CC-361A8E54B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66" r="10618"/>
          <a:stretch/>
        </p:blipFill>
        <p:spPr>
          <a:xfrm>
            <a:off x="9441951" y="1067512"/>
            <a:ext cx="2154025" cy="16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0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15547" y="1362616"/>
            <a:ext cx="11218863" cy="114993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Tous solidaires pour une manif d’ampleur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9D7C15D-5DF8-8C1D-B051-6F8D65ED1E8E}"/>
              </a:ext>
            </a:extLst>
          </p:cNvPr>
          <p:cNvSpPr/>
          <p:nvPr/>
        </p:nvSpPr>
        <p:spPr>
          <a:xfrm>
            <a:off x="4758133" y="6252205"/>
            <a:ext cx="1124124" cy="44211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9CD9A5B7-6703-1D78-BF9F-355A69C3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20" y="2087253"/>
            <a:ext cx="9611126" cy="206223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Cette manif doit monter notre unité : malgré les vacances scolaires, nous souhaitons que nos collègues des sites hors région parisienne viennent à Paris.</a:t>
            </a:r>
          </a:p>
          <a:p>
            <a:pPr marL="0" indent="0">
              <a:buNone/>
            </a:pPr>
            <a:r>
              <a:rPr lang="fr-FR" dirty="0"/>
              <a:t>C’est pourquoi nous invitons les salariés qui n’ont pas encore contribués à la cagnotte à le faire rapidement, pour assurer les frais de cette manif.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dirty="0"/>
              <a:t>Lien vers cagnotte: 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2"/>
              </a:rPr>
              <a:t>https://www.leetchi.com/fr/c/soutenez-les-actions-de-lintersyndicale-de-lirsn-pour-mobiliser-les-salaries-5868507?utm_source=copylink&amp;utm_medium=social_sharing</a:t>
            </a:r>
            <a:endParaRPr lang="fr-FR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Gilets jaunes : une cagnotte en Haute-Savoie pour aller manifester samedi à  Paris - France Bleu">
            <a:extLst>
              <a:ext uri="{FF2B5EF4-FFF2-40B4-BE49-F238E27FC236}">
                <a16:creationId xmlns:a16="http://schemas.microsoft.com/office/drawing/2014/main" id="{39641278-4903-A6BE-D6FB-4D53807C8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638" b="-649"/>
          <a:stretch/>
        </p:blipFill>
        <p:spPr>
          <a:xfrm>
            <a:off x="9778583" y="1681259"/>
            <a:ext cx="1909472" cy="1747741"/>
          </a:xfrm>
          <a:prstGeom prst="rect">
            <a:avLst/>
          </a:prstGeom>
        </p:spPr>
      </p:pic>
      <p:pic>
        <p:nvPicPr>
          <p:cNvPr id="7" name="Image 6" descr="Cagnottes en ligne : comment ne pas se faire avoir ? : Femme Actuelle Le MAG">
            <a:extLst>
              <a:ext uri="{FF2B5EF4-FFF2-40B4-BE49-F238E27FC236}">
                <a16:creationId xmlns:a16="http://schemas.microsoft.com/office/drawing/2014/main" id="{F4312D9D-4E2D-8DFA-88B3-B6964F9DF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512" y="4835739"/>
            <a:ext cx="1658141" cy="165813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0DA725-8F2B-954D-AA3A-AF730CDC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DDFE38-4421-2F69-8194-BA110D961EF1}"/>
              </a:ext>
            </a:extLst>
          </p:cNvPr>
          <p:cNvSpPr txBox="1"/>
          <p:nvPr/>
        </p:nvSpPr>
        <p:spPr>
          <a:xfrm>
            <a:off x="415547" y="4748362"/>
            <a:ext cx="9330052" cy="1270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Bilan financier à date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Dépenses : 8 400€ (estimation finale : entre 9 000 et 10 000€)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Recettes : 7 200€ (merci aux 264 contributeurs)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8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151680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Tous solidaires pour une manif d’ampleur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9D7C15D-5DF8-8C1D-B051-6F8D65ED1E8E}"/>
              </a:ext>
            </a:extLst>
          </p:cNvPr>
          <p:cNvSpPr/>
          <p:nvPr/>
        </p:nvSpPr>
        <p:spPr>
          <a:xfrm>
            <a:off x="4758133" y="6252205"/>
            <a:ext cx="1124124" cy="44211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020CED6-D364-4324-A5F8-A8040B4681EA}"/>
              </a:ext>
            </a:extLst>
          </p:cNvPr>
          <p:cNvSpPr txBox="1">
            <a:spLocks/>
          </p:cNvSpPr>
          <p:nvPr/>
        </p:nvSpPr>
        <p:spPr>
          <a:xfrm>
            <a:off x="357436" y="1834934"/>
            <a:ext cx="10040010" cy="21133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5000" dirty="0"/>
              <a:t>Collègues des sites hors région parisienne, inscrivez-vous pour être à Paris le 5 mars :</a:t>
            </a:r>
          </a:p>
          <a:p>
            <a:pPr marL="0" indent="0">
              <a:buNone/>
            </a:pPr>
            <a:endParaRPr lang="fr-FR" sz="5000" dirty="0"/>
          </a:p>
          <a:p>
            <a:r>
              <a:rPr lang="fr-FR" sz="5000" dirty="0"/>
              <a:t> Lien pour vous inscrire : </a:t>
            </a:r>
            <a:r>
              <a:rPr lang="fr-FR" sz="5000" dirty="0">
                <a:ea typeface="+mn-lt"/>
                <a:cs typeface="+mn-lt"/>
              </a:rPr>
              <a:t> </a:t>
            </a:r>
            <a:r>
              <a:rPr lang="fr-FR" sz="5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https://forms.office.com/e/3nySDYApJe</a:t>
            </a:r>
            <a:endParaRPr lang="fr-FR" sz="5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5000" dirty="0">
                <a:ea typeface="Calibri"/>
                <a:cs typeface="Calibri"/>
              </a:rPr>
              <a:t>			A date, 16 inscrits (4 Cherbourg et 12 Cadarache)</a:t>
            </a:r>
          </a:p>
          <a:p>
            <a:pPr marL="0" indent="0">
              <a:buNone/>
            </a:pPr>
            <a:endParaRPr lang="fr-FR" sz="5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r-FR" sz="5000" dirty="0">
                <a:cs typeface="Calibri"/>
              </a:rPr>
              <a:t>Et en cas de besoin spécifique, merci de contacter Philippe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</p:txBody>
      </p:sp>
      <p:pic>
        <p:nvPicPr>
          <p:cNvPr id="8" name="Image 7" descr="Images de Train – Téléchargement gratuit sur Freepik">
            <a:extLst>
              <a:ext uri="{FF2B5EF4-FFF2-40B4-BE49-F238E27FC236}">
                <a16:creationId xmlns:a16="http://schemas.microsoft.com/office/drawing/2014/main" id="{594B2DED-3896-14A4-A3A0-C9C1A42BE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465" y="1793062"/>
            <a:ext cx="1961098" cy="3885569"/>
          </a:xfrm>
          <a:prstGeom prst="rect">
            <a:avLst/>
          </a:prstGeom>
        </p:spPr>
      </p:pic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B5B9960D-C778-67E0-C654-B6F21A3C1FD8}"/>
              </a:ext>
            </a:extLst>
          </p:cNvPr>
          <p:cNvSpPr txBox="1">
            <a:spLocks/>
          </p:cNvSpPr>
          <p:nvPr/>
        </p:nvSpPr>
        <p:spPr>
          <a:xfrm>
            <a:off x="357437" y="4171960"/>
            <a:ext cx="9742060" cy="16329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5000" dirty="0"/>
              <a:t>Trains aller envisagés :</a:t>
            </a:r>
          </a:p>
          <a:p>
            <a:pPr lvl="1"/>
            <a:r>
              <a:rPr lang="fr-FR" sz="4600" dirty="0"/>
              <a:t>Marseille Saint Charles </a:t>
            </a:r>
            <a:r>
              <a:rPr lang="fr-FR" sz="4600" dirty="0">
                <a:sym typeface="Wingdings" panose="05000000000000000000" pitchFamily="2" charset="2"/>
              </a:rPr>
              <a:t> Paris gare de Lyon : départ 6h04 – Arrivée 9h22</a:t>
            </a:r>
            <a:endParaRPr lang="fr-FR" sz="4600" dirty="0"/>
          </a:p>
          <a:p>
            <a:pPr lvl="1"/>
            <a:r>
              <a:rPr lang="fr-FR" sz="4600" dirty="0"/>
              <a:t>Aix en Provence TGV </a:t>
            </a:r>
            <a:r>
              <a:rPr lang="fr-FR" sz="4600" dirty="0">
                <a:sym typeface="Wingdings" panose="05000000000000000000" pitchFamily="2" charset="2"/>
              </a:rPr>
              <a:t> Paris gare de Lyon : départ 6h18 – Arrivée 9h22</a:t>
            </a:r>
          </a:p>
          <a:p>
            <a:pPr lvl="1"/>
            <a:r>
              <a:rPr lang="fr-FR" sz="4600" dirty="0"/>
              <a:t>Avignon TGV </a:t>
            </a:r>
            <a:r>
              <a:rPr lang="fr-FR" sz="4600" dirty="0">
                <a:sym typeface="Wingdings" panose="05000000000000000000" pitchFamily="2" charset="2"/>
              </a:rPr>
              <a:t> Paris gare de Lyon : départ 6h41 – Arrivée 9h22</a:t>
            </a:r>
          </a:p>
          <a:p>
            <a:pPr lvl="1"/>
            <a:r>
              <a:rPr lang="fr-FR" sz="4600" dirty="0"/>
              <a:t>Cherbourg </a:t>
            </a:r>
            <a:r>
              <a:rPr lang="fr-FR" sz="4600" dirty="0">
                <a:sym typeface="Wingdings" panose="05000000000000000000" pitchFamily="2" charset="2"/>
              </a:rPr>
              <a:t> Paris Saint Lazare : départ 6h46 – Arrivée 9h57</a:t>
            </a:r>
          </a:p>
          <a:p>
            <a:pPr lvl="1"/>
            <a:endParaRPr lang="fr-FR" sz="4600" dirty="0"/>
          </a:p>
          <a:p>
            <a:pPr marL="0" indent="0">
              <a:buNone/>
            </a:pPr>
            <a:endParaRPr lang="fr-FR" sz="5000" dirty="0"/>
          </a:p>
          <a:p>
            <a:pPr marL="0" indent="0">
              <a:buNone/>
            </a:pPr>
            <a:endParaRPr lang="fr-FR" sz="5000" dirty="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E0A1EDD0-FB7F-14CB-5628-D647364144C3}"/>
              </a:ext>
            </a:extLst>
          </p:cNvPr>
          <p:cNvSpPr txBox="1">
            <a:spLocks/>
          </p:cNvSpPr>
          <p:nvPr/>
        </p:nvSpPr>
        <p:spPr>
          <a:xfrm>
            <a:off x="357437" y="5706320"/>
            <a:ext cx="10892765" cy="95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5000" dirty="0"/>
              <a:t>Trains retours envisagés :</a:t>
            </a:r>
          </a:p>
          <a:p>
            <a:pPr lvl="1"/>
            <a:r>
              <a:rPr lang="fr-FR" sz="4600" dirty="0">
                <a:sym typeface="Wingdings" panose="05000000000000000000" pitchFamily="2" charset="2"/>
              </a:rPr>
              <a:t>Paris gare de Lyon  Avignon, Aix et Marseille : départ 15h38 (16h38 aussi possible)</a:t>
            </a:r>
            <a:endParaRPr lang="fr-FR" sz="4600" dirty="0"/>
          </a:p>
          <a:p>
            <a:pPr lvl="1"/>
            <a:r>
              <a:rPr lang="fr-FR" sz="4600" dirty="0">
                <a:sym typeface="Wingdings" panose="05000000000000000000" pitchFamily="2" charset="2"/>
              </a:rPr>
              <a:t>Paris Saint Lazare  </a:t>
            </a:r>
            <a:r>
              <a:rPr lang="fr-FR" sz="4600" dirty="0"/>
              <a:t>Cherbourg </a:t>
            </a:r>
            <a:r>
              <a:rPr lang="fr-FR" sz="4600" dirty="0">
                <a:sym typeface="Wingdings" panose="05000000000000000000" pitchFamily="2" charset="2"/>
              </a:rPr>
              <a:t>: départ 15h58 – Arrivée 19h06</a:t>
            </a:r>
          </a:p>
          <a:p>
            <a:pPr marL="0" indent="0">
              <a:buNone/>
            </a:pPr>
            <a:endParaRPr lang="fr-FR" sz="5000" dirty="0"/>
          </a:p>
          <a:p>
            <a:pPr marL="0" indent="0">
              <a:buNone/>
            </a:pPr>
            <a:endParaRPr lang="fr-FR" sz="5000" dirty="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cs typeface="Calibri" panose="020F0502020204030204"/>
            </a:endParaRPr>
          </a:p>
          <a:p>
            <a:pPr marL="0" indent="0">
              <a:buNone/>
            </a:pPr>
            <a:endParaRPr lang="fr-FR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73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 rot="20481325">
            <a:off x="2322373" y="3390207"/>
            <a:ext cx="6590899" cy="1015663"/>
          </a:xfrm>
          <a:prstGeom prst="rect">
            <a:avLst/>
          </a:prstGeom>
          <a:noFill/>
          <a:ln w="762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Vous avez la parole !</a:t>
            </a:r>
          </a:p>
        </p:txBody>
      </p:sp>
    </p:spTree>
    <p:extLst>
      <p:ext uri="{BB962C8B-B14F-4D97-AF65-F5344CB8AC3E}">
        <p14:creationId xmlns:p14="http://schemas.microsoft.com/office/powerpoint/2010/main" val="2267223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plein air, personne, ciel, habits&#10;&#10;Description générée automatiquement">
            <a:extLst>
              <a:ext uri="{FF2B5EF4-FFF2-40B4-BE49-F238E27FC236}">
                <a16:creationId xmlns:a16="http://schemas.microsoft.com/office/drawing/2014/main" id="{8170D091-7CD1-4997-BF6C-FC72F77E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404">
            <a:off x="3675117" y="4303161"/>
            <a:ext cx="4029940" cy="226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C6CA7E27-37B6-4CC6-B7CF-0CA763ADE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3"/>
          <a:stretch/>
        </p:blipFill>
        <p:spPr>
          <a:xfrm rot="20429407">
            <a:off x="3046278" y="1535683"/>
            <a:ext cx="3917668" cy="242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Une image contenant habits, personne, plein air, femme&#10;&#10;Description générée automatiquement">
            <a:extLst>
              <a:ext uri="{FF2B5EF4-FFF2-40B4-BE49-F238E27FC236}">
                <a16:creationId xmlns:a16="http://schemas.microsoft.com/office/drawing/2014/main" id="{9EE226AF-1BF8-4D32-95FF-DD1799E2E4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661" y="3150337"/>
            <a:ext cx="4230501" cy="317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6F32A9-7C15-450F-A18C-D96178A09E16}"/>
              </a:ext>
            </a:extLst>
          </p:cNvPr>
          <p:cNvSpPr txBox="1"/>
          <p:nvPr/>
        </p:nvSpPr>
        <p:spPr>
          <a:xfrm rot="-1200000">
            <a:off x="2906737" y="3542491"/>
            <a:ext cx="5502453" cy="861774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Restons groupés !</a:t>
            </a:r>
          </a:p>
        </p:txBody>
      </p:sp>
      <p:pic>
        <p:nvPicPr>
          <p:cNvPr id="10" name="Image 9" descr="Une image contenant texte, Bleu électrique, habits, bleu&#10;&#10;Description générée automatiquement">
            <a:extLst>
              <a:ext uri="{FF2B5EF4-FFF2-40B4-BE49-F238E27FC236}">
                <a16:creationId xmlns:a16="http://schemas.microsoft.com/office/drawing/2014/main" id="{53369BDE-00BE-4A0E-864C-F2D1FD9F3B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77" y="1154930"/>
            <a:ext cx="1791849" cy="245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texte, plein air, Vêtements à haute visibilité, vert&#10;&#10;Description générée automatiquement">
            <a:extLst>
              <a:ext uri="{FF2B5EF4-FFF2-40B4-BE49-F238E27FC236}">
                <a16:creationId xmlns:a16="http://schemas.microsoft.com/office/drawing/2014/main" id="{6F004D1B-DF03-42B2-9FBA-141040B8B4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077" y="4486478"/>
            <a:ext cx="1791849" cy="243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plein air, personne, habits, homme&#10;&#10;Description générée automatiquement">
            <a:extLst>
              <a:ext uri="{FF2B5EF4-FFF2-40B4-BE49-F238E27FC236}">
                <a16:creationId xmlns:a16="http://schemas.microsoft.com/office/drawing/2014/main" id="{8C82D55A-36DA-4CC0-9C21-1CD1DD66F9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94" y="1847383"/>
            <a:ext cx="3659938" cy="269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12466D-33C8-478E-96DB-8C5D56AC0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6803">
            <a:off x="387864" y="1881042"/>
            <a:ext cx="2891395" cy="14869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B4C43EA-EEAE-4CF7-878F-D0FCEA18723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5666" y="5042434"/>
            <a:ext cx="2086366" cy="14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59E9-A27D-4840-BACD-5F6858CC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970843"/>
            <a:ext cx="11448081" cy="42361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fr-FR" b="1" dirty="0"/>
          </a:p>
          <a:p>
            <a:pPr marL="514350" indent="-514350">
              <a:buFont typeface="+mj-lt"/>
              <a:buAutoNum type="arabicPeriod"/>
            </a:pPr>
            <a:r>
              <a:rPr lang="fr-FR" sz="2900" b="1" dirty="0"/>
              <a:t>Autour du projet loi : 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/>
              <a:t>Nos arguments sont entendus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/>
              <a:t>Pour limiter la casse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sz="2500" dirty="0"/>
              <a:t>Bilan des amendements proposés 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sz="2500" dirty="0"/>
              <a:t>DEND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sz="2500" dirty="0"/>
              <a:t>Dosimétrie</a:t>
            </a:r>
          </a:p>
          <a:p>
            <a:pPr marL="971550" lvl="1" indent="-514350">
              <a:buFont typeface="+mj-lt"/>
              <a:buAutoNum type="alphaL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sz="2900" b="1" dirty="0"/>
              <a:t>CCPF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900" b="1" dirty="0"/>
              <a:t>A vous la parole !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900" b="1" dirty="0"/>
              <a:t>5 mars la der des ders</a:t>
            </a:r>
            <a:endParaRPr lang="fr-FR" sz="2900" dirty="0"/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>
                <a:highlight>
                  <a:srgbClr val="FFFFFF"/>
                </a:highlight>
              </a:rPr>
              <a:t>5 bonnes raisons de manifester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>
                <a:highlight>
                  <a:srgbClr val="FFFFFF"/>
                </a:highlight>
              </a:rPr>
              <a:t>Le 5 mars en bref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>
                <a:highlight>
                  <a:srgbClr val="FFFFFF"/>
                </a:highlight>
              </a:rPr>
              <a:t>Cagnotte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sz="2500" dirty="0">
                <a:highlight>
                  <a:srgbClr val="FFFFFF"/>
                </a:highlight>
              </a:rPr>
              <a:t>Train</a:t>
            </a:r>
          </a:p>
          <a:p>
            <a:pPr marL="971550" lvl="1" indent="-514350">
              <a:buFont typeface="+mj-lt"/>
              <a:buAutoNum type="alphaL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sz="2900" b="1" dirty="0"/>
              <a:t>A vous la parole !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52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bâtiment, arbre, personne&#10;&#10;Description générée automatiquement">
            <a:extLst>
              <a:ext uri="{FF2B5EF4-FFF2-40B4-BE49-F238E27FC236}">
                <a16:creationId xmlns:a16="http://schemas.microsoft.com/office/drawing/2014/main" id="{30BE2B52-6157-4108-BA31-AC91F176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>
          <a:xfrm>
            <a:off x="0" y="1126278"/>
            <a:ext cx="12192000" cy="57317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20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456AAB-4665-45DC-906D-B7F98D4FE062}"/>
              </a:ext>
            </a:extLst>
          </p:cNvPr>
          <p:cNvSpPr txBox="1"/>
          <p:nvPr/>
        </p:nvSpPr>
        <p:spPr>
          <a:xfrm rot="20889276">
            <a:off x="3613626" y="3152359"/>
            <a:ext cx="3631532" cy="707886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Merci à tous</a:t>
            </a:r>
          </a:p>
        </p:txBody>
      </p:sp>
    </p:spTree>
    <p:extLst>
      <p:ext uri="{BB962C8B-B14F-4D97-AF65-F5344CB8AC3E}">
        <p14:creationId xmlns:p14="http://schemas.microsoft.com/office/powerpoint/2010/main" val="248582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59E9-A27D-4840-BACD-5F6858CC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970843"/>
            <a:ext cx="11448081" cy="42361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b="1" dirty="0"/>
              <a:t>Intro FJE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/>
              <a:t>Autour du projet loi : 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/>
              <a:t>Nos arguments sont entendus LCO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/>
              <a:t>Pour limiter la casse 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dirty="0"/>
              <a:t>Bilan des amendements proposés TTA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dirty="0"/>
              <a:t>DEND NLQ</a:t>
            </a:r>
          </a:p>
          <a:p>
            <a:pPr marL="1428750" lvl="2" indent="-514350">
              <a:buFont typeface="+mj-lt"/>
              <a:buAutoNum type="alphaLcPeriod"/>
            </a:pPr>
            <a:r>
              <a:rPr lang="fr-FR" dirty="0"/>
              <a:t>Dosimétrie NLQ</a:t>
            </a:r>
          </a:p>
          <a:p>
            <a:pPr marL="971550" lvl="1" indent="-514350">
              <a:buFont typeface="+mj-lt"/>
              <a:buAutoNum type="alphaL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b="1" dirty="0"/>
              <a:t>CCPF FJE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/>
              <a:t>A vous la parole !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/>
              <a:t>5 mars la der des der </a:t>
            </a:r>
            <a:r>
              <a:rPr lang="fr-FR" dirty="0"/>
              <a:t>(PBO)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>
                <a:highlight>
                  <a:srgbClr val="FFFFFF"/>
                </a:highlight>
              </a:rPr>
              <a:t>5 bonnes raisons de manifester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>
                <a:highlight>
                  <a:srgbClr val="FFFFFF"/>
                </a:highlight>
              </a:rPr>
              <a:t>Le 5 mars en bref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>
                <a:highlight>
                  <a:srgbClr val="FFFFFF"/>
                </a:highlight>
              </a:rPr>
              <a:t>Cagnotte</a:t>
            </a:r>
          </a:p>
          <a:p>
            <a:pPr marL="971550" lvl="1" indent="-514350">
              <a:buFont typeface="+mj-lt"/>
              <a:buAutoNum type="alphaLcPeriod"/>
            </a:pPr>
            <a:r>
              <a:rPr lang="fr-FR" dirty="0">
                <a:highlight>
                  <a:srgbClr val="FFFFFF"/>
                </a:highlight>
              </a:rPr>
              <a:t>Train</a:t>
            </a:r>
          </a:p>
          <a:p>
            <a:pPr marL="971550" lvl="1" indent="-514350">
              <a:buFont typeface="+mj-lt"/>
              <a:buAutoNum type="alphaLcPeriod"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b="1" dirty="0"/>
              <a:t>A vous la parole !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89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 rot="20481325">
            <a:off x="1585655" y="2453432"/>
            <a:ext cx="9118849" cy="1938992"/>
          </a:xfrm>
          <a:prstGeom prst="rect">
            <a:avLst/>
          </a:prstGeom>
          <a:noFill/>
          <a:ln w="762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1. Projet de loi : c’est encore possible !!! </a:t>
            </a:r>
          </a:p>
        </p:txBody>
      </p:sp>
    </p:spTree>
    <p:extLst>
      <p:ext uri="{BB962C8B-B14F-4D97-AF65-F5344CB8AC3E}">
        <p14:creationId xmlns:p14="http://schemas.microsoft.com/office/powerpoint/2010/main" val="296102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On nous a écoutés 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E50663-19A1-2CD9-F63A-087CEB1D767A}"/>
              </a:ext>
            </a:extLst>
          </p:cNvPr>
          <p:cNvSpPr txBox="1"/>
          <p:nvPr/>
        </p:nvSpPr>
        <p:spPr>
          <a:xfrm>
            <a:off x="291155" y="2104180"/>
            <a:ext cx="5969544" cy="1538883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20 février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Echange avec Roland Lescure, ministre délégué à l’industrie et à l’énergie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F577D9-FB14-B2F5-F514-80464602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4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B7511D-5578-6865-3D5B-C6953CAD111D}"/>
              </a:ext>
            </a:extLst>
          </p:cNvPr>
          <p:cNvSpPr txBox="1"/>
          <p:nvPr/>
        </p:nvSpPr>
        <p:spPr>
          <a:xfrm>
            <a:off x="171307" y="4225948"/>
            <a:ext cx="6209241" cy="2400657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20 février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Audition par la commission développement durable et aménagement du territoire  (J-L. </a:t>
            </a:r>
            <a:r>
              <a:rPr lang="fr-FR" sz="2800" b="1" dirty="0" err="1">
                <a:solidFill>
                  <a:srgbClr val="7FA8D9"/>
                </a:solidFill>
                <a:cs typeface="72 Condensed" panose="020B0506030000000003" pitchFamily="34" charset="0"/>
              </a:rPr>
              <a:t>Fugit</a:t>
            </a: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 Renaissance)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FE11F5-EF0D-B2BA-33CC-CB9F4CBBDC74}"/>
              </a:ext>
            </a:extLst>
          </p:cNvPr>
          <p:cNvSpPr txBox="1"/>
          <p:nvPr/>
        </p:nvSpPr>
        <p:spPr>
          <a:xfrm>
            <a:off x="6586440" y="3012240"/>
            <a:ext cx="5605560" cy="196977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23 février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Audition par la commission des affaires économiques (A. Armand Renaissance)</a:t>
            </a:r>
          </a:p>
        </p:txBody>
      </p:sp>
      <p:sp>
        <p:nvSpPr>
          <p:cNvPr id="12" name="Espace réservé du texte 27">
            <a:extLst>
              <a:ext uri="{FF2B5EF4-FFF2-40B4-BE49-F238E27FC236}">
                <a16:creationId xmlns:a16="http://schemas.microsoft.com/office/drawing/2014/main" id="{77B456FB-70D0-7C01-E051-22860D593FB3}"/>
              </a:ext>
            </a:extLst>
          </p:cNvPr>
          <p:cNvSpPr txBox="1">
            <a:spLocks/>
          </p:cNvSpPr>
          <p:nvPr/>
        </p:nvSpPr>
        <p:spPr>
          <a:xfrm>
            <a:off x="10154903" y="5880100"/>
            <a:ext cx="2037097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mais …</a:t>
            </a:r>
          </a:p>
        </p:txBody>
      </p:sp>
    </p:spTree>
    <p:extLst>
      <p:ext uri="{BB962C8B-B14F-4D97-AF65-F5344CB8AC3E}">
        <p14:creationId xmlns:p14="http://schemas.microsoft.com/office/powerpoint/2010/main" val="41204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Nos arguments sont entendus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F577D9-FB14-B2F5-F514-80464602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FC244-7541-9D61-CAF4-DBAF83C1F025}"/>
              </a:ext>
            </a:extLst>
          </p:cNvPr>
          <p:cNvSpPr txBox="1"/>
          <p:nvPr/>
        </p:nvSpPr>
        <p:spPr>
          <a:xfrm rot="541812">
            <a:off x="4165396" y="1925852"/>
            <a:ext cx="2422319" cy="954107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72 Condensed" panose="020B0506030000000003" pitchFamily="34" charset="0"/>
              </a:rPr>
              <a:t>LIOT, PS, PC, EELV, LFI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63DBA8-2606-6B2E-1324-557A3A067D88}"/>
              </a:ext>
            </a:extLst>
          </p:cNvPr>
          <p:cNvSpPr txBox="1"/>
          <p:nvPr/>
        </p:nvSpPr>
        <p:spPr>
          <a:xfrm rot="20277825">
            <a:off x="1888452" y="2102388"/>
            <a:ext cx="1041935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LR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292A9E-0F51-C12B-CA92-2C1ECB185828}"/>
              </a:ext>
            </a:extLst>
          </p:cNvPr>
          <p:cNvSpPr txBox="1"/>
          <p:nvPr/>
        </p:nvSpPr>
        <p:spPr>
          <a:xfrm rot="20767537">
            <a:off x="2609088" y="3301694"/>
            <a:ext cx="1920484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Horizons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8B67F2-A7A8-E811-C955-9484FD72CBC3}"/>
              </a:ext>
            </a:extLst>
          </p:cNvPr>
          <p:cNvSpPr txBox="1"/>
          <p:nvPr/>
        </p:nvSpPr>
        <p:spPr>
          <a:xfrm>
            <a:off x="7601404" y="1627930"/>
            <a:ext cx="1491448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RN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743A65-B0E0-1F4D-D27D-71E360A8A889}"/>
              </a:ext>
            </a:extLst>
          </p:cNvPr>
          <p:cNvSpPr txBox="1"/>
          <p:nvPr/>
        </p:nvSpPr>
        <p:spPr>
          <a:xfrm rot="20263900">
            <a:off x="8292383" y="2540024"/>
            <a:ext cx="2403285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En commun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55DCF3-3190-4BDC-1200-5EF74C65D5CE}"/>
              </a:ext>
            </a:extLst>
          </p:cNvPr>
          <p:cNvSpPr txBox="1"/>
          <p:nvPr/>
        </p:nvSpPr>
        <p:spPr>
          <a:xfrm rot="566934">
            <a:off x="6171443" y="3458530"/>
            <a:ext cx="2019681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Modem 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A9017595-46C5-216D-3384-6672564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56" y="4253254"/>
            <a:ext cx="11012144" cy="33407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Blip>
                <a:blip r:embed="rId3"/>
              </a:buBlip>
            </a:pPr>
            <a:r>
              <a:rPr lang="fr-FR" dirty="0"/>
              <a:t>Rejet du projet de fusion </a:t>
            </a:r>
          </a:p>
          <a:p>
            <a:pPr lvl="1">
              <a:buBlip>
                <a:blip r:embed="rId3"/>
              </a:buBlip>
            </a:pPr>
            <a:r>
              <a:rPr lang="fr-FR" dirty="0"/>
              <a:t>Quatre risques majeurs </a:t>
            </a:r>
          </a:p>
          <a:p>
            <a:pPr lvl="2">
              <a:buBlip>
                <a:blip r:embed="rId3"/>
              </a:buBlip>
            </a:pPr>
            <a:r>
              <a:rPr lang="fr-FR" dirty="0"/>
              <a:t>Désorganisation</a:t>
            </a:r>
            <a:r>
              <a:rPr lang="fr-FR" dirty="0">
                <a:cs typeface="Calibri"/>
              </a:rPr>
              <a:t>, alors que la relance a déjà commencé à l’IRSN</a:t>
            </a:r>
          </a:p>
          <a:p>
            <a:pPr lvl="2">
              <a:buBlip>
                <a:blip r:embed="rId3"/>
              </a:buBlip>
            </a:pPr>
            <a:r>
              <a:rPr lang="fr-FR" dirty="0">
                <a:cs typeface="Calibri"/>
              </a:rPr>
              <a:t>Dispersion (AISNR, MINARM, filiale CEA) et dégradation des compétences </a:t>
            </a:r>
            <a:endParaRPr lang="fr-FR" dirty="0"/>
          </a:p>
          <a:p>
            <a:pPr lvl="2">
              <a:buBlip>
                <a:blip r:embed="rId3"/>
              </a:buBlip>
            </a:pPr>
            <a:r>
              <a:rPr lang="fr-FR" dirty="0"/>
              <a:t>Perte de transparence</a:t>
            </a:r>
            <a:r>
              <a:rPr lang="fr-FR" dirty="0">
                <a:cs typeface="Calibri"/>
              </a:rPr>
              <a:t> et de confiance du public</a:t>
            </a:r>
            <a:endParaRPr lang="fr-FR" dirty="0"/>
          </a:p>
          <a:p>
            <a:pPr lvl="2">
              <a:buBlip>
                <a:blip r:embed="rId3"/>
              </a:buBlip>
            </a:pPr>
            <a:r>
              <a:rPr lang="fr-FR" dirty="0">
                <a:cs typeface="Calibri"/>
              </a:rPr>
              <a:t>Perte d’attractivité, moyens à renforcer</a:t>
            </a:r>
            <a:endParaRPr lang="fr-FR" dirty="0"/>
          </a:p>
          <a:p>
            <a:pPr lvl="2">
              <a:buBlip>
                <a:blip r:embed="rId3"/>
              </a:buBlip>
            </a:pPr>
            <a:endParaRPr lang="fr-FR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fr-FR" b="1" dirty="0">
              <a:cs typeface="Calibri" panose="020F0502020204030204"/>
            </a:endParaRPr>
          </a:p>
          <a:p>
            <a:pPr marL="457200" lvl="1" indent="0" algn="ctr">
              <a:buNone/>
            </a:pPr>
            <a:endParaRPr lang="fr-FR" sz="3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277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Amendements : bilan des amendements proposés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72E8AC-5FC5-849B-2FB5-575A8DA4350D}"/>
              </a:ext>
            </a:extLst>
          </p:cNvPr>
          <p:cNvSpPr txBox="1"/>
          <p:nvPr/>
        </p:nvSpPr>
        <p:spPr>
          <a:xfrm>
            <a:off x="812912" y="1829810"/>
            <a:ext cx="992459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</a:rPr>
              <a:t>Reprise des amendements préparés pour le Sénat en s’adaptant aux évolutions de texte + nouveaux amendements </a:t>
            </a:r>
            <a:r>
              <a:rPr lang="fr-FR" sz="2800" b="1" dirty="0">
                <a:solidFill>
                  <a:srgbClr val="7FA8D9"/>
                </a:solidFill>
                <a:cs typeface="72 Condensed" panose="020B0506030000000003" pitchFamily="34" charset="0"/>
                <a:sym typeface="Wingdings" panose="05000000000000000000" pitchFamily="2" charset="2"/>
              </a:rPr>
              <a:t> une vingtaine envoyée aux députés rencontrés </a:t>
            </a:r>
            <a:endParaRPr lang="fr-FR" sz="2800" b="1" dirty="0">
              <a:solidFill>
                <a:srgbClr val="7FA8D9"/>
              </a:solidFill>
              <a:cs typeface="72 Condensed" panose="020B0506030000000003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7E9729E-2BB0-3667-A7A6-295CCA0E8969}"/>
              </a:ext>
            </a:extLst>
          </p:cNvPr>
          <p:cNvSpPr/>
          <p:nvPr/>
        </p:nvSpPr>
        <p:spPr>
          <a:xfrm>
            <a:off x="494427" y="3826275"/>
            <a:ext cx="4668494" cy="21816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E4757"/>
                </a:solidFill>
              </a:rPr>
              <a:t>AAI </a:t>
            </a:r>
            <a:r>
              <a:rPr lang="fr-FR" sz="2800" b="1" dirty="0">
                <a:solidFill>
                  <a:srgbClr val="EE4757"/>
                </a:solidFill>
                <a:sym typeface="Wingdings" panose="05000000000000000000" pitchFamily="2" charset="2"/>
              </a:rPr>
              <a:t>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Activités commerciales, collaborations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Autonomie financière et budget propre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Autonomie de gestion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0039D8-E5E3-93A2-2239-F29699B1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79" y="3454622"/>
            <a:ext cx="4837363" cy="34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2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Amendements : bilan des amendements proposés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E9729E-2BB0-3667-A7A6-295CCA0E8969}"/>
              </a:ext>
            </a:extLst>
          </p:cNvPr>
          <p:cNvSpPr/>
          <p:nvPr/>
        </p:nvSpPr>
        <p:spPr>
          <a:xfrm>
            <a:off x="812912" y="1793288"/>
            <a:ext cx="10336330" cy="21816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E4757"/>
                </a:solidFill>
              </a:rPr>
              <a:t>Indépendance/séparation expertise-décision </a:t>
            </a:r>
            <a:endParaRPr lang="fr-FR" sz="2800" b="1" dirty="0">
              <a:solidFill>
                <a:srgbClr val="EE4757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Amendement principal (distinction et indépendance entre les personnes et la chaine de validation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Amendement repli 1 (sans la notion d’indépendance)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Amendement repli 2 (ajout d’un « s » les personnes responsables de l’expertise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Ajout de la notion d’indépendance pour les membres des Groupe permanents d’experts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60A5E7B-680E-1BAD-3F10-48968C1E9138}"/>
              </a:ext>
            </a:extLst>
          </p:cNvPr>
          <p:cNvSpPr/>
          <p:nvPr/>
        </p:nvSpPr>
        <p:spPr>
          <a:xfrm>
            <a:off x="114664" y="4076465"/>
            <a:ext cx="3678077" cy="26450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E4757"/>
                </a:solidFill>
              </a:rPr>
              <a:t>Avis d’experts/publication</a:t>
            </a:r>
            <a:endParaRPr lang="fr-FR" sz="2800" b="1" dirty="0">
              <a:solidFill>
                <a:srgbClr val="EE4757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Introduction de la notion de position scientifique et technique formalisant les résultats d’expertise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Publication en amont de la décision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BC1CD1E-F3A2-B035-FF94-86FCDD38E8F6}"/>
              </a:ext>
            </a:extLst>
          </p:cNvPr>
          <p:cNvSpPr/>
          <p:nvPr/>
        </p:nvSpPr>
        <p:spPr>
          <a:xfrm>
            <a:off x="3898522" y="4069202"/>
            <a:ext cx="4058573" cy="26450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E4757"/>
                </a:solidFill>
              </a:rPr>
              <a:t>Rémunération pour services rendus</a:t>
            </a:r>
            <a:endParaRPr lang="fr-FR" sz="2800" b="1" dirty="0">
              <a:solidFill>
                <a:srgbClr val="EE4757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Ajout dans la liste de prestations (analyse, mesurage, dosage, expertise et recherche en appui d’autres organismes)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Possibilité de modification par décret en conseil d’état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C63E20F-50FF-B52E-4427-7B862B86FDDC}"/>
              </a:ext>
            </a:extLst>
          </p:cNvPr>
          <p:cNvSpPr/>
          <p:nvPr/>
        </p:nvSpPr>
        <p:spPr>
          <a:xfrm>
            <a:off x="8047098" y="4076465"/>
            <a:ext cx="4058573" cy="26450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E4757"/>
                </a:solidFill>
              </a:rPr>
              <a:t>Transferts de personnel</a:t>
            </a:r>
            <a:endParaRPr lang="fr-FR" sz="2800" b="1" dirty="0">
              <a:solidFill>
                <a:srgbClr val="EE4757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DEND/Dosimétrie externe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Maintien d’un budget minimum pour les activités sociales et culturelles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Préfigurateur</a:t>
            </a:r>
          </a:p>
        </p:txBody>
      </p:sp>
    </p:spTree>
    <p:extLst>
      <p:ext uri="{BB962C8B-B14F-4D97-AF65-F5344CB8AC3E}">
        <p14:creationId xmlns:p14="http://schemas.microsoft.com/office/powerpoint/2010/main" val="323709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8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437943" y="1458392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Amendements : zoom DEND</a:t>
            </a:r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6F377392-31F1-9917-0B6C-4F5D92D9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9" y="2523142"/>
            <a:ext cx="11989942" cy="2105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Blip>
                <a:blip r:embed="rId3"/>
              </a:buBlip>
            </a:pPr>
            <a:r>
              <a:rPr lang="fr-FR" sz="2000" b="1" dirty="0"/>
              <a:t> Amendement d’opposition au projet : DEND en entier à AISNR</a:t>
            </a:r>
          </a:p>
          <a:p>
            <a:pPr lvl="1">
              <a:buBlip>
                <a:blip r:embed="rId3"/>
              </a:buBlip>
            </a:pPr>
            <a:r>
              <a:rPr lang="fr-FR" sz="2000" b="1" dirty="0"/>
              <a:t> Amendement pour que la sécurité des installations et transports aille à l’AISNR</a:t>
            </a:r>
          </a:p>
          <a:p>
            <a:pPr marL="457200" lvl="1" indent="0">
              <a:buNone/>
            </a:pPr>
            <a:r>
              <a:rPr lang="fr-FR" sz="2000" b="1" dirty="0"/>
              <a:t>	(en respect des résultats du sondage de l’IS auprès des personnels 34 pour AISNR et 31 pour CEA)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351156-7C63-23E2-D0E5-C7B2F2794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1062">
            <a:off x="8285091" y="4389208"/>
            <a:ext cx="2543175" cy="18002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F3A396-ECCF-1A6E-BD3B-3DB5A1DBCC29}"/>
              </a:ext>
            </a:extLst>
          </p:cNvPr>
          <p:cNvSpPr txBox="1"/>
          <p:nvPr/>
        </p:nvSpPr>
        <p:spPr>
          <a:xfrm rot="668695">
            <a:off x="6791653" y="1366324"/>
            <a:ext cx="3637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solidFill>
                  <a:srgbClr val="D2001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"Tous pour un et un pour tous, </a:t>
            </a:r>
          </a:p>
          <a:p>
            <a:pPr algn="just"/>
            <a:r>
              <a:rPr lang="fr-FR" sz="1200" dirty="0">
                <a:solidFill>
                  <a:srgbClr val="D2001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Unis nous restons, divisés nous tombons."</a:t>
            </a:r>
          </a:p>
          <a:p>
            <a:pPr algn="just"/>
            <a:r>
              <a:rPr lang="fr-FR" sz="1200" dirty="0">
                <a:solidFill>
                  <a:srgbClr val="D2001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Alexandre Dumas (1802 – 1870)</a:t>
            </a:r>
          </a:p>
        </p:txBody>
      </p:sp>
      <p:pic>
        <p:nvPicPr>
          <p:cNvPr id="7" name="Image 6" descr="Une image contenant texte, capture d’écran, ligne, Parallèle&#10;&#10;Description générée automatiquement">
            <a:extLst>
              <a:ext uri="{FF2B5EF4-FFF2-40B4-BE49-F238E27FC236}">
                <a16:creationId xmlns:a16="http://schemas.microsoft.com/office/drawing/2014/main" id="{05577EDE-A566-0164-3EDD-DF2F9398B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88" y="3586099"/>
            <a:ext cx="3965824" cy="32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9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AD404-6937-2651-D0C1-EA80CD2A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u texte 27">
            <a:extLst>
              <a:ext uri="{FF2B5EF4-FFF2-40B4-BE49-F238E27FC236}">
                <a16:creationId xmlns:a16="http://schemas.microsoft.com/office/drawing/2014/main" id="{D1035609-3304-A09E-8A87-73A7528E2D89}"/>
              </a:ext>
            </a:extLst>
          </p:cNvPr>
          <p:cNvSpPr txBox="1">
            <a:spLocks/>
          </p:cNvSpPr>
          <p:nvPr/>
        </p:nvSpPr>
        <p:spPr>
          <a:xfrm>
            <a:off x="812912" y="1151680"/>
            <a:ext cx="10658568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>
                <a:latin typeface="Trebuchet MS" panose="22635452340000000000" pitchFamily="2"/>
              </a:rPr>
              <a:t>Amendements : zoom dosimétrie</a:t>
            </a:r>
            <a:endParaRPr lang="fr-FR" sz="3200" b="1" spc="25" dirty="0">
              <a:latin typeface="Trebuchet MS" panose="22635452340000000000" pitchFamily="2"/>
            </a:endParaRPr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110251AC-5CA4-B336-EBD9-50C09C5DD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29" y="2228893"/>
            <a:ext cx="11989942" cy="1433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Blip>
                <a:blip r:embed="rId3"/>
              </a:buBlip>
            </a:pPr>
            <a:r>
              <a:rPr lang="fr-FR" b="1" dirty="0"/>
              <a:t> </a:t>
            </a:r>
            <a:r>
              <a:rPr lang="fr-FR" b="1"/>
              <a:t>Amendement d’opposition au projet : SMERI à AISNR (API)</a:t>
            </a:r>
          </a:p>
          <a:p>
            <a:pPr lvl="1">
              <a:buBlip>
                <a:blip r:embed="rId3"/>
              </a:buBlip>
            </a:pPr>
            <a:r>
              <a:rPr lang="fr-FR" b="1"/>
              <a:t> Amendement CEA sans filiale (respect du sondage auprès des salariés du SMERI)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D81189-3C0C-4A52-81ED-000F0A47A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7677">
            <a:off x="8106686" y="3437702"/>
            <a:ext cx="2528659" cy="2528659"/>
          </a:xfrm>
          <a:prstGeom prst="rect">
            <a:avLst/>
          </a:prstGeom>
        </p:spPr>
      </p:pic>
      <p:pic>
        <p:nvPicPr>
          <p:cNvPr id="7" name="Image 6" descr="Une image contenant texte, capture d’écran, Parallèle, ligne&#10;&#10;Description générée automatiquement">
            <a:extLst>
              <a:ext uri="{FF2B5EF4-FFF2-40B4-BE49-F238E27FC236}">
                <a16:creationId xmlns:a16="http://schemas.microsoft.com/office/drawing/2014/main" id="{2B1B76C7-5B38-E1C5-FB22-2093B1428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11" y="3090652"/>
            <a:ext cx="5131061" cy="35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907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F019BA3BE844A8805086771431098" ma:contentTypeVersion="2" ma:contentTypeDescription="Crée un document." ma:contentTypeScope="" ma:versionID="8e83f6e530bbd066c1876c252b2fc99b">
  <xsd:schema xmlns:xsd="http://www.w3.org/2001/XMLSchema" xmlns:xs="http://www.w3.org/2001/XMLSchema" xmlns:p="http://schemas.microsoft.com/office/2006/metadata/properties" xmlns:ns2="7625e631-cd40-4bb5-8abf-34b46cf9d830" targetNamespace="http://schemas.microsoft.com/office/2006/metadata/properties" ma:root="true" ma:fieldsID="3ba5df9b51559c6ff74a873bb1129355" ns2:_="">
    <xsd:import namespace="7625e631-cd40-4bb5-8abf-34b46cf9d8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5e631-cd40-4bb5-8abf-34b46cf9d8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5D351D-917E-4C43-B168-4D01C99507D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625e631-cd40-4bb5-8abf-34b46cf9d83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75AB62-0DEB-48AB-8E4B-486BD8D53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35DFBA-E883-4007-8450-FACC63900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5e631-cd40-4bb5-8abf-34b46cf9d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1366</Words>
  <Application>Microsoft Office PowerPoint</Application>
  <PresentationFormat>Grand écran</PresentationFormat>
  <Paragraphs>219</Paragraphs>
  <Slides>21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72 Condensed</vt:lpstr>
      <vt:lpstr>ADLaM Display</vt:lpstr>
      <vt:lpstr>Arial</vt:lpstr>
      <vt:lpstr>Bahnschrift SemiLight Condensed</vt:lpstr>
      <vt:lpstr>Bernard MT Condensed</vt:lpstr>
      <vt:lpstr>Calibri</vt:lpstr>
      <vt:lpstr>Calibri Light</vt:lpstr>
      <vt:lpstr>Chiller</vt:lpstr>
      <vt:lpstr>Tempus Sans ITC</vt:lpstr>
      <vt:lpstr>Trebuchet MS</vt:lpstr>
      <vt:lpstr>Wingdings</vt:lpstr>
      <vt:lpstr>Thème Office</vt:lpstr>
      <vt:lpstr>Avenir de l’IRSN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TAURINES Tatiana</dc:creator>
  <cp:lastModifiedBy>TAURINES Tatiana</cp:lastModifiedBy>
  <cp:revision>56</cp:revision>
  <dcterms:created xsi:type="dcterms:W3CDTF">2023-01-30T08:12:02Z</dcterms:created>
  <dcterms:modified xsi:type="dcterms:W3CDTF">2024-02-29T15:07:15Z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0x01010072BF019BA3BE844A8805086771431098</vt:lpwstr>
  </property>
</Properties>
</file>