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476" r:id="rId2"/>
    <p:sldId id="489" r:id="rId3"/>
    <p:sldId id="485" r:id="rId4"/>
    <p:sldId id="530" r:id="rId5"/>
    <p:sldId id="531" r:id="rId6"/>
    <p:sldId id="558" r:id="rId7"/>
    <p:sldId id="554" r:id="rId8"/>
    <p:sldId id="555" r:id="rId9"/>
    <p:sldId id="556" r:id="rId10"/>
    <p:sldId id="557" r:id="rId11"/>
    <p:sldId id="559" r:id="rId12"/>
    <p:sldId id="518" r:id="rId13"/>
    <p:sldId id="519" r:id="rId14"/>
    <p:sldId id="520" r:id="rId15"/>
    <p:sldId id="521" r:id="rId16"/>
    <p:sldId id="522" r:id="rId17"/>
    <p:sldId id="523" r:id="rId18"/>
    <p:sldId id="524" r:id="rId19"/>
    <p:sldId id="525" r:id="rId20"/>
    <p:sldId id="526" r:id="rId21"/>
    <p:sldId id="527" r:id="rId22"/>
  </p:sldIdLst>
  <p:sldSz cx="9144000" cy="6858000" type="screen4x3"/>
  <p:notesSz cx="7099300" cy="10234613"/>
  <p:custShowLst>
    <p:custShow name="Langversion" id="0">
      <p:sldLst/>
    </p:custShow>
    <p:custShow name="Timeout Klagenfurt" id="1">
      <p:sldLst/>
    </p:custShow>
    <p:custShow name="Kurzversion Velden 09-2006" id="2">
      <p:sldLst/>
    </p:custShow>
  </p:custShow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A0E30"/>
    <a:srgbClr val="0E1342"/>
    <a:srgbClr val="1B247D"/>
    <a:srgbClr val="0F1445"/>
    <a:srgbClr val="FFFF00"/>
    <a:srgbClr val="060030"/>
    <a:srgbClr val="0F1121"/>
    <a:srgbClr val="050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43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t" anchorCtr="0" compatLnSpc="1">
            <a:prstTxWarp prst="textNoShape">
              <a:avLst/>
            </a:prstTxWarp>
          </a:bodyPr>
          <a:lstStyle>
            <a:lvl1pPr algn="l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t" anchorCtr="0" compatLnSpc="1">
            <a:prstTxWarp prst="textNoShape">
              <a:avLst/>
            </a:prstTxWarp>
          </a:bodyPr>
          <a:lstStyle>
            <a:lvl1pPr algn="r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1713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60925"/>
            <a:ext cx="52101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885" tIns="47943" rIns="95885" bIns="479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Klicken Sie, um die Formate des Vorlagentextes zu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b" anchorCtr="0" compatLnSpc="1">
            <a:prstTxWarp prst="textNoShape">
              <a:avLst/>
            </a:prstTxWarp>
          </a:bodyPr>
          <a:lstStyle>
            <a:lvl1pPr algn="l" defTabSz="952500">
              <a:defRPr sz="1100" i="1"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838" tIns="0" rIns="19838" bIns="0" numCol="1" anchor="b" anchorCtr="0" compatLnSpc="1">
            <a:prstTxWarp prst="textNoShape">
              <a:avLst/>
            </a:prstTxWarp>
          </a:bodyPr>
          <a:lstStyle>
            <a:lvl1pPr algn="r" defTabSz="952500">
              <a:defRPr sz="1100" i="1"/>
            </a:lvl1pPr>
          </a:lstStyle>
          <a:p>
            <a:pPr>
              <a:defRPr/>
            </a:pPr>
            <a:fld id="{2F3DBD00-AA7E-4906-88B4-8B8835A8AE1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29D0D54-7D47-4012-9F8C-872335A9CDC1}" type="slidenum">
              <a:rPr lang="de-DE" altLang="de-DE" sz="1100" smtClean="0"/>
              <a:pPr/>
              <a:t>1</a:t>
            </a:fld>
            <a:endParaRPr lang="de-DE" altLang="de-DE" sz="11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7159B89B-AD1A-4948-988C-056490EFF175}" type="slidenum">
              <a:rPr lang="de-DE" altLang="de-DE" sz="1100" smtClean="0"/>
              <a:pPr/>
              <a:t>12</a:t>
            </a:fld>
            <a:endParaRPr lang="de-DE" altLang="de-DE" sz="1100"/>
          </a:p>
        </p:txBody>
      </p:sp>
      <p:sp>
        <p:nvSpPr>
          <p:cNvPr id="36867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D9E7A52-71AF-45F5-B281-9CED5148E643}" type="slidenum">
              <a:rPr lang="de-DE" altLang="de-DE" sz="1100" i="1"/>
              <a:pPr algn="r">
                <a:spcBef>
                  <a:spcPct val="0"/>
                </a:spcBef>
              </a:pPr>
              <a:t>12</a:t>
            </a:fld>
            <a:endParaRPr lang="de-DE" altLang="de-DE" sz="1100" i="1"/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D022031-11B7-4653-8054-91AAB20AB97C}" type="slidenum">
              <a:rPr lang="de-DE" altLang="de-DE" sz="1100" smtClean="0"/>
              <a:pPr/>
              <a:t>13</a:t>
            </a:fld>
            <a:endParaRPr lang="de-DE" altLang="de-DE" sz="1100"/>
          </a:p>
        </p:txBody>
      </p:sp>
      <p:sp>
        <p:nvSpPr>
          <p:cNvPr id="38915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58536B2F-FE1E-4EDD-92C2-66D77C3B5470}" type="slidenum">
              <a:rPr lang="de-DE" altLang="de-DE" sz="1100" i="1"/>
              <a:pPr algn="r">
                <a:spcBef>
                  <a:spcPct val="0"/>
                </a:spcBef>
              </a:pPr>
              <a:t>13</a:t>
            </a:fld>
            <a:endParaRPr lang="de-DE" altLang="de-DE" sz="1100" i="1"/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B28BA60-57B4-4D9E-83F3-A7E2A6FD4EF3}" type="slidenum">
              <a:rPr lang="de-DE" altLang="de-DE" sz="1100" smtClean="0"/>
              <a:pPr/>
              <a:t>14</a:t>
            </a:fld>
            <a:endParaRPr lang="de-DE" altLang="de-DE" sz="1100"/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BFFFA6C0-69C6-411B-81A4-A632C91340A7}" type="slidenum">
              <a:rPr lang="de-DE" altLang="de-DE" sz="1100" i="1"/>
              <a:pPr algn="r">
                <a:spcBef>
                  <a:spcPct val="0"/>
                </a:spcBef>
              </a:pPr>
              <a:t>14</a:t>
            </a:fld>
            <a:endParaRPr lang="de-DE" altLang="de-DE" sz="1100" i="1"/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DE94496-AE79-4A8A-BC53-6FEC360E1718}" type="slidenum">
              <a:rPr lang="de-DE" altLang="de-DE" sz="1100" smtClean="0"/>
              <a:pPr/>
              <a:t>15</a:t>
            </a:fld>
            <a:endParaRPr lang="de-DE" altLang="de-DE" sz="1100"/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CC750E7-E595-45B8-ACE0-6485921A5BD9}" type="slidenum">
              <a:rPr lang="de-DE" altLang="de-DE" sz="1100" i="1"/>
              <a:pPr algn="r">
                <a:spcBef>
                  <a:spcPct val="0"/>
                </a:spcBef>
              </a:pPr>
              <a:t>15</a:t>
            </a:fld>
            <a:endParaRPr lang="de-DE" altLang="de-DE" sz="1100" i="1"/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9251F54-838E-41A9-90F3-A648A0048B91}" type="slidenum">
              <a:rPr lang="de-DE" altLang="de-DE" sz="1100" smtClean="0"/>
              <a:pPr/>
              <a:t>16</a:t>
            </a:fld>
            <a:endParaRPr lang="de-DE" altLang="de-DE" sz="1100"/>
          </a:p>
        </p:txBody>
      </p:sp>
      <p:sp>
        <p:nvSpPr>
          <p:cNvPr id="45059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60451F5-044E-4B05-87FC-08B8DB10CEA9}" type="slidenum">
              <a:rPr lang="de-DE" altLang="de-DE" sz="1100" i="1"/>
              <a:pPr algn="r">
                <a:spcBef>
                  <a:spcPct val="0"/>
                </a:spcBef>
              </a:pPr>
              <a:t>16</a:t>
            </a:fld>
            <a:endParaRPr lang="de-DE" altLang="de-DE" sz="1100" i="1"/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61AD64D-C8E6-4E16-A814-F4A1F52741FC}" type="slidenum">
              <a:rPr lang="de-DE" altLang="de-DE" sz="1100" smtClean="0"/>
              <a:pPr/>
              <a:t>17</a:t>
            </a:fld>
            <a:endParaRPr lang="de-DE" altLang="de-DE" sz="11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AB648CA-6C76-4229-BF26-D6FD15FD2169}" type="slidenum">
              <a:rPr lang="de-DE" altLang="de-DE" sz="1100" i="1"/>
              <a:pPr algn="r">
                <a:spcBef>
                  <a:spcPct val="0"/>
                </a:spcBef>
              </a:pPr>
              <a:t>17</a:t>
            </a:fld>
            <a:endParaRPr lang="de-DE" altLang="de-DE" sz="1100" i="1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44F715A-CC2F-4E3C-97F9-C28E2FB70AE2}" type="slidenum">
              <a:rPr lang="de-DE" altLang="de-DE" sz="1100" smtClean="0"/>
              <a:pPr/>
              <a:t>18</a:t>
            </a:fld>
            <a:endParaRPr lang="de-DE" altLang="de-DE" sz="1100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1EC6BAE-1AFC-46A1-A4D0-15532C4ABE85}" type="slidenum">
              <a:rPr lang="de-DE" altLang="de-DE" sz="1100" i="1"/>
              <a:pPr algn="r">
                <a:spcBef>
                  <a:spcPct val="0"/>
                </a:spcBef>
              </a:pPr>
              <a:t>18</a:t>
            </a:fld>
            <a:endParaRPr lang="de-DE" altLang="de-DE" sz="1100" i="1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627A3D1-408F-4DF3-8BCB-F63BB25FDDB6}" type="slidenum">
              <a:rPr lang="de-DE" altLang="de-DE" sz="1100" smtClean="0"/>
              <a:pPr/>
              <a:t>19</a:t>
            </a:fld>
            <a:endParaRPr lang="de-DE" altLang="de-DE" sz="1100"/>
          </a:p>
        </p:txBody>
      </p:sp>
      <p:sp>
        <p:nvSpPr>
          <p:cNvPr id="51203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0F05E2B1-DAF1-464D-A0A9-1310F4FF8154}" type="slidenum">
              <a:rPr lang="de-DE" altLang="de-DE" sz="1100" i="1"/>
              <a:pPr algn="r">
                <a:spcBef>
                  <a:spcPct val="0"/>
                </a:spcBef>
              </a:pPr>
              <a:t>19</a:t>
            </a:fld>
            <a:endParaRPr lang="de-DE" altLang="de-DE" sz="1100" i="1"/>
          </a:p>
        </p:txBody>
      </p:sp>
      <p:sp>
        <p:nvSpPr>
          <p:cNvPr id="512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0E7506-038C-487D-AE67-E57AAD4F9180}" type="slidenum">
              <a:rPr lang="de-DE" altLang="de-DE" sz="1100" smtClean="0"/>
              <a:pPr/>
              <a:t>20</a:t>
            </a:fld>
            <a:endParaRPr lang="de-DE" altLang="de-DE" sz="1100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8F54D230-E910-4248-9F20-8B98B53B79A1}" type="slidenum">
              <a:rPr lang="de-DE" altLang="de-DE" sz="1100" i="1"/>
              <a:pPr algn="r">
                <a:spcBef>
                  <a:spcPct val="0"/>
                </a:spcBef>
              </a:pPr>
              <a:t>20</a:t>
            </a:fld>
            <a:endParaRPr lang="de-DE" altLang="de-DE" sz="1100" i="1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14085DA-4273-4EF8-80D2-16A5BDDD559E}" type="slidenum">
              <a:rPr lang="de-DE" altLang="de-DE" sz="1100" smtClean="0"/>
              <a:pPr/>
              <a:t>21</a:t>
            </a:fld>
            <a:endParaRPr lang="de-DE" altLang="de-DE" sz="1100"/>
          </a:p>
        </p:txBody>
      </p:sp>
      <p:sp>
        <p:nvSpPr>
          <p:cNvPr id="55299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838" tIns="0" rIns="19838" bIns="0" anchor="b"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74700" indent="-29686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93800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70050" indent="-238125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47888" indent="-239713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50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622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194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76688" indent="-239713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2C2FBC1C-0C70-4146-9251-17383A9BAEF1}" type="slidenum">
              <a:rPr lang="de-DE" altLang="de-DE" sz="1100" i="1"/>
              <a:pPr algn="r">
                <a:spcBef>
                  <a:spcPct val="0"/>
                </a:spcBef>
              </a:pPr>
              <a:t>21</a:t>
            </a:fld>
            <a:endParaRPr lang="de-DE" altLang="de-DE" sz="1100" i="1"/>
          </a:p>
        </p:txBody>
      </p:sp>
      <p:sp>
        <p:nvSpPr>
          <p:cNvPr id="553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448D1A7-B5CF-4B99-A9B6-CA93CBA5045D}" type="slidenum">
              <a:rPr lang="de-DE" altLang="de-DE" sz="1100" smtClean="0"/>
              <a:pPr/>
              <a:t>2</a:t>
            </a:fld>
            <a:endParaRPr lang="de-DE" altLang="de-DE" sz="11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525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525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4EE4376-2117-47FD-B883-5E79B897A60F}" type="slidenum">
              <a:rPr lang="de-DE" altLang="de-DE" sz="1100" smtClean="0"/>
              <a:pPr/>
              <a:t>3</a:t>
            </a:fld>
            <a:endParaRPr lang="de-DE" altLang="de-DE" sz="11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314DE87-1066-4A4A-9E86-BD6A4B6B8E41}" type="slidenum">
              <a:rPr lang="de-DE" altLang="de-DE" sz="1100" smtClean="0"/>
              <a:pPr>
                <a:spcBef>
                  <a:spcPct val="0"/>
                </a:spcBef>
              </a:pPr>
              <a:t>6</a:t>
            </a:fld>
            <a:endParaRPr lang="de-DE" altLang="de-DE" sz="11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B058F6B-BF33-4C71-92C6-04983CBC366F}" type="slidenum">
              <a:rPr lang="de-DE" altLang="de-DE" sz="1100" smtClean="0"/>
              <a:pPr>
                <a:spcBef>
                  <a:spcPct val="0"/>
                </a:spcBef>
              </a:pPr>
              <a:t>7</a:t>
            </a:fld>
            <a:endParaRPr lang="de-DE" altLang="de-DE" sz="11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51AC330-B417-47FD-9C66-73F2B3A65DAE}" type="slidenum">
              <a:rPr lang="de-DE" altLang="de-DE" sz="1100" smtClean="0"/>
              <a:pPr>
                <a:spcBef>
                  <a:spcPct val="0"/>
                </a:spcBef>
              </a:pPr>
              <a:t>8</a:t>
            </a:fld>
            <a:endParaRPr lang="de-DE" altLang="de-DE" sz="11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4F6E735-EA3B-4A0D-BB5F-6A58BD8B5B1A}" type="slidenum">
              <a:rPr lang="de-DE" altLang="de-DE" sz="1100" smtClean="0"/>
              <a:pPr>
                <a:spcBef>
                  <a:spcPct val="0"/>
                </a:spcBef>
              </a:pPr>
              <a:t>9</a:t>
            </a:fld>
            <a:endParaRPr lang="de-DE" altLang="de-DE" sz="11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1A10F5-CB21-4DBB-B19D-BF201F9D55F1}" type="slidenum">
              <a:rPr lang="de-DE" altLang="de-DE" sz="1100" smtClean="0"/>
              <a:pPr>
                <a:spcBef>
                  <a:spcPct val="0"/>
                </a:spcBef>
              </a:pPr>
              <a:t>10</a:t>
            </a:fld>
            <a:endParaRPr lang="de-DE" altLang="de-DE" sz="11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525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525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34A7E45-770A-4EC2-A514-B2B164F9949B}" type="slidenum">
              <a:rPr lang="de-DE" altLang="de-DE" sz="1100" smtClean="0"/>
              <a:pPr>
                <a:spcBef>
                  <a:spcPct val="0"/>
                </a:spcBef>
              </a:pPr>
              <a:t>11</a:t>
            </a:fld>
            <a:endParaRPr lang="de-DE" altLang="de-DE" sz="11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9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2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033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61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43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4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30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4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endParaRPr lang="de-AT" altLang="de-DE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92275" y="2133600"/>
            <a:ext cx="6300788" cy="1150938"/>
          </a:xfrm>
        </p:spPr>
        <p:txBody>
          <a:bodyPr wrap="none" anchor="t"/>
          <a:lstStyle>
            <a:lvl1pPr>
              <a:defRPr sz="4800"/>
            </a:lvl1pPr>
          </a:lstStyle>
          <a:p>
            <a:pPr lvl="0"/>
            <a:r>
              <a:rPr lang="de-AT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1560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6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6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7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41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6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43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1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5086350"/>
            <a:ext cx="8640762" cy="1079500"/>
          </a:xfrm>
        </p:spPr>
        <p:txBody>
          <a:bodyPr/>
          <a:lstStyle/>
          <a:p>
            <a:pPr marL="960438" lvl="1" indent="-285750" eaLnBrk="1" hangingPunct="1">
              <a:lnSpc>
                <a:spcPct val="130000"/>
              </a:lnSpc>
            </a:pPr>
            <a:r>
              <a:rPr lang="en-US" altLang="de-DE"/>
              <a:t>Aufschlag </a:t>
            </a:r>
            <a:r>
              <a:rPr lang="en-US" altLang="de-DE">
                <a:sym typeface="Wingdings" panose="05000000000000000000" pitchFamily="2" charset="2"/>
              </a:rPr>
              <a:t></a:t>
            </a:r>
            <a:r>
              <a:rPr lang="en-US" altLang="de-DE"/>
              <a:t> Annahme </a:t>
            </a:r>
            <a:r>
              <a:rPr lang="en-US" altLang="de-DE">
                <a:sym typeface="Wingdings" panose="05000000000000000000" pitchFamily="2" charset="2"/>
              </a:rPr>
              <a:t> </a:t>
            </a:r>
            <a:r>
              <a:rPr lang="en-US" altLang="de-DE"/>
              <a:t>Zuspiel </a:t>
            </a:r>
            <a:r>
              <a:rPr lang="en-US" altLang="de-DE">
                <a:sym typeface="Wingdings" panose="05000000000000000000" pitchFamily="2" charset="2"/>
              </a:rPr>
              <a:t></a:t>
            </a:r>
            <a:r>
              <a:rPr lang="en-US" altLang="de-DE"/>
              <a:t> Angriff </a:t>
            </a:r>
            <a:r>
              <a:rPr lang="en-US" altLang="de-DE">
                <a:sym typeface="Wingdings" panose="05000000000000000000" pitchFamily="2" charset="2"/>
              </a:rPr>
              <a:t> </a:t>
            </a:r>
            <a:r>
              <a:rPr lang="en-US" altLang="de-DE"/>
              <a:t>Block/Abwehr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en-US" altLang="de-DE"/>
              <a:t>(</a:t>
            </a:r>
            <a:r>
              <a:rPr lang="en-US" altLang="de-DE">
                <a:sym typeface="Wingdings" panose="05000000000000000000" pitchFamily="2" charset="2"/>
              </a:rPr>
              <a:t> Zuspiel  Angriff  …)</a:t>
            </a:r>
            <a:endParaRPr lang="en-US" altLang="de-DE"/>
          </a:p>
        </p:txBody>
      </p:sp>
      <p:pic>
        <p:nvPicPr>
          <p:cNvPr id="10243" name="Picture 4" descr="beac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0764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beach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1844675"/>
            <a:ext cx="206851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Aufspi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844675"/>
            <a:ext cx="206216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 descr="Block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13" y="1844675"/>
            <a:ext cx="20621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1657350" y="753533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Spielstruktur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3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700213"/>
            <a:ext cx="7594600" cy="446405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Spielen des Balles: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Harmonische Ganzkörperstreckung beim Spielen des Balles nach vorne oben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bei Pässen über eine größere Distanz </a:t>
            </a:r>
            <a:r>
              <a:rPr lang="de-DE" altLang="de-DE" sz="2400" b="0">
                <a:solidFill>
                  <a:srgbClr val="FFFF00"/>
                </a:solidFill>
              </a:rPr>
              <a:t>Gewichtsverlagerung </a:t>
            </a:r>
            <a:r>
              <a:rPr lang="de-DE" altLang="de-DE" sz="2400" b="0"/>
              <a:t>auf den netzfernen Fuß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Durchstrecken der Arme ohne Abklappen der Hände nach vorne (Gefahr eines technischen Fehlers!)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348846" y="7905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Oberes Zuspiel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Annahm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474788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027113" y="672042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539750" y="2108200"/>
            <a:ext cx="5006975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de-DE" altLang="de-DE" sz="2400" b="0"/>
              <a:t>Für 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Annahme des Services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Zuspiel</a:t>
            </a:r>
          </a:p>
          <a:p>
            <a:pPr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Abwehr</a:t>
            </a:r>
          </a:p>
          <a:p>
            <a:pPr eaLnBrk="1" hangingPunct="1">
              <a:lnSpc>
                <a:spcPct val="130000"/>
              </a:lnSpc>
            </a:pPr>
            <a:endParaRPr lang="de-DE" altLang="de-DE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Bildreihe</a:t>
            </a:r>
          </a:p>
        </p:txBody>
      </p:sp>
      <p:sp>
        <p:nvSpPr>
          <p:cNvPr id="35844" name="Rectangle 16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9363"/>
            <a:ext cx="21336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2511425"/>
            <a:ext cx="21415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511425"/>
            <a:ext cx="21574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4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2519363"/>
            <a:ext cx="21494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383088"/>
            <a:ext cx="21415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5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75150"/>
            <a:ext cx="214153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5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4375150"/>
            <a:ext cx="21494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585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375150"/>
            <a:ext cx="21574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3" name="Titel 1"/>
          <p:cNvSpPr txBox="1">
            <a:spLocks/>
          </p:cNvSpPr>
          <p:nvPr/>
        </p:nvSpPr>
        <p:spPr bwMode="auto">
          <a:xfrm>
            <a:off x="1408113" y="3333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9850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Knotenpunkte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9400" y="1989138"/>
            <a:ext cx="7594600" cy="4464050"/>
          </a:xfrm>
        </p:spPr>
        <p:txBody>
          <a:bodyPr/>
          <a:lstStyle/>
          <a:p>
            <a:pPr marL="484188" indent="-484188" eaLnBrk="1" hangingPunct="1"/>
            <a:r>
              <a:rPr lang="de-AT" altLang="de-DE"/>
              <a:t>Die Hauptpunkte: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Körper-Ball-Verhältnis: Spieler hinter dem Ball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Den Ball mit den Unterarmen spielen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gestreckte Armen und ineinander gelegte Hände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Impuls durch Schub aus Schultern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endParaRPr lang="de-AT" altLang="de-DE"/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endParaRPr lang="de-AT" altLang="de-DE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408113" y="3333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41438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Unteres Zuspiel - Bildreihe</a:t>
            </a:r>
          </a:p>
        </p:txBody>
      </p:sp>
      <p:sp>
        <p:nvSpPr>
          <p:cNvPr id="39940" name="Rectangle 16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98663"/>
            <a:ext cx="268922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962150"/>
            <a:ext cx="2700337" cy="348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952625"/>
            <a:ext cx="2722562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 bwMode="auto">
          <a:xfrm>
            <a:off x="1408113" y="3333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9400" y="1628775"/>
            <a:ext cx="7594600" cy="44640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indent="-484188" eaLnBrk="1" hangingPunct="1"/>
            <a:r>
              <a:rPr lang="de-AT" altLang="de-DE" sz="2400"/>
              <a:t>Details Spielstellung: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Sichere (Schritt-)Grätschstellung, Knie vor den Füßen, Schulter vor den Knien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Winkelpositionen:ca. 90° Arme-Oberkörper, 130° Oberkörper-Oberschenkel, 130° Oberschenkel-Unterschenkel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Schuler relativ locker (Beweglichkeit muss gewährleistet sein)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Ganzkörperaktion mit geringer Bewegungsamplitude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Spiel- und Zielsteuerung über die Schulterachse - kein vordergründiger Schub aus den Beinen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408113" y="3333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8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413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Handverschluss</a:t>
            </a:r>
          </a:p>
        </p:txBody>
      </p:sp>
      <p:sp>
        <p:nvSpPr>
          <p:cNvPr id="44036" name="Rectangle 16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32733" r="76883" b="30203"/>
          <a:stretch>
            <a:fillRect/>
          </a:stretch>
        </p:blipFill>
        <p:spPr bwMode="auto">
          <a:xfrm>
            <a:off x="3697288" y="5146675"/>
            <a:ext cx="1749425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3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6" t="39017" r="34573" b="35205"/>
          <a:stretch>
            <a:fillRect/>
          </a:stretch>
        </p:blipFill>
        <p:spPr bwMode="auto">
          <a:xfrm>
            <a:off x="5926138" y="5397500"/>
            <a:ext cx="27209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39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73238"/>
            <a:ext cx="2032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40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81175"/>
            <a:ext cx="20320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4041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795463"/>
            <a:ext cx="2008187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1408113" y="3333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9400" y="1989138"/>
            <a:ext cx="7594600" cy="446405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84188" indent="-484188" eaLnBrk="1" hangingPunct="1"/>
            <a:r>
              <a:rPr lang="de-AT" altLang="de-DE"/>
              <a:t>Details Handhaltung: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Arme sind vor dem Handverschluss gestreckt!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Schreibenden Arm strecken, Handfläche nach oben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Linke Hand über Kreuz auf die rechte Hand legen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Hände so einrollen, dass Daumen parallel liegen und ein “Teller” entsteht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Unterarme möglichst geschlossen (Spielbrett)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408113" y="3333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Bagger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1268413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Service von unten - Bildreihe</a:t>
            </a:r>
          </a:p>
        </p:txBody>
      </p:sp>
      <p:sp>
        <p:nvSpPr>
          <p:cNvPr id="48132" name="Rectangle 10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3" name="Rectangle 21"/>
          <p:cNvSpPr>
            <a:spLocks noChangeArrowheads="1"/>
          </p:cNvSpPr>
          <p:nvPr/>
        </p:nvSpPr>
        <p:spPr bwMode="auto">
          <a:xfrm>
            <a:off x="0" y="-519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1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28416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1844675"/>
            <a:ext cx="27876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6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1844675"/>
            <a:ext cx="2827338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7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149725"/>
            <a:ext cx="2819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8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4149725"/>
            <a:ext cx="281146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8139" name="Picture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550" y="4149725"/>
            <a:ext cx="28289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39850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Service von unten - Knotenpunkte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9400" y="1989138"/>
            <a:ext cx="7594600" cy="4464050"/>
          </a:xfrm>
        </p:spPr>
        <p:txBody>
          <a:bodyPr/>
          <a:lstStyle/>
          <a:p>
            <a:pPr marL="484188" indent="-484188" eaLnBrk="1" hangingPunct="1"/>
            <a:r>
              <a:rPr lang="de-AT" altLang="de-DE"/>
              <a:t>Die Hauptpunkte: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Pendelarmschwung mit gestrecktem Arm parallel zum Körper aus der Beinstreckung heraus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Den sehr flach angeworfenen Ball von hinten unten schlagen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Den Ball mit dem flachen Handteller treffen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Annahme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/>
              <a:t>Wichtigste Technik: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Bagger frontal und seitlich</a:t>
            </a:r>
          </a:p>
          <a:p>
            <a:pPr marL="960438" lvl="1" indent="-285750" eaLnBrk="1" hangingPunct="1">
              <a:lnSpc>
                <a:spcPct val="130000"/>
              </a:lnSpc>
            </a:pPr>
            <a:endParaRPr lang="de-DE" altLang="de-DE"/>
          </a:p>
          <a:p>
            <a:pPr marL="484188" indent="-484188" eaLnBrk="1" hangingPunct="1">
              <a:lnSpc>
                <a:spcPct val="130000"/>
              </a:lnSpc>
            </a:pPr>
            <a:endParaRPr lang="de-DE" altLang="de-DE"/>
          </a:p>
        </p:txBody>
      </p:sp>
      <p:pic>
        <p:nvPicPr>
          <p:cNvPr id="12292" name="Picture 5" descr="Annahme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1474788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413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Service von unten - Knotenpunkte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49400" y="1989138"/>
            <a:ext cx="7594600" cy="4464050"/>
          </a:xfrm>
        </p:spPr>
        <p:txBody>
          <a:bodyPr/>
          <a:lstStyle/>
          <a:p>
            <a:pPr marL="484188" indent="-484188" eaLnBrk="1" hangingPunct="1"/>
            <a:r>
              <a:rPr lang="de-AT" altLang="de-DE"/>
              <a:t>Details: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Leichte Schrittstellung (Rechtshänder: linkes Bein vorne)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Ball liegt in der linken Hand vor der rechten Hüfte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Rechter Arm schwingt an der rechten Körperseite von hinten nach vorne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Ball wird leicht aufgeworfen (ca. rechte Hüfte)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Ball treffen mit der Faust oder der gespannten Hand</a:t>
            </a:r>
          </a:p>
          <a:p>
            <a:pPr marL="960438" lvl="1" indent="-285750" eaLnBrk="1" hangingPunct="1">
              <a:buFontTx/>
              <a:buChar char="–"/>
            </a:pPr>
            <a:r>
              <a:rPr lang="de-AT" altLang="de-DE"/>
              <a:t>Gewichtsverlagerung vom hinteren auf das vordere Bein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49400" y="1339850"/>
            <a:ext cx="7594600" cy="504825"/>
          </a:xfrm>
        </p:spPr>
        <p:txBody>
          <a:bodyPr/>
          <a:lstStyle/>
          <a:p>
            <a:pPr eaLnBrk="1" hangingPunct="1"/>
            <a:r>
              <a:rPr lang="de-AT" altLang="de-DE"/>
              <a:t>Service von unten - Details</a:t>
            </a:r>
          </a:p>
        </p:txBody>
      </p:sp>
      <p:sp>
        <p:nvSpPr>
          <p:cNvPr id="54276" name="Rectangle 10"/>
          <p:cNvSpPr>
            <a:spLocks noChangeArrowheads="1"/>
          </p:cNvSpPr>
          <p:nvPr/>
        </p:nvSpPr>
        <p:spPr bwMode="auto">
          <a:xfrm>
            <a:off x="0" y="-1400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21"/>
          <p:cNvSpPr>
            <a:spLocks noChangeArrowheads="1"/>
          </p:cNvSpPr>
          <p:nvPr/>
        </p:nvSpPr>
        <p:spPr bwMode="auto">
          <a:xfrm>
            <a:off x="0" y="-5191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endParaRPr lang="de-AT" altLang="de-DE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1154113" y="1989138"/>
            <a:ext cx="7594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88" indent="277813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2pPr>
            <a:lvl3pPr marL="358775" indent="555625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3pPr>
            <a:lvl4pPr marL="538163" indent="833438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4pPr>
            <a:lvl5pPr marL="717550" indent="111125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5pPr>
            <a:lvl6pPr marL="11747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6pPr>
            <a:lvl7pPr marL="16319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7pPr>
            <a:lvl8pPr marL="20891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8pPr>
            <a:lvl9pPr marL="254635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+mn-lt"/>
                <a:cs typeface="+mn-cs"/>
              </a:defRPr>
            </a:lvl9pPr>
          </a:lstStyle>
          <a:p>
            <a:pPr marL="484188" indent="-484188" eaLnBrk="1" hangingPunct="1">
              <a:defRPr/>
            </a:pPr>
            <a:r>
              <a:rPr lang="de-AT" kern="0" dirty="0"/>
              <a:t>Trefffläche: Varianten</a:t>
            </a:r>
          </a:p>
        </p:txBody>
      </p:sp>
      <p:pic>
        <p:nvPicPr>
          <p:cNvPr id="542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565400"/>
            <a:ext cx="25923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428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2565400"/>
            <a:ext cx="28352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Aufspiel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989138"/>
            <a:ext cx="4359275" cy="446405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/>
              <a:t>Wichtigste Technik: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Oberes Zuspiel – Pritschen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Unteres Zuspiel – Baggern</a:t>
            </a:r>
          </a:p>
          <a:p>
            <a:pPr marL="960438" lvl="1" indent="-285750" eaLnBrk="1" hangingPunct="1">
              <a:lnSpc>
                <a:spcPct val="130000"/>
              </a:lnSpc>
            </a:pPr>
            <a:endParaRPr lang="de-DE" altLang="de-DE"/>
          </a:p>
          <a:p>
            <a:pPr marL="484188" indent="-484188" eaLnBrk="1" hangingPunct="1">
              <a:lnSpc>
                <a:spcPct val="130000"/>
              </a:lnSpc>
            </a:pPr>
            <a:r>
              <a:rPr lang="de-DE" altLang="de-DE"/>
              <a:t>Beachspezifisch: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Ballhalten</a:t>
            </a:r>
          </a:p>
          <a:p>
            <a:pPr marL="960438" lvl="1" indent="-285750" eaLnBrk="1" hangingPunct="1">
              <a:lnSpc>
                <a:spcPct val="130000"/>
              </a:lnSpc>
            </a:pPr>
            <a:r>
              <a:rPr lang="de-DE" altLang="de-DE"/>
              <a:t>Technische Fehler</a:t>
            </a:r>
          </a:p>
        </p:txBody>
      </p:sp>
      <p:pic>
        <p:nvPicPr>
          <p:cNvPr id="14340" name="Picture 4" descr="Aufsp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49400" y="1811338"/>
            <a:ext cx="7594600" cy="4641850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800"/>
              <a:t>Zuspiel</a:t>
            </a:r>
            <a:endParaRPr lang="de-AT" altLang="de-DE" b="0"/>
          </a:p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400" b="0"/>
              <a:t>Basistechnik Pritschen </a:t>
            </a:r>
            <a:r>
              <a:rPr lang="de-AT" altLang="de-DE" sz="2400" b="0">
                <a:sym typeface="Wingdings" panose="05000000000000000000" pitchFamily="2" charset="2"/>
              </a:rPr>
              <a:t> 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de-AT" altLang="de-DE" sz="2400" b="0">
              <a:sym typeface="Wingdings" panose="05000000000000000000" pitchFamily="2" charset="2"/>
            </a:endParaRPr>
          </a:p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400" b="0">
                <a:sym typeface="Wingdings" panose="05000000000000000000" pitchFamily="2" charset="2"/>
              </a:rPr>
              <a:t>Grundtechnik hohe Zuspiele  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de-AT" altLang="de-DE" sz="2400" b="0">
              <a:sym typeface="Wingdings" panose="05000000000000000000" pitchFamily="2" charset="2"/>
            </a:endParaRPr>
          </a:p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400" b="0">
                <a:sym typeface="Wingdings" panose="05000000000000000000" pitchFamily="2" charset="2"/>
              </a:rPr>
              <a:t>Spezialisierung Zuspieler (Halle)</a:t>
            </a:r>
          </a:p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400" b="0">
                <a:sym typeface="Wingdings" panose="05000000000000000000" pitchFamily="2" charset="2"/>
              </a:rPr>
              <a:t>Spezialisierung Beachtechnik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Langfristige Trainingsplanung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 rot="10800000">
            <a:off x="304800" y="1790700"/>
            <a:ext cx="520700" cy="4889500"/>
          </a:xfrm>
          <a:prstGeom prst="flowChartExtra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AT" altLang="de-DE" sz="2400">
                <a:solidFill>
                  <a:schemeClr val="tx1"/>
                </a:solidFill>
              </a:rPr>
              <a:t>Spezialisierung</a:t>
            </a:r>
          </a:p>
        </p:txBody>
      </p:sp>
      <p:pic>
        <p:nvPicPr>
          <p:cNvPr id="17413" name="Picture 2" descr="D:\Volleyball\Archiv\volleyteam\Bilder\U13m Felixdorf 14-12-08\IMG_02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1354138"/>
            <a:ext cx="17176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http://www.fivb.org/Vis2009/Images/GetImage.asmx?No=201221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00" y="4103688"/>
            <a:ext cx="1717675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12333" y="1549400"/>
            <a:ext cx="5562600" cy="4614333"/>
          </a:xfrm>
        </p:spPr>
        <p:txBody>
          <a:bodyPr/>
          <a:lstStyle/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800">
                <a:sym typeface="Wingdings" panose="05000000000000000000" pitchFamily="2" charset="2"/>
              </a:rPr>
              <a:t>Bagger</a:t>
            </a:r>
            <a:endParaRPr lang="de-AT" altLang="de-DE" b="0">
              <a:sym typeface="Wingdings" panose="05000000000000000000" pitchFamily="2" charset="2"/>
            </a:endParaRPr>
          </a:p>
          <a:p>
            <a:pPr marL="381000" indent="-381000" eaLnBrk="1" hangingPunct="1">
              <a:lnSpc>
                <a:spcPct val="150000"/>
              </a:lnSpc>
            </a:pPr>
            <a:r>
              <a:rPr lang="de-AT" altLang="de-DE" sz="2400" b="0">
                <a:sym typeface="Wingdings" panose="05000000000000000000" pitchFamily="2" charset="2"/>
              </a:rPr>
              <a:t>Basistechnik Bagger  </a:t>
            </a:r>
          </a:p>
          <a:p>
            <a:pPr marL="381000" indent="-381000" eaLnBrk="1" hangingPunct="1">
              <a:lnSpc>
                <a:spcPct val="150000"/>
              </a:lnSpc>
            </a:pPr>
            <a:endParaRPr lang="de-AT" altLang="de-DE" sz="2400" b="0">
              <a:sym typeface="Wingdings" panose="05000000000000000000" pitchFamily="2" charset="2"/>
            </a:endParaRPr>
          </a:p>
          <a:p>
            <a:pPr marL="381000" indent="-3810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AT" altLang="de-DE" sz="2400" b="0">
                <a:sym typeface="Wingdings" panose="05000000000000000000" pitchFamily="2" charset="2"/>
              </a:rPr>
              <a:t>Grundtechniken:</a:t>
            </a:r>
          </a:p>
          <a:p>
            <a:pPr marL="381000" indent="-3810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AT" altLang="de-DE" sz="2400" b="0">
                <a:sym typeface="Wingdings" panose="05000000000000000000" pitchFamily="2" charset="2"/>
              </a:rPr>
              <a:t>Annahmebagger / Abwehrbagger / Zuspielbagger   </a:t>
            </a:r>
          </a:p>
          <a:p>
            <a:pPr marL="381000" indent="-3810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de-AT" altLang="de-DE" sz="2400" b="0">
              <a:sym typeface="Wingdings" panose="05000000000000000000" pitchFamily="2" charset="2"/>
            </a:endParaRPr>
          </a:p>
          <a:p>
            <a:pPr marL="381000" indent="-3810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de-AT" altLang="de-DE" sz="2400" b="0">
                <a:sym typeface="Wingdings" panose="05000000000000000000" pitchFamily="2" charset="2"/>
              </a:rPr>
              <a:t>Spezialisierung Annahmespieler</a:t>
            </a:r>
            <a:endParaRPr lang="de-AT" altLang="de-DE" sz="2400" b="0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704975" y="406400"/>
            <a:ext cx="71628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de-AT" altLang="de-DE" sz="3200">
                <a:solidFill>
                  <a:srgbClr val="1B247D"/>
                </a:solidFill>
              </a:rPr>
              <a:t>Langfristige Trainingsplanung</a:t>
            </a: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 rot="10800000">
            <a:off x="304800" y="1790700"/>
            <a:ext cx="520700" cy="4889500"/>
          </a:xfrm>
          <a:prstGeom prst="flowChartExtract">
            <a:avLst/>
          </a:prstGeom>
          <a:gradFill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de-AT" altLang="de-DE" sz="2400">
                <a:solidFill>
                  <a:schemeClr val="tx1"/>
                </a:solidFill>
              </a:rPr>
              <a:t>Spezialisierung</a:t>
            </a:r>
          </a:p>
        </p:txBody>
      </p:sp>
      <p:pic>
        <p:nvPicPr>
          <p:cNvPr id="18437" name="Picture 1" descr="D:\Volleyball\Archiv\volleyteam\Bilder\U13m Felixdorf 14-12-08\IMG_0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3" b="11192"/>
          <a:stretch>
            <a:fillRect/>
          </a:stretch>
        </p:blipFill>
        <p:spPr bwMode="auto">
          <a:xfrm>
            <a:off x="7115175" y="1382713"/>
            <a:ext cx="17526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http://www.fivb.org/Vis2009/Images/GetImage.asmx?No=2012246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31075"/>
          <a:stretch>
            <a:fillRect/>
          </a:stretch>
        </p:blipFill>
        <p:spPr bwMode="auto">
          <a:xfrm>
            <a:off x="7115175" y="4302125"/>
            <a:ext cx="175260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049867"/>
            <a:ext cx="5006975" cy="5258858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Erste zu erlernende Technik</a:t>
            </a:r>
          </a:p>
          <a:p>
            <a:pPr marL="484188" indent="-484188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Für hohe Präzision</a:t>
            </a:r>
          </a:p>
          <a:p>
            <a:pPr marL="484188" indent="-484188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Spielen einfacher Bälle</a:t>
            </a:r>
          </a:p>
          <a:p>
            <a:pPr marL="484188" indent="-484188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Vorbereiten des Angriffs</a:t>
            </a:r>
          </a:p>
          <a:p>
            <a:pPr marL="484188" indent="-484188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de-DE" altLang="de-DE" sz="2400" b="0" dirty="0"/>
          </a:p>
          <a:p>
            <a:pPr eaLnBrk="1" hangingPunct="1">
              <a:lnSpc>
                <a:spcPct val="130000"/>
              </a:lnSpc>
              <a:defRPr/>
            </a:pPr>
            <a:r>
              <a:rPr lang="de-DE" altLang="de-DE" sz="2400" b="0" dirty="0"/>
              <a:t>Anfangs auch für: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Angriff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Annahme</a:t>
            </a:r>
          </a:p>
          <a:p>
            <a:pPr marL="342900" indent="-342900" eaLnBrk="1" hangingPunct="1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2400" b="0" dirty="0"/>
              <a:t>Service</a:t>
            </a:r>
          </a:p>
          <a:p>
            <a:pPr marL="484188" indent="-484188" eaLnBrk="1" hangingPunct="1">
              <a:lnSpc>
                <a:spcPct val="130000"/>
              </a:lnSpc>
              <a:defRPr/>
            </a:pPr>
            <a:endParaRPr lang="de-DE" altLang="de-DE" sz="2400" dirty="0"/>
          </a:p>
        </p:txBody>
      </p:sp>
      <p:pic>
        <p:nvPicPr>
          <p:cNvPr id="23555" name="Picture 4" descr="Aufsp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341438"/>
            <a:ext cx="3171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340380" y="545042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Oberes Zuspiel = Pritschen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Bewegung zum Ball:</a:t>
            </a:r>
          </a:p>
          <a:p>
            <a:pPr marL="484188" indent="-484188" eaLnBrk="1" hangingPunct="1"/>
            <a:endParaRPr lang="de-DE" altLang="de-DE" b="0"/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Bewegung zum Spielort schneller als der Ball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schulterbreite Schrittgrätschstellung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netznaher Fuß vorn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Brust/Schulter zeigt zum Zuspielort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Spielstellung </a:t>
            </a:r>
            <a:r>
              <a:rPr lang="de-DE" altLang="de-DE" sz="2400"/>
              <a:t>hinter</a:t>
            </a:r>
            <a:r>
              <a:rPr lang="de-DE" altLang="de-DE" sz="2400" b="0"/>
              <a:t> den Ball anstreben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Kleine Korrekturschritte erfolgen im Zweierrythmus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348847" y="705909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Oberes Zuspiel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412875"/>
            <a:ext cx="7594600" cy="446405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Spielstellung 1:</a:t>
            </a:r>
          </a:p>
          <a:p>
            <a:pPr marL="484188" indent="-484188" eaLnBrk="1" hangingPunct="1">
              <a:lnSpc>
                <a:spcPct val="130000"/>
              </a:lnSpc>
            </a:pPr>
            <a:endParaRPr lang="de-DE" altLang="de-DE" sz="2400"/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Oberkörper aufrecht</a:t>
            </a:r>
          </a:p>
          <a:p>
            <a:pPr marL="484188" indent="-484188" eaLnBrk="1" hangingPunct="1">
              <a:lnSpc>
                <a:spcPct val="130000"/>
              </a:lnSpc>
              <a:buFontTx/>
              <a:buChar char="•"/>
            </a:pPr>
            <a:r>
              <a:rPr lang="de-DE" altLang="de-DE" sz="2400" b="0"/>
              <a:t>Kopf mit Blick zum Ball</a:t>
            </a:r>
          </a:p>
          <a:p>
            <a:pPr marL="484188" indent="-484188" eaLnBrk="1" hangingPunct="1">
              <a:lnSpc>
                <a:spcPct val="90000"/>
              </a:lnSpc>
              <a:buFontTx/>
              <a:buChar char="•"/>
            </a:pPr>
            <a:r>
              <a:rPr lang="de-DE" altLang="de-DE" sz="2400" b="0">
                <a:solidFill>
                  <a:srgbClr val="FFFF00"/>
                </a:solidFill>
              </a:rPr>
              <a:t>Ellbogen breit in Schulterhöhe</a:t>
            </a:r>
          </a:p>
          <a:p>
            <a:pPr marL="484188" indent="-484188" eaLnBrk="1" hangingPunct="1">
              <a:lnSpc>
                <a:spcPct val="90000"/>
              </a:lnSpc>
              <a:buFontTx/>
              <a:buChar char="•"/>
            </a:pPr>
            <a:r>
              <a:rPr lang="de-DE" altLang="de-DE" sz="2400" b="0">
                <a:solidFill>
                  <a:srgbClr val="FFFF00"/>
                </a:solidFill>
              </a:rPr>
              <a:t>Hände in Stirnhöhe</a:t>
            </a:r>
          </a:p>
          <a:p>
            <a:pPr marL="484188" indent="-484188" eaLnBrk="1" hangingPunct="1">
              <a:lnSpc>
                <a:spcPct val="90000"/>
              </a:lnSpc>
              <a:buFontTx/>
              <a:buChar char="•"/>
            </a:pPr>
            <a:r>
              <a:rPr lang="de-DE" altLang="de-DE" sz="2400" b="0"/>
              <a:t>Bildung eines Dreiecks mit den Daumen und Zeigefingern </a:t>
            </a:r>
          </a:p>
          <a:p>
            <a:pPr marL="484188" indent="-484188" eaLnBrk="1" hangingPunct="1">
              <a:lnSpc>
                <a:spcPct val="90000"/>
              </a:lnSpc>
              <a:buFontTx/>
              <a:buChar char="•"/>
            </a:pPr>
            <a:r>
              <a:rPr lang="de-DE" altLang="de-DE" sz="2400" b="0"/>
              <a:t>Korbstellung mit leichtem Einknicken im Handgelenk nach innen/unten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408113" y="908050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Oberes Zuspiel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1701800"/>
            <a:ext cx="7594600" cy="4464050"/>
          </a:xfrm>
        </p:spPr>
        <p:txBody>
          <a:bodyPr/>
          <a:lstStyle/>
          <a:p>
            <a:pPr marL="484188" indent="-484188" eaLnBrk="1" hangingPunct="1">
              <a:lnSpc>
                <a:spcPct val="130000"/>
              </a:lnSpc>
            </a:pPr>
            <a:r>
              <a:rPr lang="de-DE" altLang="de-DE" sz="2400"/>
              <a:t>Spielstellung 2:</a:t>
            </a:r>
          </a:p>
          <a:p>
            <a:pPr marL="484188" indent="-484188" eaLnBrk="1" hangingPunct="1"/>
            <a:endParaRPr lang="de-DE" altLang="de-DE" b="0"/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Sichere, etwa schulterbreite Schritt-Grätschstellung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Einbeugen der Beine entsprechend den Erfordernissen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zielgerichteter Beineinsatz in Abhängigkeit von der Höhe des Passes und vom Abstand des Ziels</a:t>
            </a:r>
          </a:p>
          <a:p>
            <a:pPr marL="484188" indent="-484188" eaLnBrk="1" hangingPunct="1">
              <a:buFontTx/>
              <a:buChar char="•"/>
            </a:pPr>
            <a:r>
              <a:rPr lang="de-DE" altLang="de-DE" sz="2400" b="0"/>
              <a:t>Handhaltung (Höhe) bleibt beim Absenken des Körpers in der zuvor eingenommenen Position!</a:t>
            </a:r>
            <a:r>
              <a:rPr lang="de-DE" altLang="de-DE" sz="2400"/>
              <a:t> 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306513" y="790575"/>
            <a:ext cx="7594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de-AT" altLang="de-DE" sz="3200" kern="0" dirty="0">
                <a:solidFill>
                  <a:srgbClr val="FF0000"/>
                </a:solidFill>
              </a:rPr>
              <a:t>Oberes Zuspiel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M04033917[[fn=Berlin]]_novariants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4033917[[fn=Berlin]]_novariants" id="{309C13C0-3BE0-4E8F-8916-1D5516B3B5DD}" vid="{18E1BE87-7240-45DF-8788-3CAEB7F17AB1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551</Words>
  <Application>Microsoft Office PowerPoint</Application>
  <PresentationFormat>Bildschirmpräsentation (4:3)</PresentationFormat>
  <Paragraphs>149</Paragraphs>
  <Slides>21</Slides>
  <Notes>19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  <vt:variant>
        <vt:lpstr>Zielgruppenorientierte Präsentationen</vt:lpstr>
      </vt:variant>
      <vt:variant>
        <vt:i4>3</vt:i4>
      </vt:variant>
    </vt:vector>
  </HeadingPairs>
  <TitlesOfParts>
    <vt:vector size="29" baseType="lpstr">
      <vt:lpstr>Arial</vt:lpstr>
      <vt:lpstr>Times New Roman</vt:lpstr>
      <vt:lpstr>Trebuchet MS</vt:lpstr>
      <vt:lpstr>Wingdings</vt:lpstr>
      <vt:lpstr>TM04033917[[fn=Berlin]]_novariants</vt:lpstr>
      <vt:lpstr>PowerPoint-Präsentation</vt:lpstr>
      <vt:lpstr>Annahme</vt:lpstr>
      <vt:lpstr>Aufspiel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Bildreihe</vt:lpstr>
      <vt:lpstr>Knotenpunkte</vt:lpstr>
      <vt:lpstr>Unteres Zuspiel - Bildreihe</vt:lpstr>
      <vt:lpstr>PowerPoint-Präsentation</vt:lpstr>
      <vt:lpstr>Handverschluss</vt:lpstr>
      <vt:lpstr>PowerPoint-Präsentation</vt:lpstr>
      <vt:lpstr>Service von unten - Bildreihe</vt:lpstr>
      <vt:lpstr>Service von unten - Knotenpunkte</vt:lpstr>
      <vt:lpstr>Service von unten - Knotenpunkte</vt:lpstr>
      <vt:lpstr>Service von unten - Details</vt:lpstr>
      <vt:lpstr>Langversion</vt:lpstr>
      <vt:lpstr>Timeout Klagenfurt</vt:lpstr>
      <vt:lpstr>Kurzversion Velden 09-2006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MP</dc:creator>
  <cp:lastModifiedBy>Eva Marko</cp:lastModifiedBy>
  <cp:revision>281</cp:revision>
  <cp:lastPrinted>1999-03-05T09:36:26Z</cp:lastPrinted>
  <dcterms:created xsi:type="dcterms:W3CDTF">1995-06-17T23:31:02Z</dcterms:created>
  <dcterms:modified xsi:type="dcterms:W3CDTF">2022-04-18T05:00:00Z</dcterms:modified>
</cp:coreProperties>
</file>