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661" r:id="rId5"/>
  </p:sldMasterIdLst>
  <p:notesMasterIdLst>
    <p:notesMasterId r:id="rId27"/>
  </p:notesMasterIdLst>
  <p:handoutMasterIdLst>
    <p:handoutMasterId r:id="rId28"/>
  </p:handoutMasterIdLst>
  <p:sldIdLst>
    <p:sldId id="287" r:id="rId6"/>
    <p:sldId id="279" r:id="rId7"/>
    <p:sldId id="278" r:id="rId8"/>
    <p:sldId id="277" r:id="rId9"/>
    <p:sldId id="276" r:id="rId10"/>
    <p:sldId id="273" r:id="rId11"/>
    <p:sldId id="269" r:id="rId12"/>
    <p:sldId id="270" r:id="rId13"/>
    <p:sldId id="267" r:id="rId14"/>
    <p:sldId id="266" r:id="rId15"/>
    <p:sldId id="280" r:id="rId16"/>
    <p:sldId id="260" r:id="rId17"/>
    <p:sldId id="271" r:id="rId18"/>
    <p:sldId id="264" r:id="rId19"/>
    <p:sldId id="256" r:id="rId20"/>
    <p:sldId id="282" r:id="rId21"/>
    <p:sldId id="272" r:id="rId22"/>
    <p:sldId id="283" r:id="rId23"/>
    <p:sldId id="288" r:id="rId24"/>
    <p:sldId id="284" r:id="rId25"/>
    <p:sldId id="285" r:id="rId26"/>
  </p:sldIdLst>
  <p:sldSz cx="9144000" cy="6858000" type="screen4x3"/>
  <p:notesSz cx="6858000" cy="9144000"/>
  <p:defaultTextStyle>
    <a:defPPr>
      <a:defRPr lang="nl-NL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2871"/>
    <a:srgbClr val="ADCC2B"/>
    <a:srgbClr val="66FF33"/>
    <a:srgbClr val="00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B0684-6F93-401E-8492-739B02E5D5B9}" v="67" dt="2022-11-29T15:13:47.094"/>
    <p1510:client id="{ECDACF67-5E28-464D-BDCE-F8F8EA465C8D}" v="58" dt="2022-11-29T16:12:42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1624" autoAdjust="0"/>
  </p:normalViewPr>
  <p:slideViewPr>
    <p:cSldViewPr snapToObjects="1">
      <p:cViewPr>
        <p:scale>
          <a:sx n="75" d="100"/>
          <a:sy n="75" d="100"/>
        </p:scale>
        <p:origin x="102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5103F4C-F302-4172-9393-6D6265CE95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54EFA4B-4CAF-47FF-9CB1-DB21A673D0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A8006F4-71C2-47E6-8B54-E0CA1337EA6F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D448246-E5E6-4E89-B364-C14C287D7DA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A38FB73-77CB-430E-ADBD-2FF4388716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0E7E3-D325-4238-A555-4077208627B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994E-B01E-4021-BBF3-FF75D3CD8095}" type="datetimeFigureOut">
              <a:rPr lang="nl-NL" smtClean="0"/>
              <a:t>29-11-2022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46AB-636A-452B-8F84-AF28BDE17D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422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Lokaal eigenaarschap, bewoners houden de regie over hun leefomgeving</a:t>
            </a:r>
          </a:p>
          <a:p>
            <a:r>
              <a:rPr lang="nl-NL" sz="1200" dirty="0"/>
              <a:t>Bewoners willen bijdragen aan de verduurzaming </a:t>
            </a:r>
          </a:p>
          <a:p>
            <a:r>
              <a:rPr lang="nl-NL" sz="1200" dirty="0"/>
              <a:t>Samen bereik je meer </a:t>
            </a:r>
          </a:p>
          <a:p>
            <a:r>
              <a:rPr lang="nl-NL" sz="1200" dirty="0"/>
              <a:t>Sociale cohesie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052E5-AA20-4CD9-B295-D7B598A195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58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Versterken, verankeren &amp; verbreden van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bestaande initiatieven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Aanjagen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nieuwe initiatieven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Realiseren van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lokaal eigenaarschap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 extern opgestarte (grote) projecten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bouwen aan en verzorgen van een </a:t>
            </a:r>
            <a:r>
              <a:rPr lang="nl-N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professioneel en bestendig netwerk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052E5-AA20-4CD9-B295-D7B598A195C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682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D46AB-636A-452B-8F84-AF28BDE17DC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567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Type dakpannen: beton is goed maar gaat minder lang mee: </a:t>
            </a:r>
          </a:p>
          <a:p>
            <a:r>
              <a:rPr lang="nl-NL" dirty="0"/>
              <a:t>Plat dak: bitumen vervangen…. Wit </a:t>
            </a:r>
            <a:r>
              <a:rPr lang="nl-NL" dirty="0" err="1"/>
              <a:t>epdm</a:t>
            </a:r>
            <a:r>
              <a:rPr lang="nl-NL" dirty="0"/>
              <a:t> of </a:t>
            </a:r>
            <a:r>
              <a:rPr lang="nl-NL" dirty="0" err="1"/>
              <a:t>groendak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D46AB-636A-452B-8F84-AF28BDE17DC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404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Denk ook aan Oost West opstelling, zet ook minder kans op problemen met uitvallen systeem (minder piekbelasting)</a:t>
            </a:r>
          </a:p>
          <a:p>
            <a:r>
              <a:rPr lang="nl-NL" dirty="0"/>
              <a:t>Omvormer schakelt anders uit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D46AB-636A-452B-8F84-AF28BDE17DC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01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Serie meest aantrekkelijk € (geen schaduw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Als veel schaduw of wil je weten wat elk paneel levert andere 2 Micro: extra plaatsen kan (140 € +)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Micro: letterlijk, bij power (kleine in huis) vaak iets goedkoper 45€ +)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D46AB-636A-452B-8F84-AF28BDE17DC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44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Harder, </a:t>
            </a:r>
            <a:r>
              <a:rPr lang="nl-NL" dirty="0" err="1"/>
              <a:t>uv</a:t>
            </a:r>
            <a:r>
              <a:rPr lang="nl-NL" dirty="0"/>
              <a:t> gaat er doorheen (minder heet)</a:t>
            </a:r>
          </a:p>
          <a:p>
            <a:r>
              <a:rPr lang="nl-NL" dirty="0" err="1"/>
              <a:t>Scilicium</a:t>
            </a:r>
            <a:r>
              <a:rPr lang="nl-NL" dirty="0"/>
              <a:t> krijgt kleine scheurtjes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D46AB-636A-452B-8F84-AF28BDE17DC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9445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Wachttijd</a:t>
            </a:r>
          </a:p>
          <a:p>
            <a:r>
              <a:rPr lang="nl-NL" dirty="0"/>
              <a:t>Sommige aangesloten garantiefonds (dus vragen)</a:t>
            </a:r>
          </a:p>
          <a:p>
            <a:r>
              <a:rPr lang="nl-NL" dirty="0"/>
              <a:t>Verzekeren: hoeft niet te melden opstal…. Mag wel…</a:t>
            </a:r>
          </a:p>
          <a:p>
            <a:r>
              <a:rPr lang="nl-NL" dirty="0"/>
              <a:t>Rieten daken is ander geval… dan gaat opstal omhoog</a:t>
            </a:r>
          </a:p>
          <a:p>
            <a:r>
              <a:rPr lang="nl-NL" dirty="0"/>
              <a:t>Aanmelden doen als installatie er 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D46AB-636A-452B-8F84-AF28BDE17DC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2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3E58F-A7F4-47D2-AA73-E63FF1FA9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1F59C5-2F55-4629-80FF-45BAEFFFA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89034-B5C3-CB1E-A7DF-839807D15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340D-244B-44DF-A6B3-BA91AD5F0A4E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3C728-1963-C88D-9336-8A11541F5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C093C-7B56-A238-FA46-916EC4B4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C0A95-EF65-467B-A258-8502B6E005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551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5AA1D-954E-4C9A-8E01-2C0B137E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357A71-968A-44BB-8959-8D4066F2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45813B-AE10-6D5E-FD26-65BB752E0D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E99B-FD7A-4622-A223-6F7C28D7B836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56FBB-598B-E725-E178-4B2E3F84C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F175D-D532-C217-592E-DAC7BB058B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A476B-DEE8-463C-B077-E2AF343C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782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0F15C4-D634-4991-8955-5C24B4230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E01869-7C72-4D65-BD76-D0F0A4715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D5EE6-DCEE-363D-1E51-9E9859B8F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7218-0AD3-497C-947F-5F9602EA9F15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C0E420-9EA6-E20C-2F33-D3B6D8639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BA37B7-4699-11EA-3CCD-4780C8C7A0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274D0-3A55-43D5-8DE0-E013B098537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028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3E58F-A7F4-47D2-AA73-E63FF1FA9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1F59C5-2F55-4629-80FF-45BAEFFFA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6ED93-C343-788B-A241-E3D25DF43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D4ABE-5048-4B42-A889-527519BE5711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91083E-10FC-DB59-E8AB-67D786FB4A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7C07C-CBD3-6031-63E7-6AA57C888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35A48-42F2-47CC-8947-8EF461D29E0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610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311B-6E46-416C-9D59-D2CB1C5E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0B67F-98AA-480F-B24C-9FFD120B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D2365-E909-20F0-48A2-72A5CC1B7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87F5-BAC3-4C74-8DBB-23D4B0F33199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EE8238-3DB2-EEC7-25F5-956A7B5F8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EE997-1D65-BC34-0A5C-282C30A68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0324E-FF30-472A-A0DF-BE82C132833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3237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6952B-92CD-463B-8764-0D9B978B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0E58F9-2FBA-46AD-A6E2-7F39DBB2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7C467B-9A70-4BCB-5894-88C85B91E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0F8B-4119-4FEF-B758-24354EE1F0D2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92E09-E5B1-CCFC-F6F5-9A02186C3D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109096-7B5F-66B6-A386-94B6B1DC1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F68F-D583-487A-9890-DC2DF1474A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3540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2E243-8A0D-47D4-9CB1-4372E5E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A5693-8B36-4E04-A053-D302AC29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CE3FAF-1FF2-48B3-A2DC-F01214AEE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FC705-A864-E25F-EDFE-C350B6A67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371E4-7558-4688-89F2-CCE0D901A9CD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20D5F-CA86-1C2E-C768-04A21DC04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0486D-BE49-1DA1-F220-9BBE649E6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2423A-3CC8-4276-9904-E9807727ED8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500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198DB-4437-43F6-815B-C532F94E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C72628-CF7B-43AA-A279-608F77F5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7DDF63-8EA4-4AB3-8D1A-A2F00E86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50826C-1B98-4AC3-8972-DAC691F0E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983B5A-72A7-461D-BE83-B49476BFE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91B983-611C-3099-A4B2-9FBF9C0B3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089E2-C662-4D08-B68E-EAC4BA1E68D5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026FC5-1AB3-0B47-EC05-6349DDFDE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3C4ED-EBA5-5423-1240-C9889EDFC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41EC1-53FF-4D1C-85E0-908694D0AC6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0968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E137B-C4FE-4AC8-9B08-63B9B79B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15C21E-09A5-61BA-79AB-1E2DF0AC12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5BC3-F06E-4713-9D3D-FA3F523AF9DC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EE98B-57B7-E00B-1BB5-857C54138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8588B7-F83F-398A-55CD-1B294E37C7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C91ED-DFCF-42DA-AB72-A8EBCE21111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45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E4ED33-8F97-FB65-6B07-6FAA3DF48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76AE-E645-4E67-B5EF-92A9998B5B4C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D41B80-C31E-6C6A-C4B8-181812B0C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BEE118-7975-9104-E37C-765EDB6F3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8E9B4-CED8-4B96-9EE4-643AE431150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0659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B4BB7-A2FD-444B-89E1-B9BD1BAF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135C2-FB73-4352-93B7-ECC386B1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C785B1-2A08-4A79-B58D-53D0F7ED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3697B-818D-B7A4-828A-6E0EA15FA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783A1-C118-4CFF-A283-16EF8D35B4AA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DB18E-CA0E-7AC9-D9B9-E045170E7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58379-9C89-19CA-5175-8D3FE50C0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A455E-35EC-48C9-A43A-674E12942C4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0177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311B-6E46-416C-9D59-D2CB1C5E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D0B67F-98AA-480F-B24C-9FFD120B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87A5AA-5873-E0AE-FD39-C11CD85A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5120A-9036-40B9-B3EA-AF843666D808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F2AB0-6B0F-44DC-08CF-526C94A55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345FD-E1D3-73BB-6B5A-BB058AECF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1D64A-963D-4AAC-AB40-3075703BDEB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09448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4449D-68EF-4B12-AFA9-5242EB21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1690D-F680-4A9F-8C69-6B6D9F40D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21EE51-56AD-4C61-9E7C-8A65E9AA2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66949-8D9D-4B6A-C822-A2E4FC831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71F3-EA49-4274-8635-1A957ACA89D6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EEE9D-8437-3920-0A11-59E1C6915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D992FD-CA9D-2D4D-90FE-2825187BC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7EEFE-9F1C-4939-AFB2-6F95F18751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889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5AA1D-954E-4C9A-8E01-2C0B137E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357A71-968A-44BB-8959-8D4066F2C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5F99C-74D4-1C85-7722-D46AB179E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7E06-8651-491C-9507-063D2F5B2079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BBC94-1F2E-809E-A462-C93497E20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67B4B-1BB0-A688-C184-F33785FC4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73DB8-B1F9-4279-8A6D-5D7C99B7BF5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5316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20F15C4-D634-4991-8955-5C24B4230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E01869-7C72-4D65-BD76-D0F0A4715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D8DC45-D635-E3A8-DBFF-6AD9EFAF0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8BC-D9AC-41B6-A6C7-60C79DC06AE2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182BA7-0BAA-1568-9CFD-7E22F5217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158B1-9838-7CB2-9DBE-D33D3C7E9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44593-9CDA-40BA-8B53-1352B9EAC6E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423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6952B-92CD-463B-8764-0D9B978B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0E58F9-2FBA-46AD-A6E2-7F39DBB23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81AF1-DCBD-B406-4294-728BF852C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42A1-EACC-43AC-8BBE-670730D18B1D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1DF3E3-7A4B-25EA-A102-1C98FC83F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6D42A-F82D-727E-662A-44446672A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167AB-3F65-4FA4-8C90-05F3634D858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455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2E243-8A0D-47D4-9CB1-4372E5E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4A5693-8B36-4E04-A053-D302AC29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CE3FAF-1FF2-48B3-A2DC-F01214AEE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4F1F0-2E0F-4D2F-AB6E-2AEAE0671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312D-947C-40B3-948E-10850E304B61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3D0C2-98BD-3AD9-5B16-716EFD611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314F9-25FB-5EA2-5437-44AA523D87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D44E-CC05-4EDB-8187-614C628F82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701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198DB-4437-43F6-815B-C532F94E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C72628-CF7B-43AA-A279-608F77F5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7DDF63-8EA4-4AB3-8D1A-A2F00E860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50826C-1B98-4AC3-8972-DAC691F0E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983B5A-72A7-461D-BE83-B49476BFE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EA8E61-B2CA-A1B9-32A8-7CFBD4EBB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6E58D-C89C-4DBA-99D4-C5E765CF2F2F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6347F6-2480-0DC0-8253-E63FB4629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4CF81F-0D36-6ED8-59E8-7249DBC2D7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A7ABE-19FF-4CC5-8489-C785571B1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033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E137B-C4FE-4AC8-9B08-63B9B79B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0B781F-F50B-0606-FACD-BBA6B094D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82EC-8643-4709-803A-0EFA3F53AEA7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5B1F01-3EDE-9285-CCF9-CC01716CF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4EDC7-C64F-93C5-46F3-23AFE070D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A3298-BBCD-49E5-992B-D6C3B19A4EE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5733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C11493-86EF-9D3F-F0E2-B3CC6566C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1F7DC-7E2E-46C2-B525-5C6026B97130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903CB6-6A06-BF2E-B046-40E5341FFA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85B47D-DD24-89EA-6C0F-921BD853AE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B0B55-A79E-465F-9098-C3855616BF5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27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B4BB7-A2FD-444B-89E1-B9BD1BAF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135C2-FB73-4352-93B7-ECC386B1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C785B1-2A08-4A79-B58D-53D0F7ED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C102B-77B4-6595-FDC5-21DE0FC5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E5A25-CA7F-4FF3-B779-AEAED27F8812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017E3-EB79-F08B-2793-3EC1D45FC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FAE3C-E7DA-E1EF-884C-AD2772489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97752-3F61-430B-8484-3FC8928DCE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713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4449D-68EF-4B12-AFA9-5242EB21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81690D-F680-4A9F-8C69-6B6D9F40D2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21EE51-56AD-4C61-9E7C-8A65E9AA2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A42F9-5EB5-5C8F-E4D7-EB0589405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994C3-8D33-44AF-8FC7-15385E305583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6DAE5-F421-CB49-61DA-5EDBF6C31F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DE033-2115-DD18-9C2B-54BF7461E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BE510-4AF2-4579-B5E9-36DCC92A41B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49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C5B2F8-9213-A021-8A86-F0A0E5863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E3E4D0F-D2BC-AB38-1881-157C32E3E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8141D14-144F-4134-90DA-248ABAAACC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BDEA8B8F-7898-41D7-8C94-6D46AB372C7B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B32C7275-BEDF-407B-831B-CB38099996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F1B0FAB-7840-4EC2-A880-782AFAD183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BA1787B-8F01-41F8-9BDC-8154C27430B3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3362C-D6E7-EBF6-4279-56A8B69B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2AF109-8DF2-2D98-8FC0-63BFEA729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58141D14-144F-4134-90DA-248ABAAACC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63631BE3-25D8-4F2A-B0B6-AC9811EC4BB0}" type="datetime1">
              <a:rPr lang="nl-NL" altLang="nl-NL"/>
              <a:pPr>
                <a:defRPr/>
              </a:pPr>
              <a:t>29-11-2022</a:t>
            </a:fld>
            <a:endParaRPr lang="nl-NL" altLang="nl-NL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B32C7275-BEDF-407B-831B-CB38099996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F1B0FAB-7840-4EC2-A880-782AFAD183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AEB0A91-1FA1-4E70-B930-A32D35CA50F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81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er.nu/themas/investeren-in-je-huis/wat-leveren-zonnepanelen-nog-op-als-salderingsregeling-word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leveren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entsenergieloket.n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9C2C878F-2031-6D61-4E0B-897D49D29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062038"/>
            <a:ext cx="7859712" cy="998537"/>
          </a:xfrm>
        </p:spPr>
        <p:txBody>
          <a:bodyPr/>
          <a:lstStyle/>
          <a:p>
            <a:pPr eaLnBrk="1" hangingPunct="1"/>
            <a:endParaRPr lang="nl-NL" altLang="nl-NL" sz="4000" b="1" dirty="0">
              <a:solidFill>
                <a:schemeClr val="bg1"/>
              </a:solidFill>
            </a:endParaRP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E1128C10-35CE-C8B1-7E31-B8A68FF08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859712" cy="3600450"/>
          </a:xfrm>
        </p:spPr>
        <p:txBody>
          <a:bodyPr/>
          <a:lstStyle/>
          <a:p>
            <a:pPr algn="ctr" eaLnBrk="1" hangingPunct="1">
              <a:buClr>
                <a:srgbClr val="ADCC2B"/>
              </a:buClr>
            </a:pPr>
            <a:endParaRPr lang="nl-NL" altLang="nl-NL" dirty="0">
              <a:solidFill>
                <a:schemeClr val="bg1"/>
              </a:solidFill>
            </a:endParaRPr>
          </a:p>
          <a:p>
            <a:pPr marL="0" indent="0" algn="ctr" eaLnBrk="1" hangingPunct="1">
              <a:buClr>
                <a:srgbClr val="ADCC2B"/>
              </a:buClr>
              <a:buNone/>
            </a:pPr>
            <a:r>
              <a:rPr lang="nl-NL" altLang="nl-NL" dirty="0">
                <a:solidFill>
                  <a:schemeClr val="bg1"/>
                </a:solidFill>
              </a:rPr>
              <a:t>Zonnepanelen op eigen dak </a:t>
            </a:r>
            <a:r>
              <a:rPr lang="nl-NL" altLang="nl-NL" sz="1800" dirty="0">
                <a:solidFill>
                  <a:schemeClr val="bg1"/>
                </a:solidFill>
              </a:rPr>
              <a:t>(of in eigen tuin)</a:t>
            </a:r>
          </a:p>
          <a:p>
            <a:pPr algn="ctr" eaLnBrk="1" hangingPunct="1">
              <a:buClr>
                <a:srgbClr val="ADCC2B"/>
              </a:buClr>
            </a:pPr>
            <a:endParaRPr lang="nl-NL" altLang="nl-NL" sz="1800" dirty="0">
              <a:solidFill>
                <a:schemeClr val="bg1"/>
              </a:solidFill>
            </a:endParaRPr>
          </a:p>
          <a:p>
            <a:pPr marL="0" indent="0" algn="ctr" eaLnBrk="1" hangingPunct="1">
              <a:buClr>
                <a:srgbClr val="ADCC2B"/>
              </a:buClr>
              <a:buNone/>
            </a:pPr>
            <a:r>
              <a:rPr lang="nl-NL" altLang="nl-NL" sz="2000" dirty="0">
                <a:solidFill>
                  <a:schemeClr val="bg1"/>
                </a:solidFill>
              </a:rPr>
              <a:t>Rolde</a:t>
            </a:r>
          </a:p>
          <a:p>
            <a:pPr marL="0" indent="0" algn="ctr" eaLnBrk="1" hangingPunct="1">
              <a:buClr>
                <a:srgbClr val="ADCC2B"/>
              </a:buClr>
              <a:buNone/>
            </a:pPr>
            <a:r>
              <a:rPr lang="nl-NL" altLang="nl-NL" sz="2000" dirty="0">
                <a:solidFill>
                  <a:schemeClr val="bg1"/>
                </a:solidFill>
              </a:rPr>
              <a:t>30 november 2022</a:t>
            </a:r>
          </a:p>
          <a:p>
            <a:pPr marL="0" indent="0" algn="ctr" eaLnBrk="1" hangingPunct="1">
              <a:buClr>
                <a:srgbClr val="ADCC2B"/>
              </a:buClr>
              <a:buNone/>
            </a:pPr>
            <a:r>
              <a:rPr lang="nl-NL" altLang="nl-NL" sz="2000" dirty="0">
                <a:solidFill>
                  <a:schemeClr val="bg1"/>
                </a:solidFill>
              </a:rPr>
              <a:t>Peter Mol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661F05-6ABD-DE49-A22D-47760CFC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99789"/>
            <a:ext cx="3528392" cy="2347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E1090AF-B780-6F30-9DD7-F9FE89157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988442"/>
            <a:ext cx="3600896" cy="568350"/>
          </a:xfrm>
        </p:spPr>
        <p:txBody>
          <a:bodyPr/>
          <a:lstStyle/>
          <a:p>
            <a:pPr eaLnBrk="1" hangingPunct="1"/>
            <a:r>
              <a:rPr lang="nl-NL" altLang="nl-NL" sz="2800" b="1" dirty="0">
                <a:solidFill>
                  <a:srgbClr val="004C6C"/>
                </a:solidFill>
              </a:rPr>
              <a:t>Salderen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1996ADA-3D6B-3760-2E5D-22502F77D0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29904" y="4653136"/>
            <a:ext cx="6010997" cy="1499566"/>
          </a:xfrm>
        </p:spPr>
        <p:txBody>
          <a:bodyPr/>
          <a:lstStyle/>
          <a:p>
            <a:pPr marL="0" indent="0" algn="l">
              <a:buNone/>
            </a:pPr>
            <a:r>
              <a:rPr lang="nl-NL" sz="14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Saldering</a:t>
            </a:r>
            <a:r>
              <a:rPr lang="nl-NL" sz="1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t/m 31 december 2024 100%; daarna start de afbouw. </a:t>
            </a:r>
          </a:p>
          <a:p>
            <a:pPr marL="0" indent="0" algn="l">
              <a:buNone/>
            </a:pPr>
            <a:r>
              <a:rPr lang="nl-NL" sz="1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 </a:t>
            </a:r>
            <a:r>
              <a:rPr lang="nl-NL" sz="1400" b="1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r>
              <a:rPr lang="nl-NL" sz="14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is de afbouw 36% en vanaf 2026 wordt er ieder jaar met 9% afgebouwd.</a:t>
            </a:r>
          </a:p>
          <a:p>
            <a:pPr marL="0" indent="0" eaLnBrk="1" hangingPunct="1">
              <a:buClr>
                <a:srgbClr val="5B2871"/>
              </a:buClr>
              <a:buNone/>
            </a:pPr>
            <a:r>
              <a:rPr lang="nl-NL" altLang="nl-NL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https://www.hier.nu/themas/investeren-in-je-huis/wat-leveren-zonnepanelen-nog-op-als-salderingsregeling-wordt</a:t>
            </a:r>
            <a:r>
              <a:rPr lang="nl-NL" alt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>
                <a:srgbClr val="5B2871"/>
              </a:buClr>
            </a:pPr>
            <a:endParaRPr lang="nl-NL" altLang="nl-NL" dirty="0"/>
          </a:p>
          <a:p>
            <a:pPr eaLnBrk="1" hangingPunct="1">
              <a:buClr>
                <a:srgbClr val="5B2871"/>
              </a:buClr>
            </a:pPr>
            <a:endParaRPr lang="nl-NL" altLang="nl-NL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026D2C8-DC68-83AA-13FC-0FC1D8B9A9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44638" y="188913"/>
            <a:ext cx="6699250" cy="4651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l-NL" altLang="nl-NL" sz="2400" b="1">
              <a:solidFill>
                <a:schemeClr val="bg1"/>
              </a:solidFill>
            </a:endParaRPr>
          </a:p>
        </p:txBody>
      </p:sp>
      <p:pic>
        <p:nvPicPr>
          <p:cNvPr id="8198" name="Picture 6" descr="Wat leveren zonnepanelen nog op als de salderingsregeling wordt afgeschaft?  | HIER">
            <a:extLst>
              <a:ext uri="{FF2B5EF4-FFF2-40B4-BE49-F238E27FC236}">
                <a16:creationId xmlns:a16="http://schemas.microsoft.com/office/drawing/2014/main" id="{DDFE1A73-AEC3-EBF6-E311-1C775DC5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876256" cy="30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B324C57-FDF4-4719-B2E7-E67FC7A06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4" y="1123728"/>
            <a:ext cx="6172200" cy="84187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nl-NL" sz="2800" dirty="0"/>
              <a:t>Wat levert het op?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23D67E2A-CC84-499C-9295-DBCCA2F4BAD6}"/>
              </a:ext>
            </a:extLst>
          </p:cNvPr>
          <p:cNvCxnSpPr>
            <a:cxnSpLocks/>
          </p:cNvCxnSpPr>
          <p:nvPr/>
        </p:nvCxnSpPr>
        <p:spPr>
          <a:xfrm>
            <a:off x="1210214" y="1799018"/>
            <a:ext cx="44419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D59E940-0BF9-403E-938B-71CF01323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0864"/>
            <a:ext cx="4150000" cy="223571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C5E95FB7-7DA4-4479-8482-0B5399F6FAC3}"/>
              </a:ext>
            </a:extLst>
          </p:cNvPr>
          <p:cNvSpPr txBox="1"/>
          <p:nvPr/>
        </p:nvSpPr>
        <p:spPr>
          <a:xfrm>
            <a:off x="1143403" y="2162949"/>
            <a:ext cx="335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Opbrengst + salderen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3A0F320-A4D6-407B-847A-82DE9ED150FC}"/>
              </a:ext>
            </a:extLst>
          </p:cNvPr>
          <p:cNvSpPr txBox="1"/>
          <p:nvPr/>
        </p:nvSpPr>
        <p:spPr>
          <a:xfrm>
            <a:off x="5253390" y="1965607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Rendement 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6 - 8%   (25 - 30 jaar lang)</a:t>
            </a:r>
          </a:p>
          <a:p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Gem. woningwaardevermeerdering: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5.000 euro</a:t>
            </a:r>
          </a:p>
        </p:txBody>
      </p:sp>
    </p:spTree>
    <p:extLst>
      <p:ext uri="{BB962C8B-B14F-4D97-AF65-F5344CB8AC3E}">
        <p14:creationId xmlns:p14="http://schemas.microsoft.com/office/powerpoint/2010/main" val="536903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8D44EDA-A866-4857-BE82-8FBB1DE0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99394"/>
            <a:ext cx="6172200" cy="84187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Locatie van de panelen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CEADFA1-D3D5-45E4-8BE6-14B3B2D4513D}"/>
              </a:ext>
            </a:extLst>
          </p:cNvPr>
          <p:cNvCxnSpPr>
            <a:cxnSpLocks/>
          </p:cNvCxnSpPr>
          <p:nvPr/>
        </p:nvCxnSpPr>
        <p:spPr>
          <a:xfrm>
            <a:off x="899592" y="1772816"/>
            <a:ext cx="541795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1EC11B63-DDD8-4666-BA71-F4090F6EAA46}"/>
              </a:ext>
            </a:extLst>
          </p:cNvPr>
          <p:cNvSpPr txBox="1"/>
          <p:nvPr/>
        </p:nvSpPr>
        <p:spPr>
          <a:xfrm>
            <a:off x="827584" y="4174719"/>
            <a:ext cx="3199916" cy="1323439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Dakbedekking nog goed?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Schaduwvorming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Indicatie eigen dak situatie: </a:t>
            </a:r>
          </a:p>
          <a:p>
            <a:pPr marL="557213" lvl="1" indent="-214313">
              <a:buFontTx/>
              <a:buChar char="-"/>
              <a:defRPr/>
            </a:pPr>
            <a:r>
              <a:rPr lang="nl-N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</a:t>
            </a: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drenthe.zonnekaart.nl</a:t>
            </a:r>
            <a:endParaRPr lang="nl-NL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>
              <a:buFontTx/>
              <a:buChar char="-"/>
              <a:defRPr/>
            </a:pPr>
            <a:r>
              <a:rPr lang="nl-NL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www.zonatlas.nl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6D887D5-27E4-43F3-80A9-ACFEBDAE1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3272"/>
            <a:ext cx="2078372" cy="140207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A8958C8-F2CD-4FD2-8132-DEBD4CECF2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25506"/>
          <a:stretch/>
        </p:blipFill>
        <p:spPr>
          <a:xfrm>
            <a:off x="3071447" y="2317459"/>
            <a:ext cx="2584939" cy="140207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3FCA3E6-25C5-40CD-AF0F-6235CC9F99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8" b="15038"/>
          <a:stretch/>
        </p:blipFill>
        <p:spPr>
          <a:xfrm>
            <a:off x="6056418" y="2307374"/>
            <a:ext cx="2674877" cy="140207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470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83EF03C-A225-1377-BD7C-D5A57721B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318" y="2999243"/>
            <a:ext cx="5474682" cy="2798307"/>
          </a:xfrm>
          <a:prstGeom prst="rect">
            <a:avLst/>
          </a:prstGeom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130186ED-158C-AF29-93C9-369364A5BC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199812"/>
            <a:ext cx="7859712" cy="3598862"/>
          </a:xfrm>
        </p:spPr>
        <p:txBody>
          <a:bodyPr/>
          <a:lstStyle/>
          <a:p>
            <a:pPr marL="0" indent="0" eaLnBrk="1" hangingPunct="1">
              <a:buClr>
                <a:srgbClr val="5B2871"/>
              </a:buClr>
              <a:buNone/>
            </a:pPr>
            <a:r>
              <a:rPr lang="nl-NL" altLang="nl-NL" sz="2400" dirty="0"/>
              <a:t>Denk aan</a:t>
            </a:r>
          </a:p>
          <a:p>
            <a:pPr eaLnBrk="1" hangingPunct="1">
              <a:buClr>
                <a:srgbClr val="5B2871"/>
              </a:buClr>
              <a:buFontTx/>
              <a:buChar char="-"/>
            </a:pPr>
            <a:r>
              <a:rPr lang="nl-NL" altLang="nl-NL" sz="2400" dirty="0"/>
              <a:t>Zonnestand: zuid, maar ook oost-west</a:t>
            </a:r>
          </a:p>
          <a:p>
            <a:pPr eaLnBrk="1" hangingPunct="1">
              <a:buClr>
                <a:srgbClr val="5B2871"/>
              </a:buClr>
              <a:buFontTx/>
              <a:buChar char="-"/>
            </a:pPr>
            <a:r>
              <a:rPr lang="nl-NL" altLang="nl-NL" sz="2400" dirty="0"/>
              <a:t>Schaduw?</a:t>
            </a:r>
          </a:p>
          <a:p>
            <a:pPr eaLnBrk="1" hangingPunct="1">
              <a:buClr>
                <a:srgbClr val="5B2871"/>
              </a:buClr>
              <a:buFontTx/>
              <a:buChar char="-"/>
            </a:pPr>
            <a:r>
              <a:rPr lang="nl-NL" altLang="nl-NL" sz="2400" dirty="0"/>
              <a:t>Hoe schuin  </a:t>
            </a:r>
          </a:p>
          <a:p>
            <a:pPr eaLnBrk="1" hangingPunct="1">
              <a:buClr>
                <a:srgbClr val="5B2871"/>
              </a:buClr>
              <a:buFontTx/>
              <a:buChar char="-"/>
            </a:pPr>
            <a:endParaRPr lang="nl-NL" altLang="nl-NL" sz="2400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BFC8B7E-3646-8C98-D1B1-FA160F4E0A5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44638" y="188913"/>
            <a:ext cx="6699250" cy="465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400" b="1" dirty="0">
                <a:solidFill>
                  <a:schemeClr val="bg1"/>
                </a:solidFill>
              </a:rPr>
              <a:t>Oriëntatie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D49788C-1741-4602-9EC1-4EE26FCA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10" y="1066785"/>
            <a:ext cx="2736304" cy="84187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nl-NL" sz="2800" dirty="0"/>
              <a:t>Omvormers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8AB9E42-5113-4784-8A5A-5BD91BA8FC04}"/>
              </a:ext>
            </a:extLst>
          </p:cNvPr>
          <p:cNvCxnSpPr>
            <a:cxnSpLocks/>
          </p:cNvCxnSpPr>
          <p:nvPr/>
        </p:nvCxnSpPr>
        <p:spPr>
          <a:xfrm>
            <a:off x="804702" y="1751942"/>
            <a:ext cx="19001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D88257-878C-4FB3-B2AA-F4244F089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4348"/>
            <a:ext cx="5703996" cy="56968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6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BAEA5BA-03CF-4E5D-ADD6-A7A245F6402C}"/>
              </a:ext>
            </a:extLst>
          </p:cNvPr>
          <p:cNvSpPr txBox="1"/>
          <p:nvPr/>
        </p:nvSpPr>
        <p:spPr>
          <a:xfrm>
            <a:off x="703386" y="3086269"/>
            <a:ext cx="264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PV Zonnepanelen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Zonneboiler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PVT panelen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DA65A18-F5F3-4F07-A78F-6F9DA86D0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0"/>
          <a:stretch/>
        </p:blipFill>
        <p:spPr>
          <a:xfrm>
            <a:off x="4843893" y="2849906"/>
            <a:ext cx="4258940" cy="150242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A97A301-4551-4A1C-842D-A4A4D8AE1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23" y="4300017"/>
            <a:ext cx="2157481" cy="1171341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A6E228EF-1CCD-4413-BC70-BB673E1ECD59}"/>
              </a:ext>
            </a:extLst>
          </p:cNvPr>
          <p:cNvCxnSpPr>
            <a:cxnSpLocks/>
          </p:cNvCxnSpPr>
          <p:nvPr/>
        </p:nvCxnSpPr>
        <p:spPr>
          <a:xfrm flipV="1">
            <a:off x="2332893" y="2557098"/>
            <a:ext cx="724780" cy="529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A91EEF1A-7591-42BC-B164-3DE6F4786F04}"/>
              </a:ext>
            </a:extLst>
          </p:cNvPr>
          <p:cNvCxnSpPr>
            <a:cxnSpLocks/>
          </p:cNvCxnSpPr>
          <p:nvPr/>
        </p:nvCxnSpPr>
        <p:spPr>
          <a:xfrm>
            <a:off x="2332893" y="3536393"/>
            <a:ext cx="28056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2F59AB2A-A719-4FE5-A564-0779C79ED16E}"/>
              </a:ext>
            </a:extLst>
          </p:cNvPr>
          <p:cNvCxnSpPr/>
          <p:nvPr/>
        </p:nvCxnSpPr>
        <p:spPr>
          <a:xfrm>
            <a:off x="2332893" y="3923737"/>
            <a:ext cx="849923" cy="70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F56E0D6-E8A7-40C5-8FBA-FF7E859CF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83687"/>
            <a:ext cx="3133927" cy="19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147BC2-DC79-4FE6-9757-475D7D204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20" y="260648"/>
            <a:ext cx="5220071" cy="274429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AD008BA-AABD-4B30-BFF0-B15A50093AB9}"/>
              </a:ext>
            </a:extLst>
          </p:cNvPr>
          <p:cNvSpPr txBox="1"/>
          <p:nvPr/>
        </p:nvSpPr>
        <p:spPr>
          <a:xfrm>
            <a:off x="1043608" y="3436575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Glas / glas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30jr productgarantie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Hogere opbrengst over tijd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Langere levensduur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Geen micro cracks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Iets duurder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81A0992-34AF-43A8-9820-F8C55CF28048}"/>
              </a:ext>
            </a:extLst>
          </p:cNvPr>
          <p:cNvSpPr txBox="1"/>
          <p:nvPr/>
        </p:nvSpPr>
        <p:spPr>
          <a:xfrm>
            <a:off x="5361386" y="3424185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Glas / Folie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15-20jr productgarantie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Hogere opbrengst begin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Kortere levensduur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Kans op micro cracks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Iets goedkoper</a:t>
            </a:r>
          </a:p>
        </p:txBody>
      </p:sp>
    </p:spTree>
    <p:extLst>
      <p:ext uri="{BB962C8B-B14F-4D97-AF65-F5344CB8AC3E}">
        <p14:creationId xmlns:p14="http://schemas.microsoft.com/office/powerpoint/2010/main" val="135065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4440DF4A-3E7D-09D3-2FA1-1D601AD7837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44638" y="188913"/>
            <a:ext cx="6699250" cy="4651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l-NL" altLang="nl-NL" sz="2400" b="1">
              <a:solidFill>
                <a:schemeClr val="bg1"/>
              </a:solidFill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3EAAE05-B988-5303-B5C3-DDA3B9C9BF4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99592" y="2463800"/>
            <a:ext cx="5185072" cy="3293209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Jaarnota met verbruik in kWh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nl-NL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Hoeveel panelen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voor panelen: waar vandaan? circulair?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Garanties:</a:t>
            </a:r>
          </a:p>
          <a:p>
            <a:pPr marL="6858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Productgarantie</a:t>
            </a:r>
          </a:p>
          <a:p>
            <a:pPr marL="6858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Vermogensgarantie</a:t>
            </a:r>
          </a:p>
          <a:p>
            <a:pPr marL="6858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Installatiegarantie - systeemgarantie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Garantiefonds – installateur</a:t>
            </a: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Aanmelden salderen via </a:t>
            </a: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www.energieleveren.nl</a:t>
            </a:r>
            <a:endParaRPr lang="nl-NL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Btw issue (verandert per 2023)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  <a:defRPr/>
            </a:pPr>
            <a:endParaRPr lang="nl-NL" sz="16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defRPr/>
            </a:pPr>
            <a:r>
              <a:rPr lang="nl-NL" sz="16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Onduidelijkheden? Vragen? Bel het </a:t>
            </a:r>
            <a:r>
              <a:rPr lang="nl-NL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Drents Energieloket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89D672-7EA0-D5D7-BAAA-6D4D12DF7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06" y="1252595"/>
            <a:ext cx="1569704" cy="131429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65BECD-523C-24A8-56AF-08A2E5AF2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3284984"/>
            <a:ext cx="1286367" cy="12497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293111D-BEA7-7C72-12FA-082E531A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045633"/>
            <a:ext cx="7859712" cy="99695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nl-NL" sz="2800" dirty="0"/>
              <a:t>Offertegesprek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5AD7B5C-296A-4E2E-B005-962E177F6325}"/>
              </a:ext>
            </a:extLst>
          </p:cNvPr>
          <p:cNvSpPr txBox="1"/>
          <p:nvPr/>
        </p:nvSpPr>
        <p:spPr>
          <a:xfrm>
            <a:off x="2280651" y="2132856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Dank voor uw aandacht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Vragen???</a:t>
            </a:r>
          </a:p>
        </p:txBody>
      </p:sp>
    </p:spTree>
    <p:extLst>
      <p:ext uri="{BB962C8B-B14F-4D97-AF65-F5344CB8AC3E}">
        <p14:creationId xmlns:p14="http://schemas.microsoft.com/office/powerpoint/2010/main" val="3949578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5AD7B5C-296A-4E2E-B005-962E177F6325}"/>
              </a:ext>
            </a:extLst>
          </p:cNvPr>
          <p:cNvSpPr txBox="1"/>
          <p:nvPr/>
        </p:nvSpPr>
        <p:spPr>
          <a:xfrm>
            <a:off x="1253695" y="1349961"/>
            <a:ext cx="1591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Zonneboiler</a:t>
            </a:r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2B0625D-CFD1-4D5C-AA56-605F81A90CC3}"/>
              </a:ext>
            </a:extLst>
          </p:cNvPr>
          <p:cNvCxnSpPr>
            <a:cxnSpLocks/>
          </p:cNvCxnSpPr>
          <p:nvPr/>
        </p:nvCxnSpPr>
        <p:spPr>
          <a:xfrm>
            <a:off x="1320276" y="1685828"/>
            <a:ext cx="127838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401BEDA-09F3-42B4-B47A-1DE63425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81" y="2285235"/>
            <a:ext cx="3361069" cy="224071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AC378A3-CA72-4F7F-A111-118EF7FF2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89" y="2288748"/>
            <a:ext cx="3355798" cy="223719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0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135D083-F9C8-CD9D-CD7A-9D7E77AA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73" y="721540"/>
            <a:ext cx="894189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F239B4-E033-4D0B-8BC5-37832E0EA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b="4466"/>
          <a:stretch/>
        </p:blipFill>
        <p:spPr>
          <a:xfrm>
            <a:off x="1167259" y="1258409"/>
            <a:ext cx="5137886" cy="434118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5AD7B5C-296A-4E2E-B005-962E177F6325}"/>
              </a:ext>
            </a:extLst>
          </p:cNvPr>
          <p:cNvSpPr txBox="1"/>
          <p:nvPr/>
        </p:nvSpPr>
        <p:spPr>
          <a:xfrm>
            <a:off x="7051090" y="2115660"/>
            <a:ext cx="1591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dirty="0"/>
              <a:t>Zonneboiler</a:t>
            </a:r>
            <a:endParaRPr lang="nl-NL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D2B0625D-CFD1-4D5C-AA56-605F81A90CC3}"/>
              </a:ext>
            </a:extLst>
          </p:cNvPr>
          <p:cNvCxnSpPr>
            <a:cxnSpLocks/>
          </p:cNvCxnSpPr>
          <p:nvPr/>
        </p:nvCxnSpPr>
        <p:spPr>
          <a:xfrm>
            <a:off x="7117672" y="2451527"/>
            <a:ext cx="127838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90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62BD74A-52D9-4445-8A1B-A4F06FCA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656" y="1079685"/>
            <a:ext cx="6172200" cy="84187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Financiële voordelen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C9F18753-23B3-4736-8A5F-261517551B20}"/>
              </a:ext>
            </a:extLst>
          </p:cNvPr>
          <p:cNvCxnSpPr>
            <a:cxnSpLocks/>
          </p:cNvCxnSpPr>
          <p:nvPr/>
        </p:nvCxnSpPr>
        <p:spPr>
          <a:xfrm>
            <a:off x="1547664" y="1886196"/>
            <a:ext cx="349769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C49DB1C-2D95-4309-9F66-51CE8DE25E82}"/>
              </a:ext>
            </a:extLst>
          </p:cNvPr>
          <p:cNvSpPr txBox="1"/>
          <p:nvPr/>
        </p:nvSpPr>
        <p:spPr>
          <a:xfrm>
            <a:off x="1041961" y="2060848"/>
            <a:ext cx="6156684" cy="2862322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b="1" dirty="0">
                <a:solidFill>
                  <a:prstClr val="black"/>
                </a:solidFill>
                <a:latin typeface="Calibri"/>
              </a:rPr>
              <a:t>Zonnepanelen:</a:t>
            </a:r>
          </a:p>
          <a:p>
            <a:pPr lvl="0">
              <a:defRPr/>
            </a:pPr>
            <a:endParaRPr lang="nl-NL" b="1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21% Btw terug voor hele systeem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Per 2023 geen btw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Salderingsregeling </a:t>
            </a:r>
          </a:p>
          <a:p>
            <a:pPr lvl="0">
              <a:defRPr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nl-NL" b="1" dirty="0">
                <a:solidFill>
                  <a:prstClr val="black"/>
                </a:solidFill>
                <a:latin typeface="Calibri"/>
              </a:rPr>
              <a:t>Zonneboiler / PVT:</a:t>
            </a:r>
          </a:p>
          <a:p>
            <a:pPr lvl="0">
              <a:defRPr/>
            </a:pPr>
            <a:endParaRPr lang="nl-NL" dirty="0">
              <a:solidFill>
                <a:prstClr val="black"/>
              </a:solidFill>
              <a:latin typeface="Calibri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ISDE subsidie (apparaat gebonden)</a:t>
            </a:r>
          </a:p>
          <a:p>
            <a:pPr lvl="0">
              <a:defRPr/>
            </a:pPr>
            <a:endParaRPr lang="nl-NL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C48AF8F-F303-448B-B078-3D7C9AC3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96" y="2439380"/>
            <a:ext cx="2156809" cy="150038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42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89A8948-074F-4E16-863B-FC4DA41C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16026"/>
            <a:ext cx="6329025" cy="65532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685F0D-5F44-FCDE-2517-BC60B7FF9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395" y="857250"/>
            <a:ext cx="4856873" cy="955418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FFC000"/>
                </a:solidFill>
              </a:rPr>
              <a:t>PLED</a:t>
            </a:r>
            <a:r>
              <a:rPr lang="nl-NL" dirty="0">
                <a:solidFill>
                  <a:srgbClr val="7BA420"/>
                </a:solidFill>
              </a:rPr>
              <a:t> 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DF81B38-8F89-E73A-F322-C2663240A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5271956"/>
            <a:ext cx="1197483" cy="34323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BC98AC-11CC-2B1E-5E1F-E0ED28112D0A}"/>
              </a:ext>
            </a:extLst>
          </p:cNvPr>
          <p:cNvSpPr txBox="1"/>
          <p:nvPr/>
        </p:nvSpPr>
        <p:spPr>
          <a:xfrm>
            <a:off x="3341282" y="40709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3A8EAD5-22EF-46D3-B61C-6C19C68762A3}"/>
              </a:ext>
            </a:extLst>
          </p:cNvPr>
          <p:cNvSpPr txBox="1"/>
          <p:nvPr/>
        </p:nvSpPr>
        <p:spPr>
          <a:xfrm>
            <a:off x="3599273" y="1052736"/>
            <a:ext cx="291618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</a:p>
          <a:p>
            <a:r>
              <a:rPr lang="nl-NL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Lokale Energietransitie</a:t>
            </a:r>
          </a:p>
          <a:p>
            <a:pPr algn="ctr"/>
            <a:r>
              <a:rPr lang="nl-NL" sz="2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Drenthe</a:t>
            </a:r>
          </a:p>
        </p:txBody>
      </p:sp>
      <p:pic>
        <p:nvPicPr>
          <p:cNvPr id="12" name="Picture 2" descr="ce797c5e-3464-41bc-a587-e74f53e3c0b5">
            <a:extLst>
              <a:ext uri="{FF2B5EF4-FFF2-40B4-BE49-F238E27FC236}">
                <a16:creationId xmlns:a16="http://schemas.microsoft.com/office/drawing/2014/main" id="{88BF055A-B9FC-4800-87A9-710036BE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72" y="4941168"/>
            <a:ext cx="1532755" cy="2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9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7277896-4312-4B83-8B5D-6A61F7462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82" y="5013176"/>
            <a:ext cx="1231691" cy="352511"/>
          </a:xfrm>
          <a:prstGeom prst="rect">
            <a:avLst/>
          </a:prstGeom>
        </p:spPr>
      </p:pic>
      <p:pic>
        <p:nvPicPr>
          <p:cNvPr id="9" name="Picture 2" descr="ce797c5e-3464-41bc-a587-e74f53e3c0b5">
            <a:extLst>
              <a:ext uri="{FF2B5EF4-FFF2-40B4-BE49-F238E27FC236}">
                <a16:creationId xmlns:a16="http://schemas.microsoft.com/office/drawing/2014/main" id="{53E9F26D-1CD8-4AC5-8B85-32A1D617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82" y="5622895"/>
            <a:ext cx="1532755" cy="2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E22258-45E9-48FB-AF86-833152745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93" y="3291730"/>
            <a:ext cx="6588566" cy="2538089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14CE4C69-F449-46BF-A908-CD80A41D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37940"/>
            <a:ext cx="3744416" cy="9906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Doel PLED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3D5034E-460D-4462-9013-59577241B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311" y="1069151"/>
            <a:ext cx="2828925" cy="2236099"/>
          </a:xfrm>
          <a:prstGeom prst="rect">
            <a:avLst/>
          </a:prstGeom>
        </p:spPr>
      </p:pic>
      <p:sp>
        <p:nvSpPr>
          <p:cNvPr id="16" name="Afgeronde rechthoek 1">
            <a:extLst>
              <a:ext uri="{FF2B5EF4-FFF2-40B4-BE49-F238E27FC236}">
                <a16:creationId xmlns:a16="http://schemas.microsoft.com/office/drawing/2014/main" id="{9DA4A9D9-BF76-47E2-B4B3-B2109E6B3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314248"/>
            <a:ext cx="5188993" cy="1246909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>
            <a:solidFill>
              <a:srgbClr val="2F528F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Drenten: </a:t>
            </a:r>
            <a:r>
              <a:rPr lang="nl-NL" dirty="0"/>
              <a:t>Alle Drenten toegang geven tot lokale energie-initiatieven en mogelijkheden bieden de energietransitie in de eigen omgeving mogelijk maken</a:t>
            </a: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20D0F96-80E8-514A-E2C3-805F7735EB25}"/>
              </a:ext>
            </a:extLst>
          </p:cNvPr>
          <p:cNvSpPr/>
          <p:nvPr/>
        </p:nvSpPr>
        <p:spPr>
          <a:xfrm>
            <a:off x="2146050" y="3133799"/>
            <a:ext cx="3655159" cy="782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Steunpunt lokale energie-initiatieven </a:t>
            </a:r>
          </a:p>
        </p:txBody>
      </p:sp>
    </p:spTree>
    <p:extLst>
      <p:ext uri="{BB962C8B-B14F-4D97-AF65-F5344CB8AC3E}">
        <p14:creationId xmlns:p14="http://schemas.microsoft.com/office/powerpoint/2010/main" val="145984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034C836-01E0-4D6B-A907-6E60571F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16" y="3613432"/>
            <a:ext cx="6183443" cy="2387318"/>
          </a:xfrm>
        </p:spPr>
        <p:txBody>
          <a:bodyPr>
            <a:normAutofit/>
          </a:bodyPr>
          <a:lstStyle/>
          <a:p>
            <a:pPr lvl="0" algn="l"/>
            <a:r>
              <a:rPr lang="nl-NL" sz="2100" dirty="0"/>
              <a:t>PLED </a:t>
            </a:r>
            <a:r>
              <a:rPr lang="nl-NL" sz="1500" dirty="0">
                <a:solidFill>
                  <a:schemeClr val="tx1"/>
                </a:solidFill>
              </a:rPr>
              <a:t> </a:t>
            </a:r>
            <a:br>
              <a:rPr lang="nl-NL" sz="1500" dirty="0">
                <a:solidFill>
                  <a:schemeClr val="tx1"/>
                </a:solidFill>
              </a:rPr>
            </a:br>
            <a:br>
              <a:rPr lang="nl-NL" sz="1500" dirty="0">
                <a:solidFill>
                  <a:schemeClr val="tx1"/>
                </a:solidFill>
              </a:rPr>
            </a:br>
            <a:r>
              <a:rPr lang="nl-NL" sz="2025" dirty="0">
                <a:solidFill>
                  <a:schemeClr val="tx1"/>
                </a:solidFill>
              </a:rPr>
              <a:t>1. Versterken </a:t>
            </a:r>
            <a:r>
              <a:rPr lang="nl-NL" sz="2025" u="sng" dirty="0">
                <a:solidFill>
                  <a:schemeClr val="tx1"/>
                </a:solidFill>
              </a:rPr>
              <a:t>bestaande initiatieven</a:t>
            </a:r>
            <a:br>
              <a:rPr lang="nl-NL" sz="2025" dirty="0">
                <a:solidFill>
                  <a:schemeClr val="tx1"/>
                </a:solidFill>
              </a:rPr>
            </a:br>
            <a:r>
              <a:rPr lang="nl-NL" sz="2025" dirty="0">
                <a:solidFill>
                  <a:schemeClr val="tx1"/>
                </a:solidFill>
              </a:rPr>
              <a:t>2. Aanjagen </a:t>
            </a:r>
            <a:r>
              <a:rPr lang="nl-NL" sz="2025" u="sng" dirty="0">
                <a:solidFill>
                  <a:schemeClr val="tx1"/>
                </a:solidFill>
              </a:rPr>
              <a:t>nieuwe initiatieven</a:t>
            </a:r>
            <a:br>
              <a:rPr lang="nl-NL" sz="2025" dirty="0">
                <a:solidFill>
                  <a:schemeClr val="tx1"/>
                </a:solidFill>
              </a:rPr>
            </a:br>
            <a:r>
              <a:rPr lang="nl-NL" sz="2025" dirty="0">
                <a:solidFill>
                  <a:schemeClr val="tx1"/>
                </a:solidFill>
              </a:rPr>
              <a:t>3. Realiseren </a:t>
            </a:r>
            <a:r>
              <a:rPr lang="nl-NL" sz="2025" u="sng" dirty="0">
                <a:solidFill>
                  <a:schemeClr val="tx1"/>
                </a:solidFill>
              </a:rPr>
              <a:t>lokaal eigenaarschap</a:t>
            </a:r>
            <a:br>
              <a:rPr lang="nl-NL" sz="2025" dirty="0">
                <a:solidFill>
                  <a:schemeClr val="tx1"/>
                </a:solidFill>
              </a:rPr>
            </a:br>
            <a:r>
              <a:rPr lang="nl-NL" sz="2025" dirty="0">
                <a:solidFill>
                  <a:schemeClr val="tx1"/>
                </a:solidFill>
              </a:rPr>
              <a:t>4. Realiseren </a:t>
            </a:r>
            <a:r>
              <a:rPr lang="nl-NL" sz="2025" u="sng" dirty="0">
                <a:solidFill>
                  <a:schemeClr val="tx1"/>
                </a:solidFill>
              </a:rPr>
              <a:t>professioneel en bestendig netwerk</a:t>
            </a:r>
            <a:br>
              <a:rPr lang="nl-NL" dirty="0">
                <a:solidFill>
                  <a:schemeClr val="tx1"/>
                </a:solidFill>
              </a:rPr>
            </a:br>
            <a:endParaRPr lang="nl-NL" sz="1500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277896-4312-4B83-8B5D-6A61F7462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013" y="5085184"/>
            <a:ext cx="1231691" cy="352511"/>
          </a:xfrm>
          <a:prstGeom prst="rect">
            <a:avLst/>
          </a:prstGeom>
        </p:spPr>
      </p:pic>
      <p:pic>
        <p:nvPicPr>
          <p:cNvPr id="9" name="Picture 2" descr="ce797c5e-3464-41bc-a587-e74f53e3c0b5">
            <a:extLst>
              <a:ext uri="{FF2B5EF4-FFF2-40B4-BE49-F238E27FC236}">
                <a16:creationId xmlns:a16="http://schemas.microsoft.com/office/drawing/2014/main" id="{53E9F26D-1CD8-4AC5-8B85-32A1D6176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82" y="5622895"/>
            <a:ext cx="1532755" cy="2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11971DC-A68D-4593-88F9-22641B6A0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530" y="229523"/>
            <a:ext cx="5278733" cy="38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9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42303DC9-ED41-ECFA-4106-C04956E63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/>
          <a:lstStyle/>
          <a:p>
            <a:r>
              <a:rPr lang="nl-NL" altLang="nl-NL" dirty="0">
                <a:solidFill>
                  <a:schemeClr val="bg1"/>
                </a:solidFill>
              </a:rPr>
              <a:t>ZONNEPANELEN op eigen dak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632E7B97-9704-0BEF-9B3B-19C06FFEE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50" y="4214821"/>
            <a:ext cx="1068710" cy="104377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E39D4F5-F5F8-EDD2-E915-C90C8A3AE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700808"/>
            <a:ext cx="82296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l" defTabSz="914400">
              <a:buFontTx/>
              <a:buChar char="-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Waarom?</a:t>
            </a:r>
          </a:p>
          <a:p>
            <a:pPr marL="342900" indent="-342900" algn="l" defTabSz="914400">
              <a:buFontTx/>
              <a:buChar char="-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het werkt</a:t>
            </a:r>
          </a:p>
          <a:p>
            <a:pPr marL="342900" indent="-342900" algn="l" defTabSz="914400">
              <a:buFontTx/>
              <a:buChar char="-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Financieel </a:t>
            </a:r>
          </a:p>
          <a:p>
            <a:pPr marL="342900" indent="-342900" algn="l" defTabSz="914400">
              <a:buFontTx/>
              <a:buChar char="-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Keuze panelen</a:t>
            </a:r>
          </a:p>
          <a:p>
            <a:pPr marL="342900" indent="-342900" algn="l" defTabSz="914400">
              <a:buFontTx/>
              <a:buChar char="-"/>
            </a:pP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Offerte</a:t>
            </a:r>
          </a:p>
          <a:p>
            <a:pPr marL="342900" indent="-342900" algn="l" defTabSz="914400">
              <a:buFontTx/>
              <a:buChar char="-"/>
            </a:pP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14400"/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14400"/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14400"/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dank aan:                               </a:t>
            </a:r>
            <a:r>
              <a:rPr lang="nl-NL" alt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https://drentsenergieloket.nl/</a:t>
            </a:r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914400"/>
            <a:endParaRPr lang="nl-NL" alt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3B447F8-E546-5C15-BA0A-2DC149D3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79" y="3217021"/>
            <a:ext cx="4626265" cy="2640170"/>
          </a:xfrm>
          <a:prstGeom prst="rect">
            <a:avLst/>
          </a:prstGeom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B33328F5-8000-14D8-CC91-14A0BCE539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268760"/>
            <a:ext cx="7859712" cy="4679156"/>
          </a:xfrm>
        </p:spPr>
        <p:txBody>
          <a:bodyPr/>
          <a:lstStyle/>
          <a:p>
            <a:pPr eaLnBrk="1" hangingPunct="1">
              <a:buClr>
                <a:srgbClr val="5B2871"/>
              </a:buClr>
            </a:pPr>
            <a:r>
              <a:rPr lang="nl-NL" altLang="nl-NL" sz="2400" dirty="0"/>
              <a:t>Salderingsregeling (tot eind 2024)</a:t>
            </a:r>
          </a:p>
          <a:p>
            <a:pPr eaLnBrk="1" hangingPunct="1">
              <a:buClr>
                <a:srgbClr val="5B2871"/>
              </a:buClr>
            </a:pPr>
            <a:r>
              <a:rPr lang="nl-NL" altLang="nl-NL" sz="2400" dirty="0"/>
              <a:t>Rendement 4-6% rente (daar kan geen bank tegenop)</a:t>
            </a:r>
          </a:p>
          <a:p>
            <a:pPr eaLnBrk="1" hangingPunct="1">
              <a:buClr>
                <a:srgbClr val="5B2871"/>
              </a:buClr>
            </a:pPr>
            <a:r>
              <a:rPr lang="nl-NL" altLang="nl-NL" sz="2400" dirty="0"/>
              <a:t>BTW terug (vrij vanaf 2023)</a:t>
            </a:r>
          </a:p>
          <a:p>
            <a:pPr eaLnBrk="1" hangingPunct="1">
              <a:buClr>
                <a:srgbClr val="5B2871"/>
              </a:buClr>
            </a:pPr>
            <a:r>
              <a:rPr lang="nl-NL" altLang="nl-NL" sz="2400" dirty="0"/>
              <a:t>Woningwaarde (energielabel)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1EB37E1-1CF0-75FA-96CD-D3B1EA3328F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99592" y="215681"/>
            <a:ext cx="6699250" cy="465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400" b="1" dirty="0">
                <a:solidFill>
                  <a:schemeClr val="bg1"/>
                </a:solidFill>
              </a:rPr>
              <a:t>Altijd doen…..Waarom?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32AFA45-7A4C-222C-D6D7-86F47AE5367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15616" y="248033"/>
            <a:ext cx="6699250" cy="465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altLang="nl-NL" sz="2400" b="1" dirty="0">
                <a:solidFill>
                  <a:schemeClr val="bg1"/>
                </a:solidFill>
              </a:rPr>
              <a:t>Hoe het werkt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061857-9EB4-365A-7A01-269EA772E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75" y="1264023"/>
            <a:ext cx="6494931" cy="432995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1AE54B0-B6DE-FFA3-0E2A-4B3353EDF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1023" y="1143397"/>
            <a:ext cx="4537000" cy="572294"/>
          </a:xfrm>
        </p:spPr>
        <p:txBody>
          <a:bodyPr/>
          <a:lstStyle/>
          <a:p>
            <a:pPr eaLnBrk="1" hangingPunct="1"/>
            <a:r>
              <a:rPr lang="nl-NL" altLang="nl-NL" sz="2800" b="1" dirty="0">
                <a:solidFill>
                  <a:srgbClr val="004C6C"/>
                </a:solidFill>
              </a:rPr>
              <a:t>SALDEREN</a:t>
            </a:r>
            <a:r>
              <a:rPr lang="nl-NL" altLang="nl-NL" sz="1800" b="1" dirty="0">
                <a:solidFill>
                  <a:srgbClr val="004C6C"/>
                </a:solidFill>
              </a:rPr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B396319-92D5-3795-9AA7-12E8A2F16B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7021" y="1911378"/>
            <a:ext cx="4537000" cy="338982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1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Prijs energie 3 onderdelen</a:t>
            </a:r>
            <a:r>
              <a:rPr lang="nl-NL" sz="16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nl-NL" sz="1600" b="0" i="0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nl-NL" sz="1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(kale) stroomprijs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nl-NL" sz="1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Energiebelasting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nl-NL" sz="1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opslag duurzame energie (ODE)</a:t>
            </a:r>
          </a:p>
          <a:p>
            <a:pPr marL="0" indent="0">
              <a:spcBef>
                <a:spcPts val="0"/>
              </a:spcBef>
              <a:buNone/>
            </a:pPr>
            <a:endParaRPr lang="nl-NL" sz="1600" b="0" i="0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Bij </a:t>
            </a:r>
            <a:r>
              <a:rPr lang="nl-NL" sz="1600" b="1" i="0" u="sng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salderen</a:t>
            </a:r>
            <a:r>
              <a:rPr lang="nl-NL" sz="16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krijg je alle drie deze componenten terug. Je betaalt dus geen belasting over de stroom die je saldeert, de overheid mist hierdoor inkomsten.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Aan het eind van het jaar wordt de energie die de zonnepanelen hebben terug geleverd, weggestreept tegen de energie die je hebt afgenomen.</a:t>
            </a:r>
          </a:p>
          <a:p>
            <a:pPr marL="0" indent="0">
              <a:spcBef>
                <a:spcPts val="0"/>
              </a:spcBef>
              <a:buNone/>
            </a:pPr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5B2871"/>
              </a:buClr>
            </a:pPr>
            <a:endParaRPr lang="nl-NL" altLang="nl-NL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E7FEA8D-011E-4B9F-351C-839FC47ED0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44638" y="188913"/>
            <a:ext cx="6699250" cy="46513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l-NL" altLang="nl-NL" sz="2400" b="1">
              <a:solidFill>
                <a:schemeClr val="bg1"/>
              </a:solidFill>
            </a:endParaRPr>
          </a:p>
        </p:txBody>
      </p:sp>
      <p:pic>
        <p:nvPicPr>
          <p:cNvPr id="9224" name="Picture 8" descr="Salderen | Wat is Salderen | Uitleg Salderen | Zonnepanelen">
            <a:extLst>
              <a:ext uri="{FF2B5EF4-FFF2-40B4-BE49-F238E27FC236}">
                <a16:creationId xmlns:a16="http://schemas.microsoft.com/office/drawing/2014/main" id="{3C626C6E-CCDF-481A-9BB0-6674B29C0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8964"/>
            <a:ext cx="4434284" cy="44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pie van NMFD presentatie, versie juni 2010">
  <a:themeElements>
    <a:clrScheme name="Kopie van NMFD presentatie, versie juni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an NMFD presentatie, versie juni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pie van NMFD presentatie, versie juni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opie van NMFD presentatie, versie juni 2010">
  <a:themeElements>
    <a:clrScheme name="Kopie van NMFD presentatie, versie juni 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pie van NMFD presentatie, versie juni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pie van NMFD presentatie, versie juni 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e van NMFD presentatie, versie juni 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e van NMFD presentatie, versie juni 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11A9E9AC41842B984BAC47C89789D" ma:contentTypeVersion="13" ma:contentTypeDescription="Een nieuw document maken." ma:contentTypeScope="" ma:versionID="8bb7707fd752ce3310af09ff6cc1ac9d">
  <xsd:schema xmlns:xsd="http://www.w3.org/2001/XMLSchema" xmlns:xs="http://www.w3.org/2001/XMLSchema" xmlns:p="http://schemas.microsoft.com/office/2006/metadata/properties" xmlns:ns2="ae682018-f6ad-4fac-91c7-93a9ddc65b78" xmlns:ns3="8d790e49-0c2e-4883-a25f-ffcf2de1f5a3" targetNamespace="http://schemas.microsoft.com/office/2006/metadata/properties" ma:root="true" ma:fieldsID="6bc1e77ee39242ee2abc2032d69dbc7d" ns2:_="" ns3:_="">
    <xsd:import namespace="ae682018-f6ad-4fac-91c7-93a9ddc65b78"/>
    <xsd:import namespace="8d790e49-0c2e-4883-a25f-ffcf2de1f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2018-f6ad-4fac-91c7-93a9ddc65b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d27e92cd-3351-4ae0-b901-2c8fe706a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90e49-0c2e-4883-a25f-ffcf2de1f5a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f1a1f4-2df2-47bb-8248-2c82613ceaf8}" ma:internalName="TaxCatchAll" ma:showField="CatchAllData" ma:web="8d790e49-0c2e-4883-a25f-ffcf2de1f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BCD0770-DE71-4275-89F0-2DC310F64D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400A1E-DACC-4FAB-A950-A731BCBC5384}"/>
</file>

<file path=customXml/itemProps3.xml><?xml version="1.0" encoding="utf-8"?>
<ds:datastoreItem xmlns:ds="http://schemas.openxmlformats.org/officeDocument/2006/customXml" ds:itemID="{916423C5-80E5-43C6-B6D4-2639FA230BA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NMFD presentatie, versie juni 2010</Template>
  <TotalTime>162</TotalTime>
  <Words>650</Words>
  <Application>Microsoft Office PowerPoint</Application>
  <PresentationFormat>Diavoorstelling (4:3)</PresentationFormat>
  <Paragraphs>136</Paragraphs>
  <Slides>21</Slides>
  <Notes>8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Kopie van NMFD presentatie, versie juni 2010</vt:lpstr>
      <vt:lpstr>1_Kopie van NMFD presentatie, versie juni 2010</vt:lpstr>
      <vt:lpstr>PowerPoint-presentatie</vt:lpstr>
      <vt:lpstr>PowerPoint-presentatie</vt:lpstr>
      <vt:lpstr>PLED </vt:lpstr>
      <vt:lpstr>Doel PLED</vt:lpstr>
      <vt:lpstr>PLED    1. Versterken bestaande initiatieven 2. Aanjagen nieuwe initiatieven 3. Realiseren lokaal eigenaarschap 4. Realiseren professioneel en bestendig netwerk </vt:lpstr>
      <vt:lpstr>ZONNEPANELEN op eigen dak</vt:lpstr>
      <vt:lpstr>PowerPoint-presentatie</vt:lpstr>
      <vt:lpstr>PowerPoint-presentatie</vt:lpstr>
      <vt:lpstr>SALDEREN </vt:lpstr>
      <vt:lpstr>Salderen</vt:lpstr>
      <vt:lpstr>Wat levert het op?</vt:lpstr>
      <vt:lpstr>Locatie van de panelen</vt:lpstr>
      <vt:lpstr>PowerPoint-presentatie</vt:lpstr>
      <vt:lpstr>Omvormers</vt:lpstr>
      <vt:lpstr>PowerPoint-presentatie</vt:lpstr>
      <vt:lpstr>PowerPoint-presentatie</vt:lpstr>
      <vt:lpstr>Offertegesprek</vt:lpstr>
      <vt:lpstr>PowerPoint-presentatie</vt:lpstr>
      <vt:lpstr>PowerPoint-presentatie</vt:lpstr>
      <vt:lpstr>PowerPoint-presentatie</vt:lpstr>
      <vt:lpstr>Financiële voordelen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Powerpoint sjabloon</dc:subject>
  <dc:creator>Peter Mol</dc:creator>
  <cp:keywords>Powerpoint sjabloon</cp:keywords>
  <dc:description/>
  <cp:lastModifiedBy>Peter Mol</cp:lastModifiedBy>
  <cp:revision>2</cp:revision>
  <dcterms:created xsi:type="dcterms:W3CDTF">2022-11-29T12:24:00Z</dcterms:created>
  <dcterms:modified xsi:type="dcterms:W3CDTF">2022-11-29T16:16:13Z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Remco Mur</vt:lpwstr>
  </property>
  <property fmtid="{D5CDD505-2E9C-101B-9397-08002B2CF9AE}" pid="3" name="Order">
    <vt:lpwstr>14400.0000000000</vt:lpwstr>
  </property>
  <property fmtid="{D5CDD505-2E9C-101B-9397-08002B2CF9AE}" pid="4" name="display_urn:schemas-microsoft-com:office:office#Author">
    <vt:lpwstr>Remco Mur</vt:lpwstr>
  </property>
</Properties>
</file>