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sldIdLst>
    <p:sldId id="258" r:id="rId2"/>
    <p:sldId id="261" r:id="rId3"/>
    <p:sldId id="257" r:id="rId4"/>
    <p:sldId id="260" r:id="rId5"/>
    <p:sldId id="265" r:id="rId6"/>
    <p:sldId id="266" r:id="rId7"/>
    <p:sldId id="264" r:id="rId8"/>
    <p:sldId id="262" r:id="rId9"/>
    <p:sldId id="259" r:id="rId10"/>
    <p:sldId id="263" r:id="rId11"/>
    <p:sldId id="256" r:id="rId1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0" autoAdjust="0"/>
    <p:restoredTop sz="94660"/>
  </p:normalViewPr>
  <p:slideViewPr>
    <p:cSldViewPr snapToGrid="0">
      <p:cViewPr>
        <p:scale>
          <a:sx n="100" d="100"/>
          <a:sy n="100" d="100"/>
        </p:scale>
        <p:origin x="174" y="-3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B8ECDE-6963-429E-A004-4F22974F07D1}" type="datetimeFigureOut">
              <a:rPr lang="de-DE" smtClean="0"/>
              <a:t>15.06.2021</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D8DFE6-3C98-4691-9926-F08402D8A7FC}" type="slidenum">
              <a:rPr lang="de-DE" smtClean="0"/>
              <a:t>‹Nr.›</a:t>
            </a:fld>
            <a:endParaRPr lang="de-DE"/>
          </a:p>
        </p:txBody>
      </p:sp>
    </p:spTree>
    <p:extLst>
      <p:ext uri="{BB962C8B-B14F-4D97-AF65-F5344CB8AC3E}">
        <p14:creationId xmlns:p14="http://schemas.microsoft.com/office/powerpoint/2010/main" val="1985777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2516BC7E-B359-4305-940A-9DE398B40D0B}" type="datetime1">
              <a:rPr lang="de-DE" smtClean="0"/>
              <a:t>15.06.2021</a:t>
            </a:fld>
            <a:endParaRPr lang="de-DE"/>
          </a:p>
        </p:txBody>
      </p:sp>
      <p:sp>
        <p:nvSpPr>
          <p:cNvPr id="5" name="Fußzeilenplatzhalter 4"/>
          <p:cNvSpPr>
            <a:spLocks noGrp="1"/>
          </p:cNvSpPr>
          <p:nvPr>
            <p:ph type="ftr" sz="quarter" idx="11"/>
          </p:nvPr>
        </p:nvSpPr>
        <p:spPr/>
        <p:txBody>
          <a:bodyPr/>
          <a:lstStyle/>
          <a:p>
            <a:r>
              <a:rPr lang="de-DE"/>
              <a:t>Informaionsschreiben Schulkindbetreuung 21/22</a:t>
            </a:r>
          </a:p>
        </p:txBody>
      </p:sp>
      <p:sp>
        <p:nvSpPr>
          <p:cNvPr id="6" name="Foliennummernplatzhalter 5"/>
          <p:cNvSpPr>
            <a:spLocks noGrp="1"/>
          </p:cNvSpPr>
          <p:nvPr>
            <p:ph type="sldNum" sz="quarter" idx="12"/>
          </p:nvPr>
        </p:nvSpPr>
        <p:spPr/>
        <p:txBody>
          <a:bodyPr/>
          <a:lstStyle/>
          <a:p>
            <a:fld id="{48342589-7A8E-497E-8E89-AC933245F460}" type="slidenum">
              <a:rPr lang="de-DE" smtClean="0"/>
              <a:t>‹Nr.›</a:t>
            </a:fld>
            <a:endParaRPr lang="de-DE"/>
          </a:p>
        </p:txBody>
      </p:sp>
    </p:spTree>
    <p:extLst>
      <p:ext uri="{BB962C8B-B14F-4D97-AF65-F5344CB8AC3E}">
        <p14:creationId xmlns:p14="http://schemas.microsoft.com/office/powerpoint/2010/main" val="1023695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CE6FA2C2-AB7F-4B5E-A142-2D06A91AEC80}" type="datetime1">
              <a:rPr lang="de-DE" smtClean="0"/>
              <a:t>15.06.2021</a:t>
            </a:fld>
            <a:endParaRPr lang="de-DE"/>
          </a:p>
        </p:txBody>
      </p:sp>
      <p:sp>
        <p:nvSpPr>
          <p:cNvPr id="5" name="Fußzeilenplatzhalter 4"/>
          <p:cNvSpPr>
            <a:spLocks noGrp="1"/>
          </p:cNvSpPr>
          <p:nvPr>
            <p:ph type="ftr" sz="quarter" idx="11"/>
          </p:nvPr>
        </p:nvSpPr>
        <p:spPr/>
        <p:txBody>
          <a:bodyPr/>
          <a:lstStyle/>
          <a:p>
            <a:r>
              <a:rPr lang="de-DE"/>
              <a:t>Informaionsschreiben Schulkindbetreuung 21/22</a:t>
            </a:r>
          </a:p>
        </p:txBody>
      </p:sp>
      <p:sp>
        <p:nvSpPr>
          <p:cNvPr id="6" name="Foliennummernplatzhalter 5"/>
          <p:cNvSpPr>
            <a:spLocks noGrp="1"/>
          </p:cNvSpPr>
          <p:nvPr>
            <p:ph type="sldNum" sz="quarter" idx="12"/>
          </p:nvPr>
        </p:nvSpPr>
        <p:spPr/>
        <p:txBody>
          <a:bodyPr/>
          <a:lstStyle/>
          <a:p>
            <a:fld id="{48342589-7A8E-497E-8E89-AC933245F460}" type="slidenum">
              <a:rPr lang="de-DE" smtClean="0"/>
              <a:t>‹Nr.›</a:t>
            </a:fld>
            <a:endParaRPr lang="de-DE"/>
          </a:p>
        </p:txBody>
      </p:sp>
    </p:spTree>
    <p:extLst>
      <p:ext uri="{BB962C8B-B14F-4D97-AF65-F5344CB8AC3E}">
        <p14:creationId xmlns:p14="http://schemas.microsoft.com/office/powerpoint/2010/main" val="37164433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99F8CF08-BE85-4929-B2C8-F7341CC1AEFD}" type="datetime1">
              <a:rPr lang="de-DE" smtClean="0"/>
              <a:t>15.06.2021</a:t>
            </a:fld>
            <a:endParaRPr lang="de-DE"/>
          </a:p>
        </p:txBody>
      </p:sp>
      <p:sp>
        <p:nvSpPr>
          <p:cNvPr id="5" name="Fußzeilenplatzhalter 4"/>
          <p:cNvSpPr>
            <a:spLocks noGrp="1"/>
          </p:cNvSpPr>
          <p:nvPr>
            <p:ph type="ftr" sz="quarter" idx="11"/>
          </p:nvPr>
        </p:nvSpPr>
        <p:spPr/>
        <p:txBody>
          <a:bodyPr/>
          <a:lstStyle/>
          <a:p>
            <a:r>
              <a:rPr lang="de-DE"/>
              <a:t>Informaionsschreiben Schulkindbetreuung 21/22</a:t>
            </a:r>
          </a:p>
        </p:txBody>
      </p:sp>
      <p:sp>
        <p:nvSpPr>
          <p:cNvPr id="6" name="Foliennummernplatzhalter 5"/>
          <p:cNvSpPr>
            <a:spLocks noGrp="1"/>
          </p:cNvSpPr>
          <p:nvPr>
            <p:ph type="sldNum" sz="quarter" idx="12"/>
          </p:nvPr>
        </p:nvSpPr>
        <p:spPr/>
        <p:txBody>
          <a:bodyPr/>
          <a:lstStyle/>
          <a:p>
            <a:fld id="{48342589-7A8E-497E-8E89-AC933245F460}" type="slidenum">
              <a:rPr lang="de-DE" smtClean="0"/>
              <a:t>‹Nr.›</a:t>
            </a:fld>
            <a:endParaRPr lang="de-DE"/>
          </a:p>
        </p:txBody>
      </p:sp>
    </p:spTree>
    <p:extLst>
      <p:ext uri="{BB962C8B-B14F-4D97-AF65-F5344CB8AC3E}">
        <p14:creationId xmlns:p14="http://schemas.microsoft.com/office/powerpoint/2010/main" val="1590889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7CAB43BD-1D8E-4A4B-AA0E-863E1F0BC760}" type="datetime1">
              <a:rPr lang="de-DE" smtClean="0"/>
              <a:t>15.06.2021</a:t>
            </a:fld>
            <a:endParaRPr lang="de-DE"/>
          </a:p>
        </p:txBody>
      </p:sp>
      <p:sp>
        <p:nvSpPr>
          <p:cNvPr id="5" name="Fußzeilenplatzhalter 4"/>
          <p:cNvSpPr>
            <a:spLocks noGrp="1"/>
          </p:cNvSpPr>
          <p:nvPr>
            <p:ph type="ftr" sz="quarter" idx="11"/>
          </p:nvPr>
        </p:nvSpPr>
        <p:spPr/>
        <p:txBody>
          <a:bodyPr/>
          <a:lstStyle/>
          <a:p>
            <a:r>
              <a:rPr lang="de-DE"/>
              <a:t>Informaionsschreiben Schulkindbetreuung 21/22</a:t>
            </a:r>
          </a:p>
        </p:txBody>
      </p:sp>
      <p:sp>
        <p:nvSpPr>
          <p:cNvPr id="6" name="Foliennummernplatzhalter 5"/>
          <p:cNvSpPr>
            <a:spLocks noGrp="1"/>
          </p:cNvSpPr>
          <p:nvPr>
            <p:ph type="sldNum" sz="quarter" idx="12"/>
          </p:nvPr>
        </p:nvSpPr>
        <p:spPr/>
        <p:txBody>
          <a:bodyPr/>
          <a:lstStyle/>
          <a:p>
            <a:fld id="{48342589-7A8E-497E-8E89-AC933245F460}" type="slidenum">
              <a:rPr lang="de-DE" smtClean="0"/>
              <a:t>‹Nr.›</a:t>
            </a:fld>
            <a:endParaRPr lang="de-DE"/>
          </a:p>
        </p:txBody>
      </p:sp>
    </p:spTree>
    <p:extLst>
      <p:ext uri="{BB962C8B-B14F-4D97-AF65-F5344CB8AC3E}">
        <p14:creationId xmlns:p14="http://schemas.microsoft.com/office/powerpoint/2010/main" val="4123434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71BEDD59-647D-442A-99D2-DA293012EDE7}" type="datetime1">
              <a:rPr lang="de-DE" smtClean="0"/>
              <a:t>15.06.2021</a:t>
            </a:fld>
            <a:endParaRPr lang="de-DE"/>
          </a:p>
        </p:txBody>
      </p:sp>
      <p:sp>
        <p:nvSpPr>
          <p:cNvPr id="5" name="Fußzeilenplatzhalter 4"/>
          <p:cNvSpPr>
            <a:spLocks noGrp="1"/>
          </p:cNvSpPr>
          <p:nvPr>
            <p:ph type="ftr" sz="quarter" idx="11"/>
          </p:nvPr>
        </p:nvSpPr>
        <p:spPr/>
        <p:txBody>
          <a:bodyPr/>
          <a:lstStyle/>
          <a:p>
            <a:r>
              <a:rPr lang="de-DE"/>
              <a:t>Informaionsschreiben Schulkindbetreuung 21/22</a:t>
            </a:r>
          </a:p>
        </p:txBody>
      </p:sp>
      <p:sp>
        <p:nvSpPr>
          <p:cNvPr id="6" name="Foliennummernplatzhalter 5"/>
          <p:cNvSpPr>
            <a:spLocks noGrp="1"/>
          </p:cNvSpPr>
          <p:nvPr>
            <p:ph type="sldNum" sz="quarter" idx="12"/>
          </p:nvPr>
        </p:nvSpPr>
        <p:spPr/>
        <p:txBody>
          <a:bodyPr/>
          <a:lstStyle/>
          <a:p>
            <a:fld id="{48342589-7A8E-497E-8E89-AC933245F460}" type="slidenum">
              <a:rPr lang="de-DE" smtClean="0"/>
              <a:t>‹Nr.›</a:t>
            </a:fld>
            <a:endParaRPr lang="de-DE"/>
          </a:p>
        </p:txBody>
      </p:sp>
    </p:spTree>
    <p:extLst>
      <p:ext uri="{BB962C8B-B14F-4D97-AF65-F5344CB8AC3E}">
        <p14:creationId xmlns:p14="http://schemas.microsoft.com/office/powerpoint/2010/main" val="3928056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FFF99810-1411-4285-A43B-59F85B658647}" type="datetime1">
              <a:rPr lang="de-DE" smtClean="0"/>
              <a:t>15.06.2021</a:t>
            </a:fld>
            <a:endParaRPr lang="de-DE"/>
          </a:p>
        </p:txBody>
      </p:sp>
      <p:sp>
        <p:nvSpPr>
          <p:cNvPr id="6" name="Fußzeilenplatzhalter 5"/>
          <p:cNvSpPr>
            <a:spLocks noGrp="1"/>
          </p:cNvSpPr>
          <p:nvPr>
            <p:ph type="ftr" sz="quarter" idx="11"/>
          </p:nvPr>
        </p:nvSpPr>
        <p:spPr/>
        <p:txBody>
          <a:bodyPr/>
          <a:lstStyle/>
          <a:p>
            <a:r>
              <a:rPr lang="de-DE"/>
              <a:t>Informaionsschreiben Schulkindbetreuung 21/22</a:t>
            </a:r>
          </a:p>
        </p:txBody>
      </p:sp>
      <p:sp>
        <p:nvSpPr>
          <p:cNvPr id="7" name="Foliennummernplatzhalter 6"/>
          <p:cNvSpPr>
            <a:spLocks noGrp="1"/>
          </p:cNvSpPr>
          <p:nvPr>
            <p:ph type="sldNum" sz="quarter" idx="12"/>
          </p:nvPr>
        </p:nvSpPr>
        <p:spPr/>
        <p:txBody>
          <a:bodyPr/>
          <a:lstStyle/>
          <a:p>
            <a:fld id="{48342589-7A8E-497E-8E89-AC933245F460}" type="slidenum">
              <a:rPr lang="de-DE" smtClean="0"/>
              <a:t>‹Nr.›</a:t>
            </a:fld>
            <a:endParaRPr lang="de-DE"/>
          </a:p>
        </p:txBody>
      </p:sp>
    </p:spTree>
    <p:extLst>
      <p:ext uri="{BB962C8B-B14F-4D97-AF65-F5344CB8AC3E}">
        <p14:creationId xmlns:p14="http://schemas.microsoft.com/office/powerpoint/2010/main" val="419686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5DFCF2D3-0BC6-4981-94A2-086790601902}" type="datetime1">
              <a:rPr lang="de-DE" smtClean="0"/>
              <a:t>15.06.2021</a:t>
            </a:fld>
            <a:endParaRPr lang="de-DE"/>
          </a:p>
        </p:txBody>
      </p:sp>
      <p:sp>
        <p:nvSpPr>
          <p:cNvPr id="8" name="Fußzeilenplatzhalter 7"/>
          <p:cNvSpPr>
            <a:spLocks noGrp="1"/>
          </p:cNvSpPr>
          <p:nvPr>
            <p:ph type="ftr" sz="quarter" idx="11"/>
          </p:nvPr>
        </p:nvSpPr>
        <p:spPr/>
        <p:txBody>
          <a:bodyPr/>
          <a:lstStyle/>
          <a:p>
            <a:r>
              <a:rPr lang="de-DE"/>
              <a:t>Informaionsschreiben Schulkindbetreuung 21/22</a:t>
            </a:r>
          </a:p>
        </p:txBody>
      </p:sp>
      <p:sp>
        <p:nvSpPr>
          <p:cNvPr id="9" name="Foliennummernplatzhalter 8"/>
          <p:cNvSpPr>
            <a:spLocks noGrp="1"/>
          </p:cNvSpPr>
          <p:nvPr>
            <p:ph type="sldNum" sz="quarter" idx="12"/>
          </p:nvPr>
        </p:nvSpPr>
        <p:spPr/>
        <p:txBody>
          <a:bodyPr/>
          <a:lstStyle/>
          <a:p>
            <a:fld id="{48342589-7A8E-497E-8E89-AC933245F460}" type="slidenum">
              <a:rPr lang="de-DE" smtClean="0"/>
              <a:t>‹Nr.›</a:t>
            </a:fld>
            <a:endParaRPr lang="de-DE"/>
          </a:p>
        </p:txBody>
      </p:sp>
    </p:spTree>
    <p:extLst>
      <p:ext uri="{BB962C8B-B14F-4D97-AF65-F5344CB8AC3E}">
        <p14:creationId xmlns:p14="http://schemas.microsoft.com/office/powerpoint/2010/main" val="3810618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7686AED5-31A0-4858-A9D7-1F3B2F8A2909}" type="datetime1">
              <a:rPr lang="de-DE" smtClean="0"/>
              <a:t>15.06.2021</a:t>
            </a:fld>
            <a:endParaRPr lang="de-DE"/>
          </a:p>
        </p:txBody>
      </p:sp>
      <p:sp>
        <p:nvSpPr>
          <p:cNvPr id="4" name="Fußzeilenplatzhalter 3"/>
          <p:cNvSpPr>
            <a:spLocks noGrp="1"/>
          </p:cNvSpPr>
          <p:nvPr>
            <p:ph type="ftr" sz="quarter" idx="11"/>
          </p:nvPr>
        </p:nvSpPr>
        <p:spPr/>
        <p:txBody>
          <a:bodyPr/>
          <a:lstStyle/>
          <a:p>
            <a:r>
              <a:rPr lang="de-DE"/>
              <a:t>Informaionsschreiben Schulkindbetreuung 21/22</a:t>
            </a:r>
          </a:p>
        </p:txBody>
      </p:sp>
      <p:sp>
        <p:nvSpPr>
          <p:cNvPr id="5" name="Foliennummernplatzhalter 4"/>
          <p:cNvSpPr>
            <a:spLocks noGrp="1"/>
          </p:cNvSpPr>
          <p:nvPr>
            <p:ph type="sldNum" sz="quarter" idx="12"/>
          </p:nvPr>
        </p:nvSpPr>
        <p:spPr/>
        <p:txBody>
          <a:bodyPr/>
          <a:lstStyle/>
          <a:p>
            <a:fld id="{48342589-7A8E-497E-8E89-AC933245F460}" type="slidenum">
              <a:rPr lang="de-DE" smtClean="0"/>
              <a:t>‹Nr.›</a:t>
            </a:fld>
            <a:endParaRPr lang="de-DE"/>
          </a:p>
        </p:txBody>
      </p:sp>
    </p:spTree>
    <p:extLst>
      <p:ext uri="{BB962C8B-B14F-4D97-AF65-F5344CB8AC3E}">
        <p14:creationId xmlns:p14="http://schemas.microsoft.com/office/powerpoint/2010/main" val="560569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11393D23-7EB5-4E37-9816-28D27E7C57C3}" type="datetime1">
              <a:rPr lang="de-DE" smtClean="0"/>
              <a:t>15.06.2021</a:t>
            </a:fld>
            <a:endParaRPr lang="de-DE"/>
          </a:p>
        </p:txBody>
      </p:sp>
      <p:sp>
        <p:nvSpPr>
          <p:cNvPr id="3" name="Fußzeilenplatzhalter 2"/>
          <p:cNvSpPr>
            <a:spLocks noGrp="1"/>
          </p:cNvSpPr>
          <p:nvPr>
            <p:ph type="ftr" sz="quarter" idx="11"/>
          </p:nvPr>
        </p:nvSpPr>
        <p:spPr/>
        <p:txBody>
          <a:bodyPr/>
          <a:lstStyle/>
          <a:p>
            <a:r>
              <a:rPr lang="de-DE"/>
              <a:t>Informaionsschreiben Schulkindbetreuung 21/22</a:t>
            </a:r>
          </a:p>
        </p:txBody>
      </p:sp>
      <p:sp>
        <p:nvSpPr>
          <p:cNvPr id="4" name="Foliennummernplatzhalter 3"/>
          <p:cNvSpPr>
            <a:spLocks noGrp="1"/>
          </p:cNvSpPr>
          <p:nvPr>
            <p:ph type="sldNum" sz="quarter" idx="12"/>
          </p:nvPr>
        </p:nvSpPr>
        <p:spPr/>
        <p:txBody>
          <a:bodyPr/>
          <a:lstStyle/>
          <a:p>
            <a:fld id="{48342589-7A8E-497E-8E89-AC933245F460}" type="slidenum">
              <a:rPr lang="de-DE" smtClean="0"/>
              <a:t>‹Nr.›</a:t>
            </a:fld>
            <a:endParaRPr lang="de-DE"/>
          </a:p>
        </p:txBody>
      </p:sp>
    </p:spTree>
    <p:extLst>
      <p:ext uri="{BB962C8B-B14F-4D97-AF65-F5344CB8AC3E}">
        <p14:creationId xmlns:p14="http://schemas.microsoft.com/office/powerpoint/2010/main" val="316296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30738D94-8C8E-4FD5-9EAF-139F1362A738}" type="datetime1">
              <a:rPr lang="de-DE" smtClean="0"/>
              <a:t>15.06.2021</a:t>
            </a:fld>
            <a:endParaRPr lang="de-DE"/>
          </a:p>
        </p:txBody>
      </p:sp>
      <p:sp>
        <p:nvSpPr>
          <p:cNvPr id="6" name="Fußzeilenplatzhalter 5"/>
          <p:cNvSpPr>
            <a:spLocks noGrp="1"/>
          </p:cNvSpPr>
          <p:nvPr>
            <p:ph type="ftr" sz="quarter" idx="11"/>
          </p:nvPr>
        </p:nvSpPr>
        <p:spPr/>
        <p:txBody>
          <a:bodyPr/>
          <a:lstStyle/>
          <a:p>
            <a:r>
              <a:rPr lang="de-DE"/>
              <a:t>Informaionsschreiben Schulkindbetreuung 21/22</a:t>
            </a:r>
          </a:p>
        </p:txBody>
      </p:sp>
      <p:sp>
        <p:nvSpPr>
          <p:cNvPr id="7" name="Foliennummernplatzhalter 6"/>
          <p:cNvSpPr>
            <a:spLocks noGrp="1"/>
          </p:cNvSpPr>
          <p:nvPr>
            <p:ph type="sldNum" sz="quarter" idx="12"/>
          </p:nvPr>
        </p:nvSpPr>
        <p:spPr/>
        <p:txBody>
          <a:bodyPr/>
          <a:lstStyle/>
          <a:p>
            <a:fld id="{48342589-7A8E-497E-8E89-AC933245F460}" type="slidenum">
              <a:rPr lang="de-DE" smtClean="0"/>
              <a:t>‹Nr.›</a:t>
            </a:fld>
            <a:endParaRPr lang="de-DE"/>
          </a:p>
        </p:txBody>
      </p:sp>
    </p:spTree>
    <p:extLst>
      <p:ext uri="{BB962C8B-B14F-4D97-AF65-F5344CB8AC3E}">
        <p14:creationId xmlns:p14="http://schemas.microsoft.com/office/powerpoint/2010/main" val="6579662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4296B9AB-99EC-4225-AA63-51AACB413FB8}" type="datetime1">
              <a:rPr lang="de-DE" smtClean="0"/>
              <a:t>15.06.2021</a:t>
            </a:fld>
            <a:endParaRPr lang="de-DE"/>
          </a:p>
        </p:txBody>
      </p:sp>
      <p:sp>
        <p:nvSpPr>
          <p:cNvPr id="6" name="Fußzeilenplatzhalter 5"/>
          <p:cNvSpPr>
            <a:spLocks noGrp="1"/>
          </p:cNvSpPr>
          <p:nvPr>
            <p:ph type="ftr" sz="quarter" idx="11"/>
          </p:nvPr>
        </p:nvSpPr>
        <p:spPr/>
        <p:txBody>
          <a:bodyPr/>
          <a:lstStyle/>
          <a:p>
            <a:r>
              <a:rPr lang="de-DE"/>
              <a:t>Informaionsschreiben Schulkindbetreuung 21/22</a:t>
            </a:r>
          </a:p>
        </p:txBody>
      </p:sp>
      <p:sp>
        <p:nvSpPr>
          <p:cNvPr id="7" name="Foliennummernplatzhalter 6"/>
          <p:cNvSpPr>
            <a:spLocks noGrp="1"/>
          </p:cNvSpPr>
          <p:nvPr>
            <p:ph type="sldNum" sz="quarter" idx="12"/>
          </p:nvPr>
        </p:nvSpPr>
        <p:spPr/>
        <p:txBody>
          <a:bodyPr/>
          <a:lstStyle/>
          <a:p>
            <a:fld id="{48342589-7A8E-497E-8E89-AC933245F460}" type="slidenum">
              <a:rPr lang="de-DE" smtClean="0"/>
              <a:t>‹Nr.›</a:t>
            </a:fld>
            <a:endParaRPr lang="de-DE"/>
          </a:p>
        </p:txBody>
      </p:sp>
    </p:spTree>
    <p:extLst>
      <p:ext uri="{BB962C8B-B14F-4D97-AF65-F5344CB8AC3E}">
        <p14:creationId xmlns:p14="http://schemas.microsoft.com/office/powerpoint/2010/main" val="42420135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314A11-7FC5-48DB-AA86-6DB5FA6B6EBC}" type="datetime1">
              <a:rPr lang="de-DE" smtClean="0"/>
              <a:t>15.06.2021</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a:t>Informaionsschreiben Schulkindbetreuung 21/22</a:t>
            </a:r>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342589-7A8E-497E-8E89-AC933245F460}" type="slidenum">
              <a:rPr lang="de-DE" smtClean="0"/>
              <a:t>‹Nr.›</a:t>
            </a:fld>
            <a:endParaRPr lang="de-DE"/>
          </a:p>
        </p:txBody>
      </p:sp>
    </p:spTree>
    <p:extLst>
      <p:ext uri="{BB962C8B-B14F-4D97-AF65-F5344CB8AC3E}">
        <p14:creationId xmlns:p14="http://schemas.microsoft.com/office/powerpoint/2010/main" val="27085483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foerderverein-schillerschule-gg.de/" TargetMode="External"/><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10689522" y="247020"/>
            <a:ext cx="1147566" cy="615621"/>
          </a:xfrm>
          <a:prstGeom prst="rect">
            <a:avLst/>
          </a:prstGeom>
        </p:spPr>
      </p:pic>
      <p:sp>
        <p:nvSpPr>
          <p:cNvPr id="5" name="Rechteck 4"/>
          <p:cNvSpPr/>
          <p:nvPr/>
        </p:nvSpPr>
        <p:spPr>
          <a:xfrm>
            <a:off x="0" y="6367792"/>
            <a:ext cx="12192000" cy="353683"/>
          </a:xfrm>
          <a:prstGeom prst="rect">
            <a:avLst/>
          </a:prstGeom>
          <a:solidFill>
            <a:schemeClr val="accent6">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6" name="Fußzeilenplatzhalter 5"/>
          <p:cNvSpPr>
            <a:spLocks noGrp="1"/>
          </p:cNvSpPr>
          <p:nvPr>
            <p:ph type="ftr" sz="quarter" idx="11"/>
          </p:nvPr>
        </p:nvSpPr>
        <p:spPr/>
        <p:txBody>
          <a:bodyPr/>
          <a:lstStyle/>
          <a:p>
            <a:r>
              <a:rPr lang="de-DE" dirty="0"/>
              <a:t>Informationsschreiben Schulkind-Betreuung 21/22</a:t>
            </a:r>
          </a:p>
        </p:txBody>
      </p:sp>
      <p:sp>
        <p:nvSpPr>
          <p:cNvPr id="7" name="Foliennummernplatzhalter 6"/>
          <p:cNvSpPr>
            <a:spLocks noGrp="1"/>
          </p:cNvSpPr>
          <p:nvPr>
            <p:ph type="sldNum" sz="quarter" idx="12"/>
          </p:nvPr>
        </p:nvSpPr>
        <p:spPr/>
        <p:txBody>
          <a:bodyPr/>
          <a:lstStyle/>
          <a:p>
            <a:fld id="{48342589-7A8E-497E-8E89-AC933245F460}" type="slidenum">
              <a:rPr lang="de-DE" smtClean="0"/>
              <a:t>1</a:t>
            </a:fld>
            <a:endParaRPr lang="de-DE"/>
          </a:p>
        </p:txBody>
      </p:sp>
      <p:sp>
        <p:nvSpPr>
          <p:cNvPr id="9" name="Rechteck 8"/>
          <p:cNvSpPr/>
          <p:nvPr/>
        </p:nvSpPr>
        <p:spPr>
          <a:xfrm>
            <a:off x="0" y="360735"/>
            <a:ext cx="10498347" cy="3881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 name="Textfeld 1"/>
          <p:cNvSpPr txBox="1"/>
          <p:nvPr/>
        </p:nvSpPr>
        <p:spPr>
          <a:xfrm>
            <a:off x="1233576" y="1515591"/>
            <a:ext cx="7824159" cy="2031325"/>
          </a:xfrm>
          <a:prstGeom prst="rect">
            <a:avLst/>
          </a:prstGeom>
          <a:noFill/>
        </p:spPr>
        <p:txBody>
          <a:bodyPr wrap="square" rtlCol="0">
            <a:spAutoFit/>
          </a:bodyPr>
          <a:lstStyle/>
          <a:p>
            <a:r>
              <a:rPr lang="de-DE" dirty="0"/>
              <a:t>Sehr geehrte Eltern,</a:t>
            </a:r>
          </a:p>
          <a:p>
            <a:r>
              <a:rPr lang="de-DE" dirty="0"/>
              <a:t>sicher freuen Sie und Ihre Kinder sich auf den Start in die Schule, sind aufgeregt oder haben auch einige Bedenken.</a:t>
            </a:r>
          </a:p>
          <a:p>
            <a:endParaRPr lang="de-DE" dirty="0"/>
          </a:p>
          <a:p>
            <a:r>
              <a:rPr lang="de-DE" dirty="0"/>
              <a:t>Mit diesem Info-Brief wollen wir Ihnen den Einstieg etwas leichter gestalten.</a:t>
            </a:r>
          </a:p>
          <a:p>
            <a:r>
              <a:rPr lang="de-DE" dirty="0"/>
              <a:t>Nachfolgend erhalten Sie wichtige Informationen zur Teilnahme in der Schulkind-Betreuung.</a:t>
            </a:r>
          </a:p>
        </p:txBody>
      </p:sp>
      <p:sp>
        <p:nvSpPr>
          <p:cNvPr id="3" name="Textfeld 2"/>
          <p:cNvSpPr txBox="1"/>
          <p:nvPr/>
        </p:nvSpPr>
        <p:spPr>
          <a:xfrm>
            <a:off x="1233576" y="4034024"/>
            <a:ext cx="9892452" cy="1200329"/>
          </a:xfrm>
          <a:prstGeom prst="rect">
            <a:avLst/>
          </a:prstGeom>
          <a:noFill/>
        </p:spPr>
        <p:txBody>
          <a:bodyPr wrap="none" rtlCol="0">
            <a:spAutoFit/>
          </a:bodyPr>
          <a:lstStyle/>
          <a:p>
            <a:r>
              <a:rPr lang="de-DE" dirty="0"/>
              <a:t>Weitere und diese Informationen finden Sie ebenfalls auf der Webseite des Fördervereins unter</a:t>
            </a:r>
          </a:p>
          <a:p>
            <a:r>
              <a:rPr lang="de-DE" dirty="0">
                <a:hlinkClick r:id="rId3"/>
              </a:rPr>
              <a:t>www.foerderverein-schillerschule-gg.de</a:t>
            </a:r>
            <a:endParaRPr lang="de-DE" dirty="0"/>
          </a:p>
          <a:p>
            <a:r>
              <a:rPr lang="de-DE" dirty="0"/>
              <a:t>Wichtige Mitteilungen werden hier veröffentlicht. Ich möchte Sie bitten vorher diese Seite zu besuchen.</a:t>
            </a:r>
          </a:p>
          <a:p>
            <a:endParaRPr lang="de-DE" dirty="0"/>
          </a:p>
        </p:txBody>
      </p:sp>
    </p:spTree>
    <p:extLst>
      <p:ext uri="{BB962C8B-B14F-4D97-AF65-F5344CB8AC3E}">
        <p14:creationId xmlns:p14="http://schemas.microsoft.com/office/powerpoint/2010/main" val="20067273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10689522" y="247020"/>
            <a:ext cx="1147566" cy="615621"/>
          </a:xfrm>
          <a:prstGeom prst="rect">
            <a:avLst/>
          </a:prstGeom>
        </p:spPr>
      </p:pic>
      <p:sp>
        <p:nvSpPr>
          <p:cNvPr id="5" name="Rechteck 4"/>
          <p:cNvSpPr/>
          <p:nvPr/>
        </p:nvSpPr>
        <p:spPr>
          <a:xfrm>
            <a:off x="0" y="6367792"/>
            <a:ext cx="12192000" cy="353683"/>
          </a:xfrm>
          <a:prstGeom prst="rect">
            <a:avLst/>
          </a:prstGeom>
          <a:solidFill>
            <a:schemeClr val="accent6">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6" name="Fußzeilenplatzhalter 5"/>
          <p:cNvSpPr>
            <a:spLocks noGrp="1"/>
          </p:cNvSpPr>
          <p:nvPr>
            <p:ph type="ftr" sz="quarter" idx="11"/>
          </p:nvPr>
        </p:nvSpPr>
        <p:spPr/>
        <p:txBody>
          <a:bodyPr/>
          <a:lstStyle/>
          <a:p>
            <a:r>
              <a:rPr lang="de-DE" dirty="0"/>
              <a:t>Informationsschreiben Schulkind-Betreuung 21/22</a:t>
            </a:r>
          </a:p>
        </p:txBody>
      </p:sp>
      <p:sp>
        <p:nvSpPr>
          <p:cNvPr id="7" name="Foliennummernplatzhalter 6"/>
          <p:cNvSpPr>
            <a:spLocks noGrp="1"/>
          </p:cNvSpPr>
          <p:nvPr>
            <p:ph type="sldNum" sz="quarter" idx="12"/>
          </p:nvPr>
        </p:nvSpPr>
        <p:spPr/>
        <p:txBody>
          <a:bodyPr/>
          <a:lstStyle/>
          <a:p>
            <a:fld id="{48342589-7A8E-497E-8E89-AC933245F460}" type="slidenum">
              <a:rPr lang="de-DE" smtClean="0"/>
              <a:t>10</a:t>
            </a:fld>
            <a:endParaRPr lang="de-DE"/>
          </a:p>
        </p:txBody>
      </p:sp>
      <p:sp>
        <p:nvSpPr>
          <p:cNvPr id="9" name="Rechteck 8"/>
          <p:cNvSpPr/>
          <p:nvPr/>
        </p:nvSpPr>
        <p:spPr>
          <a:xfrm>
            <a:off x="0" y="360735"/>
            <a:ext cx="10498347" cy="3881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 name="Textfeld 1"/>
          <p:cNvSpPr txBox="1"/>
          <p:nvPr/>
        </p:nvSpPr>
        <p:spPr>
          <a:xfrm>
            <a:off x="623367" y="1282024"/>
            <a:ext cx="9411872" cy="923330"/>
          </a:xfrm>
          <a:prstGeom prst="rect">
            <a:avLst/>
          </a:prstGeom>
          <a:noFill/>
        </p:spPr>
        <p:txBody>
          <a:bodyPr wrap="none" rtlCol="0">
            <a:spAutoFit/>
          </a:bodyPr>
          <a:lstStyle/>
          <a:p>
            <a:r>
              <a:rPr lang="de-DE" b="1" dirty="0"/>
              <a:t>Schulbusse (nur Esch)</a:t>
            </a:r>
          </a:p>
          <a:p>
            <a:endParaRPr lang="de-DE" dirty="0"/>
          </a:p>
          <a:p>
            <a:r>
              <a:rPr lang="de-DE" i="1" dirty="0"/>
              <a:t>Schulbusse fahren ab jeder Schulstunde nach der 4. Stunde (11:40 Uhr) und spätestens um 15 Uhr.</a:t>
            </a:r>
          </a:p>
        </p:txBody>
      </p:sp>
      <p:sp>
        <p:nvSpPr>
          <p:cNvPr id="11" name="Rechteck 10"/>
          <p:cNvSpPr/>
          <p:nvPr/>
        </p:nvSpPr>
        <p:spPr>
          <a:xfrm>
            <a:off x="623367" y="2584636"/>
            <a:ext cx="10272622" cy="1574149"/>
          </a:xfrm>
          <a:prstGeom prst="rect">
            <a:avLst/>
          </a:prstGeom>
        </p:spPr>
        <p:txBody>
          <a:bodyPr wrap="square">
            <a:spAutoFit/>
          </a:bodyPr>
          <a:lstStyle/>
          <a:p>
            <a:pPr lvl="0">
              <a:lnSpc>
                <a:spcPct val="107000"/>
              </a:lnSpc>
              <a:spcAft>
                <a:spcPts val="0"/>
              </a:spcAft>
            </a:pPr>
            <a:r>
              <a:rPr lang="de-DE" b="1" dirty="0">
                <a:latin typeface="Calibri" panose="020F0502020204030204" pitchFamily="34" charset="0"/>
                <a:ea typeface="Calibri" panose="020F0502020204030204" pitchFamily="34" charset="0"/>
                <a:cs typeface="Times New Roman" panose="02020603050405020304" pitchFamily="18" charset="0"/>
              </a:rPr>
              <a:t>Wann wird mein Kind nach Hause geschickt ? (wenn erlaubt)</a:t>
            </a:r>
          </a:p>
          <a:p>
            <a:pPr lvl="0">
              <a:lnSpc>
                <a:spcPct val="107000"/>
              </a:lnSpc>
              <a:spcAft>
                <a:spcPts val="0"/>
              </a:spcAft>
            </a:pPr>
            <a:endParaRPr lang="de-DE" dirty="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Aft>
                <a:spcPts val="0"/>
              </a:spcAft>
            </a:pPr>
            <a:r>
              <a:rPr lang="de-DE" i="1" dirty="0">
                <a:latin typeface="Calibri" panose="020F0502020204030204" pitchFamily="34" charset="0"/>
                <a:ea typeface="Calibri" panose="020F0502020204030204" pitchFamily="34" charset="0"/>
                <a:cs typeface="Times New Roman" panose="02020603050405020304" pitchFamily="18" charset="0"/>
              </a:rPr>
              <a:t>Nach der 4.Stunde (11.40 Uhr), der 5. Stunde (12.45 Uhr), der 6. Stunde (13.25 Uhr nur Esch) </a:t>
            </a:r>
          </a:p>
          <a:p>
            <a:pPr lvl="0">
              <a:lnSpc>
                <a:spcPct val="107000"/>
              </a:lnSpc>
              <a:spcAft>
                <a:spcPts val="0"/>
              </a:spcAft>
            </a:pPr>
            <a:r>
              <a:rPr lang="de-DE" i="1" dirty="0">
                <a:latin typeface="Calibri" panose="020F0502020204030204" pitchFamily="34" charset="0"/>
                <a:ea typeface="Calibri" panose="020F0502020204030204" pitchFamily="34" charset="0"/>
                <a:cs typeface="Times New Roman" panose="02020603050405020304" pitchFamily="18" charset="0"/>
              </a:rPr>
              <a:t>um 15 Uhr und 16 Uhr. Änderungen nur schriftlich im Planer oder per E-Mail.</a:t>
            </a:r>
          </a:p>
          <a:p>
            <a:pPr lvl="0">
              <a:lnSpc>
                <a:spcPct val="107000"/>
              </a:lnSpc>
              <a:spcAft>
                <a:spcPts val="800"/>
              </a:spcAft>
            </a:pPr>
            <a:r>
              <a:rPr lang="de-DE" i="1" dirty="0">
                <a:latin typeface="Calibri" panose="020F0502020204030204" pitchFamily="34" charset="0"/>
                <a:ea typeface="Calibri" panose="020F0502020204030204" pitchFamily="34" charset="0"/>
                <a:cs typeface="Times New Roman" panose="02020603050405020304" pitchFamily="18" charset="0"/>
              </a:rPr>
              <a:t>Die Abholung durch den Erziehungsberechtigten oder Vertreter ist jederzeit möglich</a:t>
            </a:r>
          </a:p>
        </p:txBody>
      </p:sp>
      <p:sp>
        <p:nvSpPr>
          <p:cNvPr id="14" name="Textfeld 13"/>
          <p:cNvSpPr txBox="1"/>
          <p:nvPr/>
        </p:nvSpPr>
        <p:spPr>
          <a:xfrm>
            <a:off x="623367" y="4479695"/>
            <a:ext cx="4393190" cy="369332"/>
          </a:xfrm>
          <a:prstGeom prst="rect">
            <a:avLst/>
          </a:prstGeom>
          <a:noFill/>
        </p:spPr>
        <p:txBody>
          <a:bodyPr wrap="none" rtlCol="0">
            <a:spAutoFit/>
          </a:bodyPr>
          <a:lstStyle/>
          <a:p>
            <a:r>
              <a:rPr lang="de-DE" b="1" dirty="0"/>
              <a:t>Informationsaustausch Eltern &lt;-&gt; Betreuung</a:t>
            </a:r>
          </a:p>
        </p:txBody>
      </p:sp>
      <p:sp>
        <p:nvSpPr>
          <p:cNvPr id="15" name="Textfeld 14"/>
          <p:cNvSpPr txBox="1"/>
          <p:nvPr/>
        </p:nvSpPr>
        <p:spPr>
          <a:xfrm>
            <a:off x="623367" y="5042265"/>
            <a:ext cx="11123814" cy="646331"/>
          </a:xfrm>
          <a:prstGeom prst="rect">
            <a:avLst/>
          </a:prstGeom>
          <a:noFill/>
        </p:spPr>
        <p:txBody>
          <a:bodyPr wrap="none" rtlCol="0">
            <a:spAutoFit/>
          </a:bodyPr>
          <a:lstStyle/>
          <a:p>
            <a:r>
              <a:rPr lang="de-DE" i="1" dirty="0"/>
              <a:t>Über den Schulplaner besteht die Möglichkeit Informationen zwischen der Betreuung und den Eltern auszutauschen.</a:t>
            </a:r>
          </a:p>
          <a:p>
            <a:r>
              <a:rPr lang="de-DE" i="1" dirty="0"/>
              <a:t>Geänderte Schickzeiten oder andere Informationen die notwendig sind können so schriftlich festgehalten werden. </a:t>
            </a:r>
          </a:p>
        </p:txBody>
      </p:sp>
    </p:spTree>
    <p:extLst>
      <p:ext uri="{BB962C8B-B14F-4D97-AF65-F5344CB8AC3E}">
        <p14:creationId xmlns:p14="http://schemas.microsoft.com/office/powerpoint/2010/main" val="715283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10689522" y="247020"/>
            <a:ext cx="1147566" cy="615621"/>
          </a:xfrm>
          <a:prstGeom prst="rect">
            <a:avLst/>
          </a:prstGeom>
        </p:spPr>
      </p:pic>
      <p:sp>
        <p:nvSpPr>
          <p:cNvPr id="5" name="Rechteck 4"/>
          <p:cNvSpPr/>
          <p:nvPr/>
        </p:nvSpPr>
        <p:spPr>
          <a:xfrm>
            <a:off x="0" y="6367792"/>
            <a:ext cx="12192000" cy="353683"/>
          </a:xfrm>
          <a:prstGeom prst="rect">
            <a:avLst/>
          </a:prstGeom>
          <a:solidFill>
            <a:schemeClr val="accent6">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6" name="Fußzeilenplatzhalter 5"/>
          <p:cNvSpPr>
            <a:spLocks noGrp="1"/>
          </p:cNvSpPr>
          <p:nvPr>
            <p:ph type="ftr" sz="quarter" idx="11"/>
          </p:nvPr>
        </p:nvSpPr>
        <p:spPr/>
        <p:txBody>
          <a:bodyPr/>
          <a:lstStyle/>
          <a:p>
            <a:r>
              <a:rPr lang="de-DE" dirty="0"/>
              <a:t>Informationsschreiben Schulkind-Betreuung 21/22</a:t>
            </a:r>
          </a:p>
        </p:txBody>
      </p:sp>
      <p:sp>
        <p:nvSpPr>
          <p:cNvPr id="7" name="Foliennummernplatzhalter 6"/>
          <p:cNvSpPr>
            <a:spLocks noGrp="1"/>
          </p:cNvSpPr>
          <p:nvPr>
            <p:ph type="sldNum" sz="quarter" idx="12"/>
          </p:nvPr>
        </p:nvSpPr>
        <p:spPr/>
        <p:txBody>
          <a:bodyPr/>
          <a:lstStyle/>
          <a:p>
            <a:fld id="{48342589-7A8E-497E-8E89-AC933245F460}" type="slidenum">
              <a:rPr lang="de-DE" smtClean="0"/>
              <a:t>11</a:t>
            </a:fld>
            <a:endParaRPr lang="de-DE"/>
          </a:p>
        </p:txBody>
      </p:sp>
      <p:sp>
        <p:nvSpPr>
          <p:cNvPr id="9" name="Rechteck 8"/>
          <p:cNvSpPr/>
          <p:nvPr/>
        </p:nvSpPr>
        <p:spPr>
          <a:xfrm>
            <a:off x="0" y="360735"/>
            <a:ext cx="10498347" cy="3881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0" name="Textfeld 9"/>
          <p:cNvSpPr txBox="1"/>
          <p:nvPr/>
        </p:nvSpPr>
        <p:spPr>
          <a:xfrm>
            <a:off x="534838" y="1483743"/>
            <a:ext cx="4238533" cy="369332"/>
          </a:xfrm>
          <a:prstGeom prst="rect">
            <a:avLst/>
          </a:prstGeom>
          <a:noFill/>
        </p:spPr>
        <p:txBody>
          <a:bodyPr wrap="none" rtlCol="0">
            <a:spAutoFit/>
          </a:bodyPr>
          <a:lstStyle/>
          <a:p>
            <a:r>
              <a:rPr lang="de-DE" b="1" dirty="0"/>
              <a:t>Was mache ich wenn mein Kind krank ist ?</a:t>
            </a:r>
          </a:p>
        </p:txBody>
      </p:sp>
      <p:sp>
        <p:nvSpPr>
          <p:cNvPr id="11" name="Textfeld 10"/>
          <p:cNvSpPr txBox="1"/>
          <p:nvPr/>
        </p:nvSpPr>
        <p:spPr>
          <a:xfrm>
            <a:off x="534838" y="2144782"/>
            <a:ext cx="11225445" cy="646331"/>
          </a:xfrm>
          <a:prstGeom prst="rect">
            <a:avLst/>
          </a:prstGeom>
          <a:noFill/>
        </p:spPr>
        <p:txBody>
          <a:bodyPr wrap="none" rtlCol="0">
            <a:spAutoFit/>
          </a:bodyPr>
          <a:lstStyle/>
          <a:p>
            <a:r>
              <a:rPr lang="de-DE" i="1" dirty="0"/>
              <a:t>Sollte Ihr Kind krank sein, informieren Sie nicht nur die Schulleitung sondern auch die Schulkind-Betreuung gesondert.</a:t>
            </a:r>
          </a:p>
          <a:p>
            <a:r>
              <a:rPr lang="de-DE" i="1" dirty="0"/>
              <a:t>Nicht immer werden alle Informationen weitergegeben. </a:t>
            </a:r>
          </a:p>
        </p:txBody>
      </p:sp>
      <p:sp>
        <p:nvSpPr>
          <p:cNvPr id="13" name="Textfeld 12"/>
          <p:cNvSpPr txBox="1"/>
          <p:nvPr/>
        </p:nvSpPr>
        <p:spPr>
          <a:xfrm>
            <a:off x="534838" y="3082820"/>
            <a:ext cx="9946257" cy="1754326"/>
          </a:xfrm>
          <a:prstGeom prst="rect">
            <a:avLst/>
          </a:prstGeom>
          <a:noFill/>
        </p:spPr>
        <p:txBody>
          <a:bodyPr wrap="square" rtlCol="0">
            <a:spAutoFit/>
          </a:bodyPr>
          <a:lstStyle/>
          <a:p>
            <a:r>
              <a:rPr lang="de-DE" b="1" dirty="0"/>
              <a:t>Was benötigt mein Kind in der Schulkind-Betreuung ?</a:t>
            </a:r>
          </a:p>
          <a:p>
            <a:endParaRPr lang="de-DE" dirty="0"/>
          </a:p>
          <a:p>
            <a:r>
              <a:rPr lang="de-DE" i="1" dirty="0"/>
              <a:t>Für die Schulkind-Betreuung werden ein weiteres Paar Hausschuhe benötigt. Diese bleiben auch in der Betreuung.</a:t>
            </a:r>
          </a:p>
          <a:p>
            <a:endParaRPr lang="de-DE" dirty="0"/>
          </a:p>
          <a:p>
            <a:endParaRPr lang="de-DE" dirty="0"/>
          </a:p>
        </p:txBody>
      </p:sp>
    </p:spTree>
    <p:extLst>
      <p:ext uri="{BB962C8B-B14F-4D97-AF65-F5344CB8AC3E}">
        <p14:creationId xmlns:p14="http://schemas.microsoft.com/office/powerpoint/2010/main" val="2125943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10689522" y="247020"/>
            <a:ext cx="1147566" cy="615621"/>
          </a:xfrm>
          <a:prstGeom prst="rect">
            <a:avLst/>
          </a:prstGeom>
        </p:spPr>
      </p:pic>
      <p:sp>
        <p:nvSpPr>
          <p:cNvPr id="5" name="Rechteck 4"/>
          <p:cNvSpPr/>
          <p:nvPr/>
        </p:nvSpPr>
        <p:spPr>
          <a:xfrm>
            <a:off x="0" y="6367792"/>
            <a:ext cx="12192000" cy="353683"/>
          </a:xfrm>
          <a:prstGeom prst="rect">
            <a:avLst/>
          </a:prstGeom>
          <a:solidFill>
            <a:schemeClr val="accent6">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6" name="Fußzeilenplatzhalter 5"/>
          <p:cNvSpPr>
            <a:spLocks noGrp="1"/>
          </p:cNvSpPr>
          <p:nvPr>
            <p:ph type="ftr" sz="quarter" idx="11"/>
          </p:nvPr>
        </p:nvSpPr>
        <p:spPr/>
        <p:txBody>
          <a:bodyPr/>
          <a:lstStyle/>
          <a:p>
            <a:r>
              <a:rPr lang="de-DE" dirty="0"/>
              <a:t>Informationsschreiben Schulkind-Betreuung 21/22</a:t>
            </a:r>
          </a:p>
        </p:txBody>
      </p:sp>
      <p:sp>
        <p:nvSpPr>
          <p:cNvPr id="7" name="Foliennummernplatzhalter 6"/>
          <p:cNvSpPr>
            <a:spLocks noGrp="1"/>
          </p:cNvSpPr>
          <p:nvPr>
            <p:ph type="sldNum" sz="quarter" idx="12"/>
          </p:nvPr>
        </p:nvSpPr>
        <p:spPr/>
        <p:txBody>
          <a:bodyPr/>
          <a:lstStyle/>
          <a:p>
            <a:fld id="{48342589-7A8E-497E-8E89-AC933245F460}" type="slidenum">
              <a:rPr lang="de-DE" smtClean="0"/>
              <a:t>2</a:t>
            </a:fld>
            <a:endParaRPr lang="de-DE"/>
          </a:p>
        </p:txBody>
      </p:sp>
      <p:sp>
        <p:nvSpPr>
          <p:cNvPr id="9" name="Rechteck 8"/>
          <p:cNvSpPr/>
          <p:nvPr/>
        </p:nvSpPr>
        <p:spPr>
          <a:xfrm>
            <a:off x="0" y="360735"/>
            <a:ext cx="10498347" cy="3881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 name="Textfeld 1"/>
          <p:cNvSpPr txBox="1"/>
          <p:nvPr/>
        </p:nvSpPr>
        <p:spPr>
          <a:xfrm>
            <a:off x="483079" y="1255137"/>
            <a:ext cx="3898760" cy="369332"/>
          </a:xfrm>
          <a:prstGeom prst="rect">
            <a:avLst/>
          </a:prstGeom>
          <a:noFill/>
        </p:spPr>
        <p:txBody>
          <a:bodyPr wrap="none" rtlCol="0">
            <a:spAutoFit/>
          </a:bodyPr>
          <a:lstStyle/>
          <a:p>
            <a:r>
              <a:rPr lang="de-DE" b="1" dirty="0"/>
              <a:t>Kontaktdaten der Schulkind-Betreuung</a:t>
            </a:r>
          </a:p>
        </p:txBody>
      </p:sp>
      <p:sp>
        <p:nvSpPr>
          <p:cNvPr id="8" name="Textfeld 7"/>
          <p:cNvSpPr txBox="1"/>
          <p:nvPr/>
        </p:nvSpPr>
        <p:spPr>
          <a:xfrm>
            <a:off x="483079" y="2132300"/>
            <a:ext cx="1454950" cy="369332"/>
          </a:xfrm>
          <a:prstGeom prst="rect">
            <a:avLst/>
          </a:prstGeom>
          <a:noFill/>
        </p:spPr>
        <p:txBody>
          <a:bodyPr wrap="none" rtlCol="0">
            <a:spAutoFit/>
          </a:bodyPr>
          <a:lstStyle/>
          <a:p>
            <a:r>
              <a:rPr lang="de-DE" dirty="0"/>
              <a:t>Schulteil Esch</a:t>
            </a:r>
          </a:p>
        </p:txBody>
      </p:sp>
      <p:sp>
        <p:nvSpPr>
          <p:cNvPr id="10" name="Rechteck 9"/>
          <p:cNvSpPr/>
          <p:nvPr/>
        </p:nvSpPr>
        <p:spPr>
          <a:xfrm>
            <a:off x="2725948" y="2132300"/>
            <a:ext cx="6096000" cy="1200329"/>
          </a:xfrm>
          <a:prstGeom prst="rect">
            <a:avLst/>
          </a:prstGeom>
        </p:spPr>
        <p:txBody>
          <a:bodyPr>
            <a:spAutoFit/>
          </a:bodyPr>
          <a:lstStyle/>
          <a:p>
            <a:r>
              <a:rPr lang="de-DE" dirty="0"/>
              <a:t>Brüsseler Ring 34, 64521 Groß-Gerau</a:t>
            </a:r>
          </a:p>
          <a:p>
            <a:r>
              <a:rPr lang="de-DE" dirty="0"/>
              <a:t>Leitung: Frau Albrecht</a:t>
            </a:r>
          </a:p>
          <a:p>
            <a:r>
              <a:rPr lang="de-DE" dirty="0"/>
              <a:t>Tel.: 06152 / 858 22 10</a:t>
            </a:r>
          </a:p>
          <a:p>
            <a:r>
              <a:rPr lang="de-DE" dirty="0"/>
              <a:t>E-Mail: esch@foerderverein-schillerschule-gg.de</a:t>
            </a:r>
          </a:p>
        </p:txBody>
      </p:sp>
      <p:sp>
        <p:nvSpPr>
          <p:cNvPr id="11" name="Rechteck 10"/>
          <p:cNvSpPr/>
          <p:nvPr/>
        </p:nvSpPr>
        <p:spPr>
          <a:xfrm>
            <a:off x="2725948" y="3690135"/>
            <a:ext cx="6096000" cy="1200329"/>
          </a:xfrm>
          <a:prstGeom prst="rect">
            <a:avLst/>
          </a:prstGeom>
        </p:spPr>
        <p:txBody>
          <a:bodyPr>
            <a:spAutoFit/>
          </a:bodyPr>
          <a:lstStyle/>
          <a:p>
            <a:r>
              <a:rPr lang="de-DE" dirty="0"/>
              <a:t>Jahnstrasse 11, 64521 Groß-Gerau</a:t>
            </a:r>
          </a:p>
          <a:p>
            <a:r>
              <a:rPr lang="de-DE" dirty="0"/>
              <a:t>Leitung: Frau Strupf</a:t>
            </a:r>
          </a:p>
          <a:p>
            <a:r>
              <a:rPr lang="de-DE" dirty="0"/>
              <a:t>Tel.: 06152 / 977 573 </a:t>
            </a:r>
          </a:p>
          <a:p>
            <a:r>
              <a:rPr lang="de-DE" dirty="0"/>
              <a:t>E-Mail: stadt@foerderverein-schillerschule-gg.de</a:t>
            </a:r>
          </a:p>
        </p:txBody>
      </p:sp>
      <p:sp>
        <p:nvSpPr>
          <p:cNvPr id="12" name="Textfeld 11"/>
          <p:cNvSpPr txBox="1"/>
          <p:nvPr/>
        </p:nvSpPr>
        <p:spPr>
          <a:xfrm>
            <a:off x="483079" y="3690135"/>
            <a:ext cx="1522661" cy="369332"/>
          </a:xfrm>
          <a:prstGeom prst="rect">
            <a:avLst/>
          </a:prstGeom>
          <a:noFill/>
        </p:spPr>
        <p:txBody>
          <a:bodyPr wrap="none" rtlCol="0">
            <a:spAutoFit/>
          </a:bodyPr>
          <a:lstStyle/>
          <a:p>
            <a:r>
              <a:rPr lang="de-DE" dirty="0"/>
              <a:t>Schulteil Stadt</a:t>
            </a:r>
          </a:p>
        </p:txBody>
      </p:sp>
    </p:spTree>
    <p:extLst>
      <p:ext uri="{BB962C8B-B14F-4D97-AF65-F5344CB8AC3E}">
        <p14:creationId xmlns:p14="http://schemas.microsoft.com/office/powerpoint/2010/main" val="22755484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10689522" y="247020"/>
            <a:ext cx="1147566" cy="615621"/>
          </a:xfrm>
          <a:prstGeom prst="rect">
            <a:avLst/>
          </a:prstGeom>
        </p:spPr>
      </p:pic>
      <p:sp>
        <p:nvSpPr>
          <p:cNvPr id="5" name="Rechteck 4"/>
          <p:cNvSpPr/>
          <p:nvPr/>
        </p:nvSpPr>
        <p:spPr>
          <a:xfrm>
            <a:off x="0" y="6367792"/>
            <a:ext cx="12192000" cy="353683"/>
          </a:xfrm>
          <a:prstGeom prst="rect">
            <a:avLst/>
          </a:prstGeom>
          <a:solidFill>
            <a:schemeClr val="accent6">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6" name="Fußzeilenplatzhalter 5"/>
          <p:cNvSpPr>
            <a:spLocks noGrp="1"/>
          </p:cNvSpPr>
          <p:nvPr>
            <p:ph type="ftr" sz="quarter" idx="11"/>
          </p:nvPr>
        </p:nvSpPr>
        <p:spPr/>
        <p:txBody>
          <a:bodyPr/>
          <a:lstStyle/>
          <a:p>
            <a:r>
              <a:rPr lang="de-DE" dirty="0"/>
              <a:t>Informationsschreiben Schulkind-Betreuung 21/22</a:t>
            </a:r>
          </a:p>
        </p:txBody>
      </p:sp>
      <p:sp>
        <p:nvSpPr>
          <p:cNvPr id="7" name="Foliennummernplatzhalter 6"/>
          <p:cNvSpPr>
            <a:spLocks noGrp="1"/>
          </p:cNvSpPr>
          <p:nvPr>
            <p:ph type="sldNum" sz="quarter" idx="12"/>
          </p:nvPr>
        </p:nvSpPr>
        <p:spPr/>
        <p:txBody>
          <a:bodyPr/>
          <a:lstStyle/>
          <a:p>
            <a:fld id="{48342589-7A8E-497E-8E89-AC933245F460}" type="slidenum">
              <a:rPr lang="de-DE" smtClean="0"/>
              <a:t>3</a:t>
            </a:fld>
            <a:endParaRPr lang="de-DE"/>
          </a:p>
        </p:txBody>
      </p:sp>
      <p:sp>
        <p:nvSpPr>
          <p:cNvPr id="9" name="Rechteck 8"/>
          <p:cNvSpPr/>
          <p:nvPr/>
        </p:nvSpPr>
        <p:spPr>
          <a:xfrm>
            <a:off x="0" y="360735"/>
            <a:ext cx="10498347" cy="3881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3" name="Textfeld 2"/>
          <p:cNvSpPr txBox="1"/>
          <p:nvPr/>
        </p:nvSpPr>
        <p:spPr>
          <a:xfrm>
            <a:off x="715992" y="1708030"/>
            <a:ext cx="1884298" cy="369332"/>
          </a:xfrm>
          <a:prstGeom prst="rect">
            <a:avLst/>
          </a:prstGeom>
          <a:noFill/>
        </p:spPr>
        <p:txBody>
          <a:bodyPr wrap="none" rtlCol="0">
            <a:spAutoFit/>
          </a:bodyPr>
          <a:lstStyle/>
          <a:p>
            <a:r>
              <a:rPr lang="de-DE" b="1" dirty="0"/>
              <a:t>Betreuungszeiten</a:t>
            </a:r>
          </a:p>
        </p:txBody>
      </p:sp>
      <p:sp>
        <p:nvSpPr>
          <p:cNvPr id="8" name="Textfeld 7"/>
          <p:cNvSpPr txBox="1"/>
          <p:nvPr/>
        </p:nvSpPr>
        <p:spPr>
          <a:xfrm>
            <a:off x="715992" y="2449901"/>
            <a:ext cx="1738425" cy="369332"/>
          </a:xfrm>
          <a:prstGeom prst="rect">
            <a:avLst/>
          </a:prstGeom>
          <a:noFill/>
        </p:spPr>
        <p:txBody>
          <a:bodyPr wrap="none" rtlCol="0">
            <a:spAutoFit/>
          </a:bodyPr>
          <a:lstStyle/>
          <a:p>
            <a:r>
              <a:rPr lang="de-DE" dirty="0"/>
              <a:t>Montag - Freitag</a:t>
            </a:r>
          </a:p>
        </p:txBody>
      </p:sp>
      <p:sp>
        <p:nvSpPr>
          <p:cNvPr id="10" name="Textfeld 9"/>
          <p:cNvSpPr txBox="1"/>
          <p:nvPr/>
        </p:nvSpPr>
        <p:spPr>
          <a:xfrm>
            <a:off x="3485072" y="2462038"/>
            <a:ext cx="3709670" cy="369332"/>
          </a:xfrm>
          <a:prstGeom prst="rect">
            <a:avLst/>
          </a:prstGeom>
          <a:noFill/>
        </p:spPr>
        <p:txBody>
          <a:bodyPr wrap="none" rtlCol="0">
            <a:spAutoFit/>
          </a:bodyPr>
          <a:lstStyle/>
          <a:p>
            <a:r>
              <a:rPr lang="de-DE" dirty="0"/>
              <a:t>7:30 – 8:45 Uhr     &amp;     11:40 – 16 Uhr</a:t>
            </a:r>
          </a:p>
        </p:txBody>
      </p:sp>
      <p:sp>
        <p:nvSpPr>
          <p:cNvPr id="12" name="Textfeld 11"/>
          <p:cNvSpPr txBox="1"/>
          <p:nvPr/>
        </p:nvSpPr>
        <p:spPr>
          <a:xfrm>
            <a:off x="715992" y="3345414"/>
            <a:ext cx="2196435" cy="1754326"/>
          </a:xfrm>
          <a:prstGeom prst="rect">
            <a:avLst/>
          </a:prstGeom>
          <a:noFill/>
        </p:spPr>
        <p:txBody>
          <a:bodyPr wrap="none" rtlCol="0">
            <a:spAutoFit/>
          </a:bodyPr>
          <a:lstStyle/>
          <a:p>
            <a:r>
              <a:rPr lang="de-DE" dirty="0"/>
              <a:t>Module:</a:t>
            </a:r>
          </a:p>
          <a:p>
            <a:endParaRPr lang="de-DE" dirty="0"/>
          </a:p>
          <a:p>
            <a:r>
              <a:rPr lang="de-DE" dirty="0"/>
              <a:t>Modul 1 (Frühmodul)</a:t>
            </a:r>
          </a:p>
          <a:p>
            <a:r>
              <a:rPr lang="de-DE" dirty="0"/>
              <a:t>Modul 2</a:t>
            </a:r>
          </a:p>
          <a:p>
            <a:r>
              <a:rPr lang="de-DE" dirty="0"/>
              <a:t>Modul 3</a:t>
            </a:r>
          </a:p>
          <a:p>
            <a:r>
              <a:rPr lang="de-DE" dirty="0"/>
              <a:t>Modul 4</a:t>
            </a:r>
          </a:p>
        </p:txBody>
      </p:sp>
      <p:sp>
        <p:nvSpPr>
          <p:cNvPr id="13" name="Textfeld 12"/>
          <p:cNvSpPr txBox="1"/>
          <p:nvPr/>
        </p:nvSpPr>
        <p:spPr>
          <a:xfrm>
            <a:off x="3485072" y="3899411"/>
            <a:ext cx="4593180" cy="1200329"/>
          </a:xfrm>
          <a:prstGeom prst="rect">
            <a:avLst/>
          </a:prstGeom>
          <a:noFill/>
        </p:spPr>
        <p:txBody>
          <a:bodyPr wrap="none" rtlCol="0">
            <a:spAutoFit/>
          </a:bodyPr>
          <a:lstStyle/>
          <a:p>
            <a:r>
              <a:rPr lang="de-DE" dirty="0"/>
              <a:t>7:30 – 8:45 Uhr</a:t>
            </a:r>
          </a:p>
          <a:p>
            <a:r>
              <a:rPr lang="de-DE" dirty="0"/>
              <a:t>7:30 – 13:25 Uhr (bei AG Teilnahme bis 14 Uhr)</a:t>
            </a:r>
          </a:p>
          <a:p>
            <a:r>
              <a:rPr lang="de-DE" dirty="0"/>
              <a:t>7:30 – 15 Uhr</a:t>
            </a:r>
          </a:p>
          <a:p>
            <a:r>
              <a:rPr lang="de-DE" dirty="0"/>
              <a:t>7:30 – 16 Uhr</a:t>
            </a:r>
          </a:p>
        </p:txBody>
      </p:sp>
    </p:spTree>
    <p:extLst>
      <p:ext uri="{BB962C8B-B14F-4D97-AF65-F5344CB8AC3E}">
        <p14:creationId xmlns:p14="http://schemas.microsoft.com/office/powerpoint/2010/main" val="13747512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10689522" y="247020"/>
            <a:ext cx="1147566" cy="615621"/>
          </a:xfrm>
          <a:prstGeom prst="rect">
            <a:avLst/>
          </a:prstGeom>
        </p:spPr>
      </p:pic>
      <p:sp>
        <p:nvSpPr>
          <p:cNvPr id="5" name="Rechteck 4"/>
          <p:cNvSpPr/>
          <p:nvPr/>
        </p:nvSpPr>
        <p:spPr>
          <a:xfrm>
            <a:off x="0" y="6367792"/>
            <a:ext cx="12192000" cy="353683"/>
          </a:xfrm>
          <a:prstGeom prst="rect">
            <a:avLst/>
          </a:prstGeom>
          <a:solidFill>
            <a:schemeClr val="accent6">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6" name="Fußzeilenplatzhalter 5"/>
          <p:cNvSpPr>
            <a:spLocks noGrp="1"/>
          </p:cNvSpPr>
          <p:nvPr>
            <p:ph type="ftr" sz="quarter" idx="11"/>
          </p:nvPr>
        </p:nvSpPr>
        <p:spPr/>
        <p:txBody>
          <a:bodyPr/>
          <a:lstStyle/>
          <a:p>
            <a:r>
              <a:rPr lang="de-DE" dirty="0"/>
              <a:t>Informationsschreiben Schulkind-Betreuung 21/22</a:t>
            </a:r>
          </a:p>
        </p:txBody>
      </p:sp>
      <p:sp>
        <p:nvSpPr>
          <p:cNvPr id="7" name="Foliennummernplatzhalter 6"/>
          <p:cNvSpPr>
            <a:spLocks noGrp="1"/>
          </p:cNvSpPr>
          <p:nvPr>
            <p:ph type="sldNum" sz="quarter" idx="12"/>
          </p:nvPr>
        </p:nvSpPr>
        <p:spPr/>
        <p:txBody>
          <a:bodyPr/>
          <a:lstStyle/>
          <a:p>
            <a:fld id="{48342589-7A8E-497E-8E89-AC933245F460}" type="slidenum">
              <a:rPr lang="de-DE" smtClean="0"/>
              <a:t>4</a:t>
            </a:fld>
            <a:endParaRPr lang="de-DE"/>
          </a:p>
        </p:txBody>
      </p:sp>
      <p:sp>
        <p:nvSpPr>
          <p:cNvPr id="9" name="Rechteck 8"/>
          <p:cNvSpPr/>
          <p:nvPr/>
        </p:nvSpPr>
        <p:spPr>
          <a:xfrm>
            <a:off x="0" y="360735"/>
            <a:ext cx="10498347" cy="3881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2" name="Textfeld 11"/>
          <p:cNvSpPr txBox="1"/>
          <p:nvPr/>
        </p:nvSpPr>
        <p:spPr>
          <a:xfrm>
            <a:off x="621102" y="1362973"/>
            <a:ext cx="3575274" cy="369332"/>
          </a:xfrm>
          <a:prstGeom prst="rect">
            <a:avLst/>
          </a:prstGeom>
          <a:noFill/>
        </p:spPr>
        <p:txBody>
          <a:bodyPr wrap="none" rtlCol="0">
            <a:spAutoFit/>
          </a:bodyPr>
          <a:lstStyle/>
          <a:p>
            <a:r>
              <a:rPr lang="de-DE" b="1" dirty="0"/>
              <a:t>Wo finde ich die Betreuung (Nest) ?</a:t>
            </a:r>
          </a:p>
        </p:txBody>
      </p:sp>
      <p:sp>
        <p:nvSpPr>
          <p:cNvPr id="13" name="Textfeld 12"/>
          <p:cNvSpPr txBox="1"/>
          <p:nvPr/>
        </p:nvSpPr>
        <p:spPr>
          <a:xfrm>
            <a:off x="621102" y="1834056"/>
            <a:ext cx="7724230" cy="1477328"/>
          </a:xfrm>
          <a:prstGeom prst="rect">
            <a:avLst/>
          </a:prstGeom>
          <a:noFill/>
        </p:spPr>
        <p:txBody>
          <a:bodyPr wrap="none" rtlCol="0">
            <a:spAutoFit/>
          </a:bodyPr>
          <a:lstStyle/>
          <a:p>
            <a:r>
              <a:rPr lang="de-DE" u="sng" dirty="0"/>
              <a:t>Esch</a:t>
            </a:r>
          </a:p>
          <a:p>
            <a:r>
              <a:rPr lang="de-DE" dirty="0"/>
              <a:t>Durch den Haupteingang, an der Bücherei und Mensa vorbei, oberhalb der Aula.</a:t>
            </a:r>
          </a:p>
          <a:p>
            <a:endParaRPr lang="de-DE" dirty="0"/>
          </a:p>
          <a:p>
            <a:r>
              <a:rPr lang="de-DE" u="sng" dirty="0"/>
              <a:t>Stadt</a:t>
            </a:r>
          </a:p>
          <a:p>
            <a:r>
              <a:rPr lang="de-DE" dirty="0"/>
              <a:t>Durch den Haupteingang die kleine Treppe hinauf, dann links.</a:t>
            </a:r>
          </a:p>
        </p:txBody>
      </p:sp>
      <p:sp>
        <p:nvSpPr>
          <p:cNvPr id="14" name="Textfeld 13"/>
          <p:cNvSpPr txBox="1"/>
          <p:nvPr/>
        </p:nvSpPr>
        <p:spPr>
          <a:xfrm>
            <a:off x="621102" y="4117513"/>
            <a:ext cx="8696163" cy="369332"/>
          </a:xfrm>
          <a:prstGeom prst="rect">
            <a:avLst/>
          </a:prstGeom>
          <a:noFill/>
        </p:spPr>
        <p:txBody>
          <a:bodyPr wrap="none" rtlCol="0">
            <a:spAutoFit/>
          </a:bodyPr>
          <a:lstStyle/>
          <a:p>
            <a:r>
              <a:rPr lang="de-DE" b="1" dirty="0"/>
              <a:t>Betreuung an besonderen Tagen (letzter Schultag vor den Ferien, pädagogischer Tag, etc.)</a:t>
            </a:r>
          </a:p>
        </p:txBody>
      </p:sp>
      <p:sp>
        <p:nvSpPr>
          <p:cNvPr id="15" name="Textfeld 14"/>
          <p:cNvSpPr txBox="1"/>
          <p:nvPr/>
        </p:nvSpPr>
        <p:spPr>
          <a:xfrm>
            <a:off x="621102" y="4642488"/>
            <a:ext cx="9178731" cy="1200329"/>
          </a:xfrm>
          <a:prstGeom prst="rect">
            <a:avLst/>
          </a:prstGeom>
          <a:noFill/>
        </p:spPr>
        <p:txBody>
          <a:bodyPr wrap="none" rtlCol="0">
            <a:spAutoFit/>
          </a:bodyPr>
          <a:lstStyle/>
          <a:p>
            <a:r>
              <a:rPr lang="de-DE" dirty="0"/>
              <a:t>Wir betreuen Ihr Kind nach Schulschluss bis zum Ende des gebuchten Moduls.</a:t>
            </a:r>
          </a:p>
          <a:p>
            <a:r>
              <a:rPr lang="de-DE" dirty="0"/>
              <a:t>Sollte die Schule aufgrund des päd. Tages komplett geschlossen sein, wird Ihr Kind in diesem Tag</a:t>
            </a:r>
          </a:p>
          <a:p>
            <a:r>
              <a:rPr lang="de-DE" dirty="0"/>
              <a:t>komplett vom Förderverein betreut. Hierzu folgen zusätzliche Informationen zeitnah.</a:t>
            </a:r>
          </a:p>
          <a:p>
            <a:r>
              <a:rPr lang="de-DE" dirty="0"/>
              <a:t>Dieses gilt jedoch nicht für bewegliche Ferientage oder Schulferien.</a:t>
            </a:r>
          </a:p>
        </p:txBody>
      </p:sp>
    </p:spTree>
    <p:extLst>
      <p:ext uri="{BB962C8B-B14F-4D97-AF65-F5344CB8AC3E}">
        <p14:creationId xmlns:p14="http://schemas.microsoft.com/office/powerpoint/2010/main" val="4250936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10689522" y="247020"/>
            <a:ext cx="1147566" cy="615621"/>
          </a:xfrm>
          <a:prstGeom prst="rect">
            <a:avLst/>
          </a:prstGeom>
        </p:spPr>
      </p:pic>
      <p:sp>
        <p:nvSpPr>
          <p:cNvPr id="5" name="Rechteck 4"/>
          <p:cNvSpPr/>
          <p:nvPr/>
        </p:nvSpPr>
        <p:spPr>
          <a:xfrm>
            <a:off x="0" y="6367792"/>
            <a:ext cx="12192000" cy="353683"/>
          </a:xfrm>
          <a:prstGeom prst="rect">
            <a:avLst/>
          </a:prstGeom>
          <a:solidFill>
            <a:schemeClr val="accent6">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6" name="Fußzeilenplatzhalter 5"/>
          <p:cNvSpPr>
            <a:spLocks noGrp="1"/>
          </p:cNvSpPr>
          <p:nvPr>
            <p:ph type="ftr" sz="quarter" idx="11"/>
          </p:nvPr>
        </p:nvSpPr>
        <p:spPr/>
        <p:txBody>
          <a:bodyPr/>
          <a:lstStyle/>
          <a:p>
            <a:r>
              <a:rPr lang="de-DE" dirty="0"/>
              <a:t>Informationsschreiben Schulkind-Betreuung 21/22</a:t>
            </a:r>
          </a:p>
        </p:txBody>
      </p:sp>
      <p:sp>
        <p:nvSpPr>
          <p:cNvPr id="7" name="Foliennummernplatzhalter 6"/>
          <p:cNvSpPr>
            <a:spLocks noGrp="1"/>
          </p:cNvSpPr>
          <p:nvPr>
            <p:ph type="sldNum" sz="quarter" idx="12"/>
          </p:nvPr>
        </p:nvSpPr>
        <p:spPr/>
        <p:txBody>
          <a:bodyPr/>
          <a:lstStyle/>
          <a:p>
            <a:fld id="{48342589-7A8E-497E-8E89-AC933245F460}" type="slidenum">
              <a:rPr lang="de-DE" smtClean="0"/>
              <a:t>5</a:t>
            </a:fld>
            <a:endParaRPr lang="de-DE"/>
          </a:p>
        </p:txBody>
      </p:sp>
      <p:sp>
        <p:nvSpPr>
          <p:cNvPr id="9" name="Rechteck 8"/>
          <p:cNvSpPr/>
          <p:nvPr/>
        </p:nvSpPr>
        <p:spPr>
          <a:xfrm>
            <a:off x="0" y="360735"/>
            <a:ext cx="10498347" cy="3881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 name="Textfeld 1"/>
          <p:cNvSpPr txBox="1"/>
          <p:nvPr/>
        </p:nvSpPr>
        <p:spPr>
          <a:xfrm>
            <a:off x="776377" y="1397479"/>
            <a:ext cx="3984809" cy="369332"/>
          </a:xfrm>
          <a:prstGeom prst="rect">
            <a:avLst/>
          </a:prstGeom>
          <a:noFill/>
        </p:spPr>
        <p:txBody>
          <a:bodyPr wrap="none" rtlCol="0">
            <a:spAutoFit/>
          </a:bodyPr>
          <a:lstStyle/>
          <a:p>
            <a:r>
              <a:rPr lang="de-DE" b="1" dirty="0"/>
              <a:t>Wie arbeitet die Schulkind-Betreuung ?</a:t>
            </a:r>
          </a:p>
        </p:txBody>
      </p:sp>
      <p:sp>
        <p:nvSpPr>
          <p:cNvPr id="3" name="Textfeld 2"/>
          <p:cNvSpPr txBox="1"/>
          <p:nvPr/>
        </p:nvSpPr>
        <p:spPr>
          <a:xfrm>
            <a:off x="776377" y="2081030"/>
            <a:ext cx="10273518" cy="1477328"/>
          </a:xfrm>
          <a:prstGeom prst="rect">
            <a:avLst/>
          </a:prstGeom>
          <a:noFill/>
        </p:spPr>
        <p:txBody>
          <a:bodyPr wrap="none" rtlCol="0">
            <a:spAutoFit/>
          </a:bodyPr>
          <a:lstStyle/>
          <a:p>
            <a:r>
              <a:rPr lang="de-DE" i="1" dirty="0"/>
              <a:t>Im Schulteil „Esch“ werden Ihre Kinder von 8 Mitarbeitern betreut. Momentan nur in festen Gruppen mit</a:t>
            </a:r>
          </a:p>
          <a:p>
            <a:r>
              <a:rPr lang="de-DE" i="1" dirty="0"/>
              <a:t>einer zugeteilten Betreuerin. Ansonsten stehen uns 5-6 Räume zur Verfügung mit max. 25 Kinder pro Raum.</a:t>
            </a:r>
          </a:p>
          <a:p>
            <a:r>
              <a:rPr lang="de-DE" i="1" dirty="0"/>
              <a:t>Unter normalen Bedingungen können die Kinder frei wählen in welche Räumen sie spielen möchten. </a:t>
            </a:r>
          </a:p>
          <a:p>
            <a:r>
              <a:rPr lang="de-DE" i="1" dirty="0"/>
              <a:t>Der angefertigte Button mit dem Bild Ihres Kindes wird dann selbständig von Ihrem Kind in den gewählten </a:t>
            </a:r>
          </a:p>
          <a:p>
            <a:r>
              <a:rPr lang="de-DE" i="1" dirty="0"/>
              <a:t>Raum verschoben. </a:t>
            </a:r>
          </a:p>
        </p:txBody>
      </p:sp>
      <p:sp>
        <p:nvSpPr>
          <p:cNvPr id="16" name="Textfeld 15"/>
          <p:cNvSpPr txBox="1"/>
          <p:nvPr/>
        </p:nvSpPr>
        <p:spPr>
          <a:xfrm>
            <a:off x="776377" y="4103138"/>
            <a:ext cx="8474756" cy="923330"/>
          </a:xfrm>
          <a:prstGeom prst="rect">
            <a:avLst/>
          </a:prstGeom>
          <a:noFill/>
        </p:spPr>
        <p:txBody>
          <a:bodyPr wrap="none" rtlCol="0">
            <a:spAutoFit/>
          </a:bodyPr>
          <a:lstStyle/>
          <a:p>
            <a:r>
              <a:rPr lang="de-DE" i="1" dirty="0"/>
              <a:t>Im Schulteil „Stadt“ werden Ihre Kinder von 7 Mitarbeitern betreut. </a:t>
            </a:r>
          </a:p>
          <a:p>
            <a:r>
              <a:rPr lang="de-DE" i="1" dirty="0"/>
              <a:t>Es stehen uns 2-3 Räume zur Verfügung. Mittagessen wird im Hauptraum eingenommen.</a:t>
            </a:r>
          </a:p>
          <a:p>
            <a:r>
              <a:rPr lang="de-DE" i="1" dirty="0"/>
              <a:t>Unter normalen Bedingungen können die Kinder frei wählen wo sie spielen möchten. </a:t>
            </a:r>
          </a:p>
        </p:txBody>
      </p:sp>
    </p:spTree>
    <p:extLst>
      <p:ext uri="{BB962C8B-B14F-4D97-AF65-F5344CB8AC3E}">
        <p14:creationId xmlns:p14="http://schemas.microsoft.com/office/powerpoint/2010/main" val="3531669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10689522" y="247020"/>
            <a:ext cx="1147566" cy="615621"/>
          </a:xfrm>
          <a:prstGeom prst="rect">
            <a:avLst/>
          </a:prstGeom>
        </p:spPr>
      </p:pic>
      <p:sp>
        <p:nvSpPr>
          <p:cNvPr id="5" name="Rechteck 4"/>
          <p:cNvSpPr/>
          <p:nvPr/>
        </p:nvSpPr>
        <p:spPr>
          <a:xfrm>
            <a:off x="0" y="6367792"/>
            <a:ext cx="12192000" cy="353683"/>
          </a:xfrm>
          <a:prstGeom prst="rect">
            <a:avLst/>
          </a:prstGeom>
          <a:solidFill>
            <a:schemeClr val="accent6">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6" name="Fußzeilenplatzhalter 5"/>
          <p:cNvSpPr>
            <a:spLocks noGrp="1"/>
          </p:cNvSpPr>
          <p:nvPr>
            <p:ph type="ftr" sz="quarter" idx="11"/>
          </p:nvPr>
        </p:nvSpPr>
        <p:spPr/>
        <p:txBody>
          <a:bodyPr/>
          <a:lstStyle/>
          <a:p>
            <a:r>
              <a:rPr lang="de-DE" dirty="0"/>
              <a:t>Informationsschreiben Schulkind-Betreuung 21/22</a:t>
            </a:r>
          </a:p>
        </p:txBody>
      </p:sp>
      <p:sp>
        <p:nvSpPr>
          <p:cNvPr id="7" name="Foliennummernplatzhalter 6"/>
          <p:cNvSpPr>
            <a:spLocks noGrp="1"/>
          </p:cNvSpPr>
          <p:nvPr>
            <p:ph type="sldNum" sz="quarter" idx="12"/>
          </p:nvPr>
        </p:nvSpPr>
        <p:spPr/>
        <p:txBody>
          <a:bodyPr/>
          <a:lstStyle/>
          <a:p>
            <a:fld id="{48342589-7A8E-497E-8E89-AC933245F460}" type="slidenum">
              <a:rPr lang="de-DE" smtClean="0"/>
              <a:t>6</a:t>
            </a:fld>
            <a:endParaRPr lang="de-DE"/>
          </a:p>
        </p:txBody>
      </p:sp>
      <p:sp>
        <p:nvSpPr>
          <p:cNvPr id="9" name="Rechteck 8"/>
          <p:cNvSpPr/>
          <p:nvPr/>
        </p:nvSpPr>
        <p:spPr>
          <a:xfrm>
            <a:off x="0" y="360735"/>
            <a:ext cx="10498347" cy="3881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8" name="Textfeld 7"/>
          <p:cNvSpPr txBox="1"/>
          <p:nvPr/>
        </p:nvSpPr>
        <p:spPr>
          <a:xfrm>
            <a:off x="646981" y="1159999"/>
            <a:ext cx="4145109" cy="369332"/>
          </a:xfrm>
          <a:prstGeom prst="rect">
            <a:avLst/>
          </a:prstGeom>
          <a:noFill/>
        </p:spPr>
        <p:txBody>
          <a:bodyPr wrap="none" rtlCol="0">
            <a:spAutoFit/>
          </a:bodyPr>
          <a:lstStyle/>
          <a:p>
            <a:r>
              <a:rPr lang="de-DE" b="1" dirty="0"/>
              <a:t>Können Hausaufgaben gemacht werden ?</a:t>
            </a:r>
          </a:p>
        </p:txBody>
      </p:sp>
      <p:sp>
        <p:nvSpPr>
          <p:cNvPr id="11" name="Rechteck 10"/>
          <p:cNvSpPr/>
          <p:nvPr/>
        </p:nvSpPr>
        <p:spPr>
          <a:xfrm>
            <a:off x="646981" y="1753404"/>
            <a:ext cx="9144000" cy="1579920"/>
          </a:xfrm>
          <a:prstGeom prst="rect">
            <a:avLst/>
          </a:prstGeom>
        </p:spPr>
        <p:txBody>
          <a:bodyPr wrap="square">
            <a:spAutoFit/>
          </a:bodyPr>
          <a:lstStyle/>
          <a:p>
            <a:pPr lvl="0">
              <a:spcAft>
                <a:spcPts val="800"/>
              </a:spcAft>
            </a:pPr>
            <a:r>
              <a:rPr lang="de-DE" i="1" dirty="0">
                <a:latin typeface="Calibri" panose="020F0502020204030204" pitchFamily="34" charset="0"/>
                <a:ea typeface="Calibri" panose="020F0502020204030204" pitchFamily="34" charset="0"/>
                <a:cs typeface="Times New Roman" panose="02020603050405020304" pitchFamily="18" charset="0"/>
              </a:rPr>
              <a:t>Hausaufgaben können im Moment (fest Gruppen) in dem zugeteilten Raum erledigt werden. Hausaufgaben sollten selbständig gemacht werden. Wir sind keine Hausaufgabenhilfe. Hausaufgaben zu erledigen ist kein MUSS. Wir können Ihr Kind hinweisen, jedoch werden wir Ihr Kind nicht zwingen.      </a:t>
            </a:r>
          </a:p>
          <a:p>
            <a:pPr lvl="0">
              <a:spcAft>
                <a:spcPts val="800"/>
              </a:spcAft>
            </a:pPr>
            <a:r>
              <a:rPr lang="de-DE" i="1" dirty="0">
                <a:latin typeface="Calibri" panose="020F0502020204030204" pitchFamily="34" charset="0"/>
                <a:ea typeface="Calibri" panose="020F0502020204030204" pitchFamily="34" charset="0"/>
                <a:cs typeface="Times New Roman" panose="02020603050405020304" pitchFamily="18" charset="0"/>
              </a:rPr>
              <a:t>Ohne feste Gruppen gibt es 1 Klassenraum, wo Hausaufgaben in Ruhe gemacht werden können</a:t>
            </a:r>
          </a:p>
        </p:txBody>
      </p:sp>
      <p:sp>
        <p:nvSpPr>
          <p:cNvPr id="10" name="Rechteck 9"/>
          <p:cNvSpPr/>
          <p:nvPr/>
        </p:nvSpPr>
        <p:spPr>
          <a:xfrm>
            <a:off x="646981" y="3771950"/>
            <a:ext cx="9264770" cy="1200329"/>
          </a:xfrm>
          <a:prstGeom prst="rect">
            <a:avLst/>
          </a:prstGeom>
        </p:spPr>
        <p:txBody>
          <a:bodyPr wrap="square">
            <a:spAutoFit/>
          </a:bodyPr>
          <a:lstStyle/>
          <a:p>
            <a:r>
              <a:rPr lang="de-DE" b="1" dirty="0"/>
              <a:t>Anmeldung nach Schulschluss oder Frühbetreuung</a:t>
            </a:r>
          </a:p>
          <a:p>
            <a:endParaRPr lang="de-DE" dirty="0"/>
          </a:p>
          <a:p>
            <a:r>
              <a:rPr lang="de-DE" i="1" dirty="0"/>
              <a:t>Kinder melden sich erst an der Infotheke im Nest an. Es folgt die Kontrolle der Anwesenheit. </a:t>
            </a:r>
          </a:p>
          <a:p>
            <a:r>
              <a:rPr lang="de-DE" i="1" dirty="0"/>
              <a:t>Bei fehlenden Erst- und Zweitklässler wird zu Hause angerufen, was mit dem Kind ist.</a:t>
            </a:r>
          </a:p>
        </p:txBody>
      </p:sp>
      <p:sp>
        <p:nvSpPr>
          <p:cNvPr id="12" name="Textfeld 11"/>
          <p:cNvSpPr txBox="1"/>
          <p:nvPr/>
        </p:nvSpPr>
        <p:spPr>
          <a:xfrm>
            <a:off x="646981" y="5208370"/>
            <a:ext cx="9872190" cy="923330"/>
          </a:xfrm>
          <a:prstGeom prst="rect">
            <a:avLst/>
          </a:prstGeom>
          <a:noFill/>
        </p:spPr>
        <p:txBody>
          <a:bodyPr wrap="none" rtlCol="0">
            <a:spAutoFit/>
          </a:bodyPr>
          <a:lstStyle/>
          <a:p>
            <a:r>
              <a:rPr lang="de-DE" b="1" dirty="0"/>
              <a:t>Räume</a:t>
            </a:r>
          </a:p>
          <a:p>
            <a:endParaRPr lang="de-DE" dirty="0"/>
          </a:p>
          <a:p>
            <a:r>
              <a:rPr lang="de-DE" i="1" dirty="0"/>
              <a:t>Alle Räume sind generell mit Bastelmaterial, Lego, Barbie, Playmobil, Büchern und Spielen ausgestattet.</a:t>
            </a:r>
          </a:p>
        </p:txBody>
      </p:sp>
    </p:spTree>
    <p:extLst>
      <p:ext uri="{BB962C8B-B14F-4D97-AF65-F5344CB8AC3E}">
        <p14:creationId xmlns:p14="http://schemas.microsoft.com/office/powerpoint/2010/main" val="3893195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10689522" y="247020"/>
            <a:ext cx="1147566" cy="615621"/>
          </a:xfrm>
          <a:prstGeom prst="rect">
            <a:avLst/>
          </a:prstGeom>
        </p:spPr>
      </p:pic>
      <p:sp>
        <p:nvSpPr>
          <p:cNvPr id="5" name="Rechteck 4"/>
          <p:cNvSpPr/>
          <p:nvPr/>
        </p:nvSpPr>
        <p:spPr>
          <a:xfrm>
            <a:off x="0" y="6367792"/>
            <a:ext cx="12192000" cy="353683"/>
          </a:xfrm>
          <a:prstGeom prst="rect">
            <a:avLst/>
          </a:prstGeom>
          <a:solidFill>
            <a:schemeClr val="accent6">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6" name="Fußzeilenplatzhalter 5"/>
          <p:cNvSpPr>
            <a:spLocks noGrp="1"/>
          </p:cNvSpPr>
          <p:nvPr>
            <p:ph type="ftr" sz="quarter" idx="11"/>
          </p:nvPr>
        </p:nvSpPr>
        <p:spPr/>
        <p:txBody>
          <a:bodyPr/>
          <a:lstStyle/>
          <a:p>
            <a:r>
              <a:rPr lang="de-DE" dirty="0"/>
              <a:t>Informationsschreiben Schulkind-Betreuung 21/22</a:t>
            </a:r>
          </a:p>
        </p:txBody>
      </p:sp>
      <p:sp>
        <p:nvSpPr>
          <p:cNvPr id="7" name="Foliennummernplatzhalter 6"/>
          <p:cNvSpPr>
            <a:spLocks noGrp="1"/>
          </p:cNvSpPr>
          <p:nvPr>
            <p:ph type="sldNum" sz="quarter" idx="12"/>
          </p:nvPr>
        </p:nvSpPr>
        <p:spPr/>
        <p:txBody>
          <a:bodyPr/>
          <a:lstStyle/>
          <a:p>
            <a:fld id="{48342589-7A8E-497E-8E89-AC933245F460}" type="slidenum">
              <a:rPr lang="de-DE" smtClean="0"/>
              <a:t>7</a:t>
            </a:fld>
            <a:endParaRPr lang="de-DE"/>
          </a:p>
        </p:txBody>
      </p:sp>
      <p:sp>
        <p:nvSpPr>
          <p:cNvPr id="9" name="Rechteck 8"/>
          <p:cNvSpPr/>
          <p:nvPr/>
        </p:nvSpPr>
        <p:spPr>
          <a:xfrm>
            <a:off x="0" y="360735"/>
            <a:ext cx="10498347" cy="3881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 name="Textfeld 1"/>
          <p:cNvSpPr txBox="1"/>
          <p:nvPr/>
        </p:nvSpPr>
        <p:spPr>
          <a:xfrm>
            <a:off x="715992" y="1544128"/>
            <a:ext cx="2963696" cy="369332"/>
          </a:xfrm>
          <a:prstGeom prst="rect">
            <a:avLst/>
          </a:prstGeom>
          <a:noFill/>
        </p:spPr>
        <p:txBody>
          <a:bodyPr wrap="none" rtlCol="0">
            <a:spAutoFit/>
          </a:bodyPr>
          <a:lstStyle/>
          <a:p>
            <a:r>
              <a:rPr lang="de-DE" b="1" dirty="0"/>
              <a:t>Anmeldung zum Mittagessen</a:t>
            </a:r>
          </a:p>
        </p:txBody>
      </p:sp>
      <p:sp>
        <p:nvSpPr>
          <p:cNvPr id="8" name="Textfeld 7"/>
          <p:cNvSpPr txBox="1"/>
          <p:nvPr/>
        </p:nvSpPr>
        <p:spPr>
          <a:xfrm>
            <a:off x="715992" y="2251494"/>
            <a:ext cx="1522661" cy="369332"/>
          </a:xfrm>
          <a:prstGeom prst="rect">
            <a:avLst/>
          </a:prstGeom>
          <a:noFill/>
        </p:spPr>
        <p:txBody>
          <a:bodyPr wrap="none" rtlCol="0">
            <a:spAutoFit/>
          </a:bodyPr>
          <a:lstStyle/>
          <a:p>
            <a:r>
              <a:rPr lang="de-DE" i="1" dirty="0"/>
              <a:t>Schulteil Stadt</a:t>
            </a:r>
          </a:p>
        </p:txBody>
      </p:sp>
      <p:sp>
        <p:nvSpPr>
          <p:cNvPr id="10" name="Textfeld 9"/>
          <p:cNvSpPr txBox="1"/>
          <p:nvPr/>
        </p:nvSpPr>
        <p:spPr>
          <a:xfrm>
            <a:off x="715992" y="2802780"/>
            <a:ext cx="10088403" cy="2308324"/>
          </a:xfrm>
          <a:prstGeom prst="rect">
            <a:avLst/>
          </a:prstGeom>
          <a:noFill/>
        </p:spPr>
        <p:txBody>
          <a:bodyPr wrap="none" rtlCol="0">
            <a:spAutoFit/>
          </a:bodyPr>
          <a:lstStyle/>
          <a:p>
            <a:r>
              <a:rPr lang="de-DE" i="1" dirty="0"/>
              <a:t>In Zusammenarbeit mit unserem langjährigen Caterer, haben Sie die Möglichkeit direkt beim Förderverein,</a:t>
            </a:r>
          </a:p>
          <a:p>
            <a:r>
              <a:rPr lang="de-DE" i="1" dirty="0"/>
              <a:t>ein Mittagessen für Ihr Kind zu bestellen. Das folgende Bestellformular geben Sie bitte in der Betreuung</a:t>
            </a:r>
          </a:p>
          <a:p>
            <a:r>
              <a:rPr lang="de-DE" i="1" dirty="0"/>
              <a:t>Stadt ab. Wir erledigen den Rest.</a:t>
            </a:r>
          </a:p>
          <a:p>
            <a:r>
              <a:rPr lang="de-DE" i="1" dirty="0"/>
              <a:t>Zum Preis von 3,50€ pro Essen kann Ihr Kind dann täglich am Mittagessen teilnehmen. </a:t>
            </a:r>
          </a:p>
          <a:p>
            <a:r>
              <a:rPr lang="de-DE" i="1" dirty="0"/>
              <a:t>Sollte Ihr Kind nicht am bestellten Essen teilnehmen können, informieren Sie uns bitte einen Tag vorher.</a:t>
            </a:r>
          </a:p>
          <a:p>
            <a:r>
              <a:rPr lang="de-DE" i="1" dirty="0"/>
              <a:t>Nicht geplante Bestellung zum Mittagessen teilen Sie uns bitte 2 Tage vorher mit.</a:t>
            </a:r>
          </a:p>
          <a:p>
            <a:r>
              <a:rPr lang="de-DE" i="1" dirty="0"/>
              <a:t>Eine Brot-Box ist nach Entscheidung der Schulkonferenz nicht erlaubt.</a:t>
            </a:r>
          </a:p>
          <a:p>
            <a:endParaRPr lang="de-DE" i="1" dirty="0"/>
          </a:p>
        </p:txBody>
      </p:sp>
      <p:graphicFrame>
        <p:nvGraphicFramePr>
          <p:cNvPr id="3" name="Objekt 2">
            <a:extLst>
              <a:ext uri="{FF2B5EF4-FFF2-40B4-BE49-F238E27FC236}">
                <a16:creationId xmlns:a16="http://schemas.microsoft.com/office/drawing/2014/main" id="{30DE8CAF-9049-44DB-B0D4-E6FFD428E1DA}"/>
              </a:ext>
            </a:extLst>
          </p:cNvPr>
          <p:cNvGraphicFramePr>
            <a:graphicFrameLocks noChangeAspect="1"/>
          </p:cNvGraphicFramePr>
          <p:nvPr>
            <p:extLst>
              <p:ext uri="{D42A27DB-BD31-4B8C-83A1-F6EECF244321}">
                <p14:modId xmlns:p14="http://schemas.microsoft.com/office/powerpoint/2010/main" val="847168227"/>
              </p:ext>
            </p:extLst>
          </p:nvPr>
        </p:nvGraphicFramePr>
        <p:xfrm>
          <a:off x="1020122" y="5111104"/>
          <a:ext cx="914400" cy="771525"/>
        </p:xfrm>
        <a:graphic>
          <a:graphicData uri="http://schemas.openxmlformats.org/presentationml/2006/ole">
            <mc:AlternateContent xmlns:mc="http://schemas.openxmlformats.org/markup-compatibility/2006">
              <mc:Choice xmlns:v="urn:schemas-microsoft-com:vml" Requires="v">
                <p:oleObj name="Acrobat Document" showAsIcon="1" r:id="rId3" imgW="914400" imgH="771525" progId="AcroExch.Document.DC">
                  <p:embed/>
                </p:oleObj>
              </mc:Choice>
              <mc:Fallback>
                <p:oleObj name="Acrobat Document" showAsIcon="1" r:id="rId3" imgW="914400" imgH="771525" progId="AcroExch.Document.DC">
                  <p:embed/>
                  <p:pic>
                    <p:nvPicPr>
                      <p:cNvPr id="0" name=""/>
                      <p:cNvPicPr/>
                      <p:nvPr/>
                    </p:nvPicPr>
                    <p:blipFill>
                      <a:blip r:embed="rId4"/>
                      <a:stretch>
                        <a:fillRect/>
                      </a:stretch>
                    </p:blipFill>
                    <p:spPr>
                      <a:xfrm>
                        <a:off x="1020122" y="5111104"/>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27957115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10689522" y="247020"/>
            <a:ext cx="1147566" cy="615621"/>
          </a:xfrm>
          <a:prstGeom prst="rect">
            <a:avLst/>
          </a:prstGeom>
        </p:spPr>
      </p:pic>
      <p:sp>
        <p:nvSpPr>
          <p:cNvPr id="5" name="Rechteck 4"/>
          <p:cNvSpPr/>
          <p:nvPr/>
        </p:nvSpPr>
        <p:spPr>
          <a:xfrm>
            <a:off x="0" y="6367792"/>
            <a:ext cx="12192000" cy="353683"/>
          </a:xfrm>
          <a:prstGeom prst="rect">
            <a:avLst/>
          </a:prstGeom>
          <a:solidFill>
            <a:schemeClr val="accent6">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6" name="Fußzeilenplatzhalter 5"/>
          <p:cNvSpPr>
            <a:spLocks noGrp="1"/>
          </p:cNvSpPr>
          <p:nvPr>
            <p:ph type="ftr" sz="quarter" idx="11"/>
          </p:nvPr>
        </p:nvSpPr>
        <p:spPr/>
        <p:txBody>
          <a:bodyPr/>
          <a:lstStyle/>
          <a:p>
            <a:r>
              <a:rPr lang="de-DE" dirty="0"/>
              <a:t>Informationsschreiben Schulkind-Betreuung 21/22</a:t>
            </a:r>
          </a:p>
        </p:txBody>
      </p:sp>
      <p:sp>
        <p:nvSpPr>
          <p:cNvPr id="7" name="Foliennummernplatzhalter 6"/>
          <p:cNvSpPr>
            <a:spLocks noGrp="1"/>
          </p:cNvSpPr>
          <p:nvPr>
            <p:ph type="sldNum" sz="quarter" idx="12"/>
          </p:nvPr>
        </p:nvSpPr>
        <p:spPr/>
        <p:txBody>
          <a:bodyPr/>
          <a:lstStyle/>
          <a:p>
            <a:fld id="{48342589-7A8E-497E-8E89-AC933245F460}" type="slidenum">
              <a:rPr lang="de-DE" smtClean="0"/>
              <a:t>8</a:t>
            </a:fld>
            <a:endParaRPr lang="de-DE"/>
          </a:p>
        </p:txBody>
      </p:sp>
      <p:sp>
        <p:nvSpPr>
          <p:cNvPr id="9" name="Rechteck 8"/>
          <p:cNvSpPr/>
          <p:nvPr/>
        </p:nvSpPr>
        <p:spPr>
          <a:xfrm>
            <a:off x="0" y="360735"/>
            <a:ext cx="10498347" cy="3881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 name="Textfeld 1"/>
          <p:cNvSpPr txBox="1"/>
          <p:nvPr/>
        </p:nvSpPr>
        <p:spPr>
          <a:xfrm>
            <a:off x="715992" y="1544128"/>
            <a:ext cx="2963696" cy="369332"/>
          </a:xfrm>
          <a:prstGeom prst="rect">
            <a:avLst/>
          </a:prstGeom>
          <a:noFill/>
        </p:spPr>
        <p:txBody>
          <a:bodyPr wrap="none" rtlCol="0">
            <a:spAutoFit/>
          </a:bodyPr>
          <a:lstStyle/>
          <a:p>
            <a:r>
              <a:rPr lang="de-DE" b="1" dirty="0"/>
              <a:t>Anmeldung zum Mittagessen</a:t>
            </a:r>
          </a:p>
        </p:txBody>
      </p:sp>
      <p:sp>
        <p:nvSpPr>
          <p:cNvPr id="8" name="Textfeld 7"/>
          <p:cNvSpPr txBox="1"/>
          <p:nvPr/>
        </p:nvSpPr>
        <p:spPr>
          <a:xfrm>
            <a:off x="715992" y="2251494"/>
            <a:ext cx="1454950" cy="369332"/>
          </a:xfrm>
          <a:prstGeom prst="rect">
            <a:avLst/>
          </a:prstGeom>
          <a:noFill/>
        </p:spPr>
        <p:txBody>
          <a:bodyPr wrap="none" rtlCol="0">
            <a:spAutoFit/>
          </a:bodyPr>
          <a:lstStyle/>
          <a:p>
            <a:r>
              <a:rPr lang="de-DE" i="1" dirty="0"/>
              <a:t>Schulteil Esch</a:t>
            </a:r>
          </a:p>
        </p:txBody>
      </p:sp>
      <p:sp>
        <p:nvSpPr>
          <p:cNvPr id="3" name="Textfeld 2"/>
          <p:cNvSpPr txBox="1"/>
          <p:nvPr/>
        </p:nvSpPr>
        <p:spPr>
          <a:xfrm>
            <a:off x="715992" y="2808252"/>
            <a:ext cx="10460299" cy="1754326"/>
          </a:xfrm>
          <a:prstGeom prst="rect">
            <a:avLst/>
          </a:prstGeom>
          <a:noFill/>
        </p:spPr>
        <p:txBody>
          <a:bodyPr wrap="none" rtlCol="0">
            <a:spAutoFit/>
          </a:bodyPr>
          <a:lstStyle/>
          <a:p>
            <a:r>
              <a:rPr lang="de-DE" i="1" dirty="0"/>
              <a:t>Das Mittagessen wird durch den Caterer der Fa. Sander angeboten.</a:t>
            </a:r>
          </a:p>
          <a:p>
            <a:r>
              <a:rPr lang="de-DE" i="1" dirty="0"/>
              <a:t>Aktuell kostet ein Mittagessen 3,63€.</a:t>
            </a:r>
          </a:p>
          <a:p>
            <a:r>
              <a:rPr lang="de-DE" i="1" dirty="0"/>
              <a:t>Im folgenden finden Sie die Anleitung, wie Sie das Mittagessen buchen können.</a:t>
            </a:r>
          </a:p>
          <a:p>
            <a:r>
              <a:rPr lang="de-DE" i="1" dirty="0"/>
              <a:t>Bitte beachten Sie, dass der Förderverein nicht für die Ausgabe/Teilnahme des Mittagessen verantwortlich ist.</a:t>
            </a:r>
          </a:p>
          <a:p>
            <a:r>
              <a:rPr lang="de-DE" i="1" dirty="0"/>
              <a:t>Reklamationen sind direkt mit dem Caterer zu klären. </a:t>
            </a:r>
          </a:p>
          <a:p>
            <a:r>
              <a:rPr lang="de-DE" i="1" dirty="0"/>
              <a:t>Eine Brot-Box ist nach Entscheidung der Schulkonferenz nicht erlaubt.</a:t>
            </a:r>
          </a:p>
        </p:txBody>
      </p:sp>
      <p:graphicFrame>
        <p:nvGraphicFramePr>
          <p:cNvPr id="10" name="Objekt 9">
            <a:extLst>
              <a:ext uri="{FF2B5EF4-FFF2-40B4-BE49-F238E27FC236}">
                <a16:creationId xmlns:a16="http://schemas.microsoft.com/office/drawing/2014/main" id="{D08DEFB1-B860-4F9F-B824-EE2700A9853D}"/>
              </a:ext>
            </a:extLst>
          </p:cNvPr>
          <p:cNvGraphicFramePr>
            <a:graphicFrameLocks noChangeAspect="1"/>
          </p:cNvGraphicFramePr>
          <p:nvPr>
            <p:extLst>
              <p:ext uri="{D42A27DB-BD31-4B8C-83A1-F6EECF244321}">
                <p14:modId xmlns:p14="http://schemas.microsoft.com/office/powerpoint/2010/main" val="2510313913"/>
              </p:ext>
            </p:extLst>
          </p:nvPr>
        </p:nvGraphicFramePr>
        <p:xfrm>
          <a:off x="982756" y="4923333"/>
          <a:ext cx="921422" cy="781077"/>
        </p:xfrm>
        <a:graphic>
          <a:graphicData uri="http://schemas.openxmlformats.org/presentationml/2006/ole">
            <mc:AlternateContent xmlns:mc="http://schemas.openxmlformats.org/markup-compatibility/2006">
              <mc:Choice xmlns:v="urn:schemas-microsoft-com:vml" Requires="v">
                <p:oleObj name="Acrobat Document" showAsIcon="1" r:id="rId3" imgW="914400" imgH="771525" progId="AcroExch.Document.DC">
                  <p:embed/>
                </p:oleObj>
              </mc:Choice>
              <mc:Fallback>
                <p:oleObj name="Acrobat Document" showAsIcon="1" r:id="rId3" imgW="914400" imgH="771525" progId="AcroExch.Document.DC">
                  <p:embed/>
                  <p:pic>
                    <p:nvPicPr>
                      <p:cNvPr id="0" name=""/>
                      <p:cNvPicPr/>
                      <p:nvPr/>
                    </p:nvPicPr>
                    <p:blipFill>
                      <a:blip r:embed="rId4"/>
                      <a:stretch>
                        <a:fillRect/>
                      </a:stretch>
                    </p:blipFill>
                    <p:spPr>
                      <a:xfrm>
                        <a:off x="982756" y="4923333"/>
                        <a:ext cx="921422" cy="781077"/>
                      </a:xfrm>
                      <a:prstGeom prst="rect">
                        <a:avLst/>
                      </a:prstGeom>
                    </p:spPr>
                  </p:pic>
                </p:oleObj>
              </mc:Fallback>
            </mc:AlternateContent>
          </a:graphicData>
        </a:graphic>
      </p:graphicFrame>
    </p:spTree>
    <p:extLst>
      <p:ext uri="{BB962C8B-B14F-4D97-AF65-F5344CB8AC3E}">
        <p14:creationId xmlns:p14="http://schemas.microsoft.com/office/powerpoint/2010/main" val="17657960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10689522" y="247020"/>
            <a:ext cx="1147566" cy="615621"/>
          </a:xfrm>
          <a:prstGeom prst="rect">
            <a:avLst/>
          </a:prstGeom>
        </p:spPr>
      </p:pic>
      <p:sp>
        <p:nvSpPr>
          <p:cNvPr id="5" name="Rechteck 4"/>
          <p:cNvSpPr/>
          <p:nvPr/>
        </p:nvSpPr>
        <p:spPr>
          <a:xfrm>
            <a:off x="0" y="6367792"/>
            <a:ext cx="12192000" cy="353683"/>
          </a:xfrm>
          <a:prstGeom prst="rect">
            <a:avLst/>
          </a:prstGeom>
          <a:solidFill>
            <a:schemeClr val="accent6">
              <a:lumMod val="20000"/>
              <a:lumOff val="8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6" name="Fußzeilenplatzhalter 5"/>
          <p:cNvSpPr>
            <a:spLocks noGrp="1"/>
          </p:cNvSpPr>
          <p:nvPr>
            <p:ph type="ftr" sz="quarter" idx="11"/>
          </p:nvPr>
        </p:nvSpPr>
        <p:spPr/>
        <p:txBody>
          <a:bodyPr/>
          <a:lstStyle/>
          <a:p>
            <a:r>
              <a:rPr lang="de-DE" dirty="0"/>
              <a:t>Informationsschreiben Schulkind-Betreuung 21/22</a:t>
            </a:r>
          </a:p>
        </p:txBody>
      </p:sp>
      <p:sp>
        <p:nvSpPr>
          <p:cNvPr id="7" name="Foliennummernplatzhalter 6"/>
          <p:cNvSpPr>
            <a:spLocks noGrp="1"/>
          </p:cNvSpPr>
          <p:nvPr>
            <p:ph type="sldNum" sz="quarter" idx="12"/>
          </p:nvPr>
        </p:nvSpPr>
        <p:spPr/>
        <p:txBody>
          <a:bodyPr/>
          <a:lstStyle/>
          <a:p>
            <a:fld id="{48342589-7A8E-497E-8E89-AC933245F460}" type="slidenum">
              <a:rPr lang="de-DE" smtClean="0"/>
              <a:t>9</a:t>
            </a:fld>
            <a:endParaRPr lang="de-DE"/>
          </a:p>
        </p:txBody>
      </p:sp>
      <p:sp>
        <p:nvSpPr>
          <p:cNvPr id="9" name="Rechteck 8"/>
          <p:cNvSpPr/>
          <p:nvPr/>
        </p:nvSpPr>
        <p:spPr>
          <a:xfrm>
            <a:off x="0" y="360735"/>
            <a:ext cx="10498347" cy="38818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10" name="Textfeld 9"/>
          <p:cNvSpPr txBox="1"/>
          <p:nvPr/>
        </p:nvSpPr>
        <p:spPr>
          <a:xfrm>
            <a:off x="542251" y="1268083"/>
            <a:ext cx="10758394" cy="2031325"/>
          </a:xfrm>
          <a:prstGeom prst="rect">
            <a:avLst/>
          </a:prstGeom>
          <a:noFill/>
        </p:spPr>
        <p:txBody>
          <a:bodyPr wrap="none" rtlCol="0">
            <a:spAutoFit/>
          </a:bodyPr>
          <a:lstStyle/>
          <a:p>
            <a:r>
              <a:rPr lang="de-DE" b="1" dirty="0"/>
              <a:t>Wann geht mein Kind in die Betreuung ?</a:t>
            </a:r>
          </a:p>
          <a:p>
            <a:endParaRPr lang="de-DE" dirty="0"/>
          </a:p>
          <a:p>
            <a:r>
              <a:rPr lang="de-DE" i="1" dirty="0"/>
              <a:t>Damit die Schulkind-Betreuung den Überblick hat, an welchen Tagen Ihr Kind in die Betreuung kommt,</a:t>
            </a:r>
          </a:p>
          <a:p>
            <a:r>
              <a:rPr lang="de-DE" i="1" dirty="0"/>
              <a:t>Füllen Sie bitte den folgenden Fragebogen aus und geben diesen Ihrem Kind mit.</a:t>
            </a:r>
          </a:p>
          <a:p>
            <a:r>
              <a:rPr lang="de-DE" i="1" dirty="0"/>
              <a:t>Parallel auch die ähnliche Übersicht im Schulplaner.</a:t>
            </a:r>
          </a:p>
          <a:p>
            <a:r>
              <a:rPr lang="de-DE" i="1" dirty="0"/>
              <a:t>Das ist notwendig, damit Schulpersonal/Betreuung weiß, wo Ihr Kind hin muss.</a:t>
            </a:r>
          </a:p>
          <a:p>
            <a:r>
              <a:rPr lang="de-DE" i="1" dirty="0"/>
              <a:t>Sollte Ihr Kind nicht wissen, wo es hin soll, ist die erste Anlaufstelle das Sekretariat oder der Tresen der Betreuung.</a:t>
            </a:r>
          </a:p>
        </p:txBody>
      </p:sp>
      <p:graphicFrame>
        <p:nvGraphicFramePr>
          <p:cNvPr id="2" name="Objekt 1">
            <a:extLst>
              <a:ext uri="{FF2B5EF4-FFF2-40B4-BE49-F238E27FC236}">
                <a16:creationId xmlns:a16="http://schemas.microsoft.com/office/drawing/2014/main" id="{2AE0A0E7-FC52-4761-AFB7-35537C4F5C68}"/>
              </a:ext>
            </a:extLst>
          </p:cNvPr>
          <p:cNvGraphicFramePr>
            <a:graphicFrameLocks noChangeAspect="1"/>
          </p:cNvGraphicFramePr>
          <p:nvPr>
            <p:extLst>
              <p:ext uri="{D42A27DB-BD31-4B8C-83A1-F6EECF244321}">
                <p14:modId xmlns:p14="http://schemas.microsoft.com/office/powerpoint/2010/main" val="3421440092"/>
              </p:ext>
            </p:extLst>
          </p:nvPr>
        </p:nvGraphicFramePr>
        <p:xfrm>
          <a:off x="750923" y="3558593"/>
          <a:ext cx="1099567" cy="927760"/>
        </p:xfrm>
        <a:graphic>
          <a:graphicData uri="http://schemas.openxmlformats.org/presentationml/2006/ole">
            <mc:AlternateContent xmlns:mc="http://schemas.openxmlformats.org/markup-compatibility/2006">
              <mc:Choice xmlns:v="urn:schemas-microsoft-com:vml" Requires="v">
                <p:oleObj name="Acrobat Document" showAsIcon="1" r:id="rId3" imgW="914400" imgH="771525" progId="AcroExch.Document.DC">
                  <p:embed/>
                </p:oleObj>
              </mc:Choice>
              <mc:Fallback>
                <p:oleObj name="Acrobat Document" showAsIcon="1" r:id="rId3" imgW="914400" imgH="771525" progId="AcroExch.Document.DC">
                  <p:embed/>
                  <p:pic>
                    <p:nvPicPr>
                      <p:cNvPr id="0" name=""/>
                      <p:cNvPicPr/>
                      <p:nvPr/>
                    </p:nvPicPr>
                    <p:blipFill>
                      <a:blip r:embed="rId4"/>
                      <a:stretch>
                        <a:fillRect/>
                      </a:stretch>
                    </p:blipFill>
                    <p:spPr>
                      <a:xfrm>
                        <a:off x="750923" y="3558593"/>
                        <a:ext cx="1099567" cy="927760"/>
                      </a:xfrm>
                      <a:prstGeom prst="rect">
                        <a:avLst/>
                      </a:prstGeom>
                    </p:spPr>
                  </p:pic>
                </p:oleObj>
              </mc:Fallback>
            </mc:AlternateContent>
          </a:graphicData>
        </a:graphic>
      </p:graphicFrame>
    </p:spTree>
    <p:extLst>
      <p:ext uri="{BB962C8B-B14F-4D97-AF65-F5344CB8AC3E}">
        <p14:creationId xmlns:p14="http://schemas.microsoft.com/office/powerpoint/2010/main" val="4054756841"/>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1024</Words>
  <Application>Microsoft Office PowerPoint</Application>
  <PresentationFormat>Breitbild</PresentationFormat>
  <Paragraphs>125</Paragraphs>
  <Slides>11</Slides>
  <Notes>0</Notes>
  <HiddenSlides>0</HiddenSlides>
  <MMClips>0</MMClips>
  <ScaleCrop>false</ScaleCrop>
  <HeadingPairs>
    <vt:vector size="8" baseType="variant">
      <vt:variant>
        <vt:lpstr>Verwendete Schriftarten</vt:lpstr>
      </vt:variant>
      <vt:variant>
        <vt:i4>3</vt:i4>
      </vt:variant>
      <vt:variant>
        <vt:lpstr>Design</vt:lpstr>
      </vt:variant>
      <vt:variant>
        <vt:i4>1</vt:i4>
      </vt:variant>
      <vt:variant>
        <vt:lpstr>Eingebettete OLE-Server</vt:lpstr>
      </vt:variant>
      <vt:variant>
        <vt:i4>1</vt:i4>
      </vt:variant>
      <vt:variant>
        <vt:lpstr>Folientitel</vt:lpstr>
      </vt:variant>
      <vt:variant>
        <vt:i4>11</vt:i4>
      </vt:variant>
    </vt:vector>
  </HeadingPairs>
  <TitlesOfParts>
    <vt:vector size="16" baseType="lpstr">
      <vt:lpstr>Arial</vt:lpstr>
      <vt:lpstr>Calibri</vt:lpstr>
      <vt:lpstr>Calibri Light</vt:lpstr>
      <vt:lpstr>Office</vt:lpstr>
      <vt:lpstr>Adobe Acrobat Document</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PSA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MICHAEL STARKE</dc:creator>
  <cp:lastModifiedBy>Michael Starke</cp:lastModifiedBy>
  <cp:revision>27</cp:revision>
  <dcterms:created xsi:type="dcterms:W3CDTF">2021-06-15T04:58:31Z</dcterms:created>
  <dcterms:modified xsi:type="dcterms:W3CDTF">2021-06-15T15:03:19Z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2fd53d93-3f4c-4b90-b511-bd6bdbb4fba9_Enabled">
    <vt:lpwstr>true</vt:lpwstr>
  </property>
  <property fmtid="{D5CDD505-2E9C-101B-9397-08002B2CF9AE}" pid="3" name="MSIP_Label_2fd53d93-3f4c-4b90-b511-bd6bdbb4fba9_SetDate">
    <vt:lpwstr>2021-06-15T04:58:33Z</vt:lpwstr>
  </property>
  <property fmtid="{D5CDD505-2E9C-101B-9397-08002B2CF9AE}" pid="4" name="MSIP_Label_2fd53d93-3f4c-4b90-b511-bd6bdbb4fba9_Method">
    <vt:lpwstr>Standard</vt:lpwstr>
  </property>
  <property fmtid="{D5CDD505-2E9C-101B-9397-08002B2CF9AE}" pid="5" name="MSIP_Label_2fd53d93-3f4c-4b90-b511-bd6bdbb4fba9_Name">
    <vt:lpwstr>2fd53d93-3f4c-4b90-b511-bd6bdbb4fba9</vt:lpwstr>
  </property>
  <property fmtid="{D5CDD505-2E9C-101B-9397-08002B2CF9AE}" pid="6" name="MSIP_Label_2fd53d93-3f4c-4b90-b511-bd6bdbb4fba9_SiteId">
    <vt:lpwstr>d852d5cd-724c-4128-8812-ffa5db3f8507</vt:lpwstr>
  </property>
  <property fmtid="{D5CDD505-2E9C-101B-9397-08002B2CF9AE}" pid="7" name="MSIP_Label_2fd53d93-3f4c-4b90-b511-bd6bdbb4fba9_ActionId">
    <vt:lpwstr>581c3dbb-ab05-4295-a65a-e3adfc1f319f</vt:lpwstr>
  </property>
  <property fmtid="{D5CDD505-2E9C-101B-9397-08002B2CF9AE}" pid="8" name="MSIP_Label_2fd53d93-3f4c-4b90-b511-bd6bdbb4fba9_ContentBits">
    <vt:lpwstr>0</vt:lpwstr>
  </property>
</Properties>
</file>