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9" r:id="rId3"/>
    <p:sldId id="258" r:id="rId4"/>
    <p:sldId id="260" r:id="rId5"/>
    <p:sldId id="261" r:id="rId6"/>
    <p:sldId id="262" r:id="rId7"/>
    <p:sldId id="265" r:id="rId8"/>
    <p:sldId id="264" r:id="rId9"/>
    <p:sldId id="263" r:id="rId10"/>
    <p:sldId id="266" r:id="rId11"/>
    <p:sldId id="267" r:id="rId12"/>
    <p:sldId id="268" r:id="rId13"/>
    <p:sldId id="269" r:id="rId14"/>
    <p:sldId id="270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71" r:id="rId23"/>
    <p:sldId id="282" r:id="rId24"/>
    <p:sldId id="272" r:id="rId25"/>
    <p:sldId id="277" r:id="rId26"/>
    <p:sldId id="273" r:id="rId27"/>
    <p:sldId id="274" r:id="rId28"/>
    <p:sldId id="275" r:id="rId29"/>
    <p:sldId id="276" r:id="rId30"/>
    <p:sldId id="278" r:id="rId31"/>
    <p:sldId id="279" r:id="rId32"/>
    <p:sldId id="280" r:id="rId33"/>
    <p:sldId id="28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7E78F-B8BB-4A6B-AD84-7D8A6527B53C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66AD2-2719-4A17-B060-AA17C954D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7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basic-people/test-driven-development-is-red-green-blue-development-f268e2150981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66AD2-2719-4A17-B060-AA17C954D5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58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https://medium.com/basic-people/test-driven-development-is-red-green-blue-development-f268e2150981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66AD2-2719-4A17-B060-AA17C954D5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6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DAC-5D1D-4EE4-A01F-031387D60F25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49CF-030D-4CBE-B431-0C5483C1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1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DAC-5D1D-4EE4-A01F-031387D60F25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49CF-030D-4CBE-B431-0C5483C1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7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DAC-5D1D-4EE4-A01F-031387D60F25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49CF-030D-4CBE-B431-0C5483C1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7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DAC-5D1D-4EE4-A01F-031387D60F25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49CF-030D-4CBE-B431-0C5483C1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9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DAC-5D1D-4EE4-A01F-031387D60F25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49CF-030D-4CBE-B431-0C5483C1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8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DAC-5D1D-4EE4-A01F-031387D60F25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49CF-030D-4CBE-B431-0C5483C1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2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DAC-5D1D-4EE4-A01F-031387D60F25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49CF-030D-4CBE-B431-0C5483C1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5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DAC-5D1D-4EE4-A01F-031387D60F25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49CF-030D-4CBE-B431-0C5483C1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2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DAC-5D1D-4EE4-A01F-031387D60F25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49CF-030D-4CBE-B431-0C5483C1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7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DAC-5D1D-4EE4-A01F-031387D60F25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49CF-030D-4CBE-B431-0C5483C1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0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94DAC-5D1D-4EE4-A01F-031387D60F25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49CF-030D-4CBE-B431-0C5483C1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9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94DAC-5D1D-4EE4-A01F-031387D60F25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B49CF-030D-4CBE-B431-0C5483C18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3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artinfowler.com/articles/asyncJS.html" TargetMode="External"/><Relationship Id="rId2" Type="http://schemas.openxmlformats.org/officeDocument/2006/relationships/hyperlink" Target="https://martinfowler.com/articles/mocksArentStubs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qualitycoding.org/tdd-mistake/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cleancoder.com/uncle-bob/2012/12/19/Three-Paradigms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u TDD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D9E114-E5B1-471C-A304-C27B3A027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14" y="327476"/>
            <a:ext cx="1985571" cy="68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804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Kada raditi TDD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/>
              <a:t>Projekti koji se održavaju</a:t>
            </a:r>
          </a:p>
          <a:p>
            <a:r>
              <a:rPr lang="sr-Latn-RS" dirty="0"/>
              <a:t>Promena tima</a:t>
            </a:r>
          </a:p>
          <a:p>
            <a:r>
              <a:rPr lang="sr-Latn-RS" dirty="0"/>
              <a:t>Refaktori</a:t>
            </a:r>
          </a:p>
          <a:p>
            <a:endParaRPr lang="sr-Latn-RS" dirty="0"/>
          </a:p>
          <a:p>
            <a:r>
              <a:rPr lang="sr-Latn-RS" dirty="0"/>
              <a:t>Stalno</a:t>
            </a:r>
            <a:endParaRPr lang="en-US" dirty="0"/>
          </a:p>
        </p:txBody>
      </p:sp>
      <p:pic>
        <p:nvPicPr>
          <p:cNvPr id="5" name="Content Placeholder 4" descr="Good Hand Up · Free vector graphic on Pixabay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996" y="1825625"/>
            <a:ext cx="4626007" cy="4351338"/>
          </a:xfrm>
        </p:spPr>
      </p:pic>
    </p:spTree>
    <p:extLst>
      <p:ext uri="{BB962C8B-B14F-4D97-AF65-F5344CB8AC3E}">
        <p14:creationId xmlns:p14="http://schemas.microsoft.com/office/powerpoint/2010/main" val="3912281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Kada ne raditi TDD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Istraživanja nemaju koncenzus</a:t>
            </a:r>
          </a:p>
          <a:p>
            <a:r>
              <a:rPr lang="sr-Latn-RS" dirty="0"/>
              <a:t>Usporen inicijalni razvoj</a:t>
            </a:r>
          </a:p>
          <a:p>
            <a:r>
              <a:rPr lang="sr-Latn-RS" dirty="0"/>
              <a:t>TDD learning curve</a:t>
            </a:r>
          </a:p>
          <a:p>
            <a:endParaRPr lang="sr-Latn-RS" dirty="0"/>
          </a:p>
          <a:p>
            <a:r>
              <a:rPr lang="sr-Latn-RS" dirty="0"/>
              <a:t>Protivljenje tima</a:t>
            </a:r>
          </a:p>
          <a:p>
            <a:r>
              <a:rPr lang="sr-Latn-RS" dirty="0"/>
              <a:t>Proof of concept/prototype</a:t>
            </a:r>
            <a:endParaRPr lang="en-US" dirty="0"/>
          </a:p>
          <a:p>
            <a:r>
              <a:rPr lang="en-US" dirty="0" err="1"/>
              <a:t>Softversko</a:t>
            </a:r>
            <a:r>
              <a:rPr lang="en-US" dirty="0"/>
              <a:t> </a:t>
            </a:r>
            <a:r>
              <a:rPr lang="en-US" dirty="0" err="1"/>
              <a:t>okru</a:t>
            </a:r>
            <a:r>
              <a:rPr lang="sr-Latn-RS" dirty="0"/>
              <a:t>ženje ne podržava TDD</a:t>
            </a:r>
          </a:p>
          <a:p>
            <a:endParaRPr lang="sr-Latn-RS" dirty="0"/>
          </a:p>
          <a:p>
            <a:r>
              <a:rPr lang="sr-Latn-RS" dirty="0"/>
              <a:t>GUI</a:t>
            </a:r>
          </a:p>
          <a:p>
            <a:r>
              <a:rPr lang="sr-Latn-RS" dirty="0"/>
              <a:t>Kontroleri</a:t>
            </a:r>
          </a:p>
        </p:txBody>
      </p:sp>
      <p:pic>
        <p:nvPicPr>
          <p:cNvPr id="5" name="Content Placeholder 4" descr="Bad Hand Down · Free vector graphic on Pixabay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996" y="1825625"/>
            <a:ext cx="4626007" cy="4351338"/>
          </a:xfrm>
        </p:spPr>
      </p:pic>
    </p:spTree>
    <p:extLst>
      <p:ext uri="{BB962C8B-B14F-4D97-AF65-F5344CB8AC3E}">
        <p14:creationId xmlns:p14="http://schemas.microsoft.com/office/powerpoint/2010/main" val="2246145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test-first ili code-first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Test-first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/>
              <a:t>Kvalitet testova</a:t>
            </a:r>
          </a:p>
          <a:p>
            <a:r>
              <a:rPr lang="sr-Latn-RS" dirty="0"/>
              <a:t>Pokrivenost testovima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RS" dirty="0"/>
              <a:t>Code-first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Latn-RS" dirty="0"/>
              <a:t>Brzina razvoja</a:t>
            </a:r>
          </a:p>
          <a:p>
            <a:r>
              <a:rPr lang="sr-Latn-RS" dirty="0"/>
              <a:t>Fleksibilnost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98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Kako se radi TDD – development cycle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Dodavanje jednog testa</a:t>
            </a:r>
          </a:p>
          <a:p>
            <a:r>
              <a:rPr lang="sr-Latn-RS" dirty="0"/>
              <a:t>Pokretanje testa/testova</a:t>
            </a:r>
          </a:p>
          <a:p>
            <a:r>
              <a:rPr lang="sr-Latn-RS" dirty="0"/>
              <a:t>Pisanje koda</a:t>
            </a:r>
          </a:p>
          <a:p>
            <a:r>
              <a:rPr lang="sr-Latn-RS" dirty="0"/>
              <a:t>Pokretanje testova</a:t>
            </a:r>
          </a:p>
          <a:p>
            <a:r>
              <a:rPr lang="sr-Latn-RS" dirty="0"/>
              <a:t>Refaktor koda</a:t>
            </a:r>
          </a:p>
          <a:p>
            <a:endParaRPr lang="sr-Latn-RS" dirty="0"/>
          </a:p>
          <a:p>
            <a:r>
              <a:rPr lang="en-US" i="1" dirty="0"/>
              <a:t>As the tests get more specific, the code gets more generic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74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Generisanje</a:t>
            </a:r>
            <a:r>
              <a:rPr lang="en-US" dirty="0"/>
              <a:t> </a:t>
            </a:r>
            <a:r>
              <a:rPr lang="en-US" dirty="0" err="1"/>
              <a:t>prostih</a:t>
            </a:r>
            <a:r>
              <a:rPr lang="en-US" dirty="0"/>
              <a:t> </a:t>
            </a:r>
            <a:r>
              <a:rPr lang="en-US" dirty="0" err="1"/>
              <a:t>faktora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6638" y="2668893"/>
            <a:ext cx="9118723" cy="162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67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Generisanje</a:t>
            </a:r>
            <a:r>
              <a:rPr lang="en-US" dirty="0"/>
              <a:t> </a:t>
            </a:r>
            <a:r>
              <a:rPr lang="en-US" dirty="0" err="1"/>
              <a:t>prostih</a:t>
            </a:r>
            <a:r>
              <a:rPr lang="en-US" dirty="0"/>
              <a:t> </a:t>
            </a:r>
            <a:r>
              <a:rPr lang="en-US" dirty="0" err="1"/>
              <a:t>faktora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96" y="2769578"/>
            <a:ext cx="12048007" cy="408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724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Generisanje</a:t>
            </a:r>
            <a:r>
              <a:rPr lang="en-US" dirty="0"/>
              <a:t> </a:t>
            </a:r>
            <a:r>
              <a:rPr lang="en-US" dirty="0" err="1"/>
              <a:t>prostih</a:t>
            </a:r>
            <a:r>
              <a:rPr lang="en-US" dirty="0"/>
              <a:t> </a:t>
            </a:r>
            <a:r>
              <a:rPr lang="en-US" dirty="0" err="1"/>
              <a:t>faktora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1484" y="1503484"/>
            <a:ext cx="10709031" cy="535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19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Generisanje</a:t>
            </a:r>
            <a:r>
              <a:rPr lang="en-US" dirty="0"/>
              <a:t> </a:t>
            </a:r>
            <a:r>
              <a:rPr lang="en-US" dirty="0" err="1"/>
              <a:t>prostih</a:t>
            </a:r>
            <a:r>
              <a:rPr lang="en-US" dirty="0"/>
              <a:t> </a:t>
            </a:r>
            <a:r>
              <a:rPr lang="en-US" dirty="0" err="1"/>
              <a:t>faktora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175" y="2158719"/>
            <a:ext cx="10841649" cy="469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775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Generisanje</a:t>
            </a:r>
            <a:r>
              <a:rPr lang="en-US" dirty="0"/>
              <a:t> </a:t>
            </a:r>
            <a:r>
              <a:rPr lang="en-US" dirty="0" err="1"/>
              <a:t>prostih</a:t>
            </a:r>
            <a:r>
              <a:rPr lang="en-US" dirty="0"/>
              <a:t> </a:t>
            </a:r>
            <a:r>
              <a:rPr lang="en-US" dirty="0" err="1"/>
              <a:t>faktora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379" y="1446845"/>
            <a:ext cx="7763241" cy="541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01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Generisanje</a:t>
            </a:r>
            <a:r>
              <a:rPr lang="en-US" dirty="0"/>
              <a:t> </a:t>
            </a:r>
            <a:r>
              <a:rPr lang="en-US" dirty="0" err="1"/>
              <a:t>prostih</a:t>
            </a:r>
            <a:r>
              <a:rPr lang="en-US" dirty="0"/>
              <a:t> </a:t>
            </a:r>
            <a:r>
              <a:rPr lang="en-US" dirty="0" err="1"/>
              <a:t>faktora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9850" y="1590325"/>
            <a:ext cx="6972300" cy="526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79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Testiranje</a:t>
            </a:r>
            <a:r>
              <a:rPr lang="en-US" dirty="0"/>
              <a:t> </a:t>
            </a:r>
            <a:r>
              <a:rPr lang="en-US" dirty="0" err="1"/>
              <a:t>softvera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Testiranje podrazumeva izvršavanje softvera da bi se ocenili njegovi </a:t>
            </a:r>
            <a:r>
              <a:rPr lang="en-US" dirty="0" err="1"/>
              <a:t>atributi</a:t>
            </a:r>
            <a:r>
              <a:rPr lang="sr-Latn-RS" dirty="0"/>
              <a:t>.</a:t>
            </a:r>
          </a:p>
          <a:p>
            <a:r>
              <a:rPr lang="en-US" dirty="0" err="1"/>
              <a:t>Atribut</a:t>
            </a:r>
            <a:r>
              <a:rPr lang="sr-Latn-RS" dirty="0"/>
              <a:t>i softvera koji se mogu pratiti:</a:t>
            </a:r>
            <a:endParaRPr lang="en-US" dirty="0"/>
          </a:p>
          <a:p>
            <a:pPr lvl="1"/>
            <a:r>
              <a:rPr lang="en-US" dirty="0"/>
              <a:t>Ta</a:t>
            </a:r>
            <a:r>
              <a:rPr lang="sr-Latn-RS" dirty="0"/>
              <a:t>č</a:t>
            </a:r>
            <a:r>
              <a:rPr lang="en-US" dirty="0" err="1"/>
              <a:t>nost</a:t>
            </a:r>
            <a:r>
              <a:rPr lang="en-US" dirty="0"/>
              <a:t> – </a:t>
            </a:r>
            <a:r>
              <a:rPr lang="en-US" dirty="0" err="1"/>
              <a:t>Radi</a:t>
            </a:r>
            <a:r>
              <a:rPr lang="en-US" dirty="0"/>
              <a:t> ono</a:t>
            </a:r>
            <a:r>
              <a:rPr lang="sr-Latn-RS" dirty="0"/>
              <a:t> što je potrebno krajnjem korisniku</a:t>
            </a:r>
          </a:p>
          <a:p>
            <a:pPr lvl="1"/>
            <a:r>
              <a:rPr lang="en-US" dirty="0" err="1"/>
              <a:t>Korektnost</a:t>
            </a:r>
            <a:r>
              <a:rPr lang="en-US" dirty="0"/>
              <a:t> - </a:t>
            </a:r>
            <a:r>
              <a:rPr lang="sr-Latn-RS" dirty="0"/>
              <a:t>Pravilno reaguje na različite ulaze </a:t>
            </a:r>
          </a:p>
          <a:p>
            <a:pPr lvl="1"/>
            <a:r>
              <a:rPr lang="sr-Latn-RS" dirty="0"/>
              <a:t>Performanse</a:t>
            </a:r>
          </a:p>
          <a:p>
            <a:pPr lvl="1"/>
            <a:r>
              <a:rPr lang="sr-Latn-RS" dirty="0"/>
              <a:t>Korisnost (usability)</a:t>
            </a:r>
          </a:p>
          <a:p>
            <a:pPr lvl="1"/>
            <a:r>
              <a:rPr lang="sr-Latn-RS" dirty="0"/>
              <a:t>Može da se pokrene u različitim okruženjima</a:t>
            </a:r>
            <a:endParaRPr lang="en-US" dirty="0"/>
          </a:p>
          <a:p>
            <a:r>
              <a:rPr lang="en-US" dirty="0" err="1"/>
              <a:t>Testeri</a:t>
            </a:r>
            <a:r>
              <a:rPr lang="en-US" dirty="0"/>
              <a:t>, </a:t>
            </a:r>
            <a:r>
              <a:rPr lang="en-US" dirty="0" err="1"/>
              <a:t>developeri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krajnji</a:t>
            </a:r>
            <a:r>
              <a:rPr lang="en-US" dirty="0"/>
              <a:t> </a:t>
            </a:r>
            <a:r>
              <a:rPr lang="en-US" dirty="0" err="1"/>
              <a:t>korisnici</a:t>
            </a:r>
            <a:endParaRPr lang="en-US" dirty="0"/>
          </a:p>
        </p:txBody>
      </p:sp>
      <p:pic>
        <p:nvPicPr>
          <p:cNvPr id="3074" name="Picture 2" descr="Works On My Machine Sticker - Just Stickers : Just Stick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345" y="2691300"/>
            <a:ext cx="3200402" cy="320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4169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Generisanje</a:t>
            </a:r>
            <a:r>
              <a:rPr lang="en-US" dirty="0"/>
              <a:t> </a:t>
            </a:r>
            <a:r>
              <a:rPr lang="en-US" dirty="0" err="1"/>
              <a:t>prostih</a:t>
            </a:r>
            <a:r>
              <a:rPr lang="en-US" dirty="0"/>
              <a:t> </a:t>
            </a:r>
            <a:r>
              <a:rPr lang="en-US" dirty="0" err="1"/>
              <a:t>faktora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9743" y="1623049"/>
            <a:ext cx="9852513" cy="523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408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Generisanje</a:t>
            </a:r>
            <a:r>
              <a:rPr lang="en-US" dirty="0"/>
              <a:t> </a:t>
            </a:r>
            <a:r>
              <a:rPr lang="en-US" dirty="0" err="1"/>
              <a:t>prostih</a:t>
            </a:r>
            <a:r>
              <a:rPr lang="en-US" dirty="0"/>
              <a:t> </a:t>
            </a:r>
            <a:r>
              <a:rPr lang="en-US" dirty="0" err="1"/>
              <a:t>faktora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2277" y="1718263"/>
            <a:ext cx="9167446" cy="513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8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Slu</a:t>
            </a:r>
            <a:r>
              <a:rPr lang="sr-Latn-RS" dirty="0"/>
              <a:t>č</a:t>
            </a:r>
            <a:r>
              <a:rPr lang="en-US" dirty="0" err="1"/>
              <a:t>ajevi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testiranju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094286" cy="996706"/>
          </a:xfrm>
        </p:spPr>
        <p:txBody>
          <a:bodyPr/>
          <a:lstStyle/>
          <a:p>
            <a:r>
              <a:rPr lang="en-US" dirty="0" err="1"/>
              <a:t>Direktni</a:t>
            </a:r>
            <a:r>
              <a:rPr lang="en-US" dirty="0"/>
              <a:t> </a:t>
            </a:r>
            <a:r>
              <a:rPr lang="en-US" dirty="0" err="1"/>
              <a:t>ulazi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izlazi</a:t>
            </a:r>
            <a:endParaRPr lang="en-US" dirty="0"/>
          </a:p>
          <a:p>
            <a:r>
              <a:rPr lang="en-US" dirty="0" err="1"/>
              <a:t>Indirektni</a:t>
            </a:r>
            <a:r>
              <a:rPr lang="en-US" dirty="0"/>
              <a:t> </a:t>
            </a:r>
            <a:r>
              <a:rPr lang="en-US" dirty="0" err="1"/>
              <a:t>ulazi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izlazi</a:t>
            </a:r>
            <a:endParaRPr lang="en-US" dirty="0"/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9481" y="3695822"/>
            <a:ext cx="10854319" cy="185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607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Test doubles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834662" cy="4351338"/>
          </a:xfrm>
        </p:spPr>
        <p:txBody>
          <a:bodyPr/>
          <a:lstStyle/>
          <a:p>
            <a:r>
              <a:rPr lang="en-US" dirty="0"/>
              <a:t>Dummy</a:t>
            </a:r>
          </a:p>
          <a:p>
            <a:r>
              <a:rPr lang="en-US" dirty="0"/>
              <a:t>Fake</a:t>
            </a:r>
          </a:p>
          <a:p>
            <a:r>
              <a:rPr lang="en-US" dirty="0"/>
              <a:t>Stub</a:t>
            </a:r>
          </a:p>
          <a:p>
            <a:r>
              <a:rPr lang="en-US" dirty="0"/>
              <a:t>Spy</a:t>
            </a:r>
          </a:p>
          <a:p>
            <a:r>
              <a:rPr lang="en-US" dirty="0"/>
              <a:t>Mock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Content Placeholder 3" descr="c++ - What is imposter design pattern? - Stack Overflow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175" y="1825625"/>
            <a:ext cx="7938625" cy="2687881"/>
          </a:xfrm>
        </p:spPr>
      </p:pic>
    </p:spTree>
    <p:extLst>
      <p:ext uri="{BB962C8B-B14F-4D97-AF65-F5344CB8AC3E}">
        <p14:creationId xmlns:p14="http://schemas.microsoft.com/office/powerpoint/2010/main" val="1270303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kolaborator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663" y="1690688"/>
            <a:ext cx="8222673" cy="513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76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7918" y="1690688"/>
            <a:ext cx="10176164" cy="500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304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Dummy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74690" y="4001294"/>
            <a:ext cx="9842619" cy="1736933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Ne </a:t>
            </a:r>
            <a:r>
              <a:rPr lang="en-US" dirty="0" err="1"/>
              <a:t>koristi</a:t>
            </a:r>
            <a:r>
              <a:rPr lang="en-US" dirty="0"/>
              <a:t> se u SUT </a:t>
            </a:r>
            <a:r>
              <a:rPr lang="en-US" dirty="0" err="1"/>
              <a:t>za</a:t>
            </a:r>
            <a:r>
              <a:rPr lang="en-US" dirty="0"/>
              <a:t> test </a:t>
            </a:r>
            <a:r>
              <a:rPr lang="en-US" dirty="0" err="1"/>
              <a:t>koji</a:t>
            </a:r>
            <a:r>
              <a:rPr lang="en-US" dirty="0"/>
              <a:t> se pi</a:t>
            </a:r>
            <a:r>
              <a:rPr lang="sr-Latn-RS" dirty="0"/>
              <a:t>še</a:t>
            </a:r>
            <a:endParaRPr lang="en-US" dirty="0"/>
          </a:p>
          <a:p>
            <a:r>
              <a:rPr lang="en-US" dirty="0" err="1"/>
              <a:t>Prazna</a:t>
            </a:r>
            <a:r>
              <a:rPr lang="en-US" dirty="0"/>
              <a:t> </a:t>
            </a:r>
            <a:r>
              <a:rPr lang="en-US" dirty="0" err="1"/>
              <a:t>implementacija</a:t>
            </a:r>
            <a:endParaRPr lang="en-US" dirty="0"/>
          </a:p>
          <a:p>
            <a:r>
              <a:rPr lang="en-US" dirty="0"/>
              <a:t>null/undefined</a:t>
            </a:r>
          </a:p>
        </p:txBody>
      </p:sp>
    </p:spTree>
    <p:extLst>
      <p:ext uri="{BB962C8B-B14F-4D97-AF65-F5344CB8AC3E}">
        <p14:creationId xmlns:p14="http://schemas.microsoft.com/office/powerpoint/2010/main" val="2943950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Fake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108913" cy="942091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Prosta</a:t>
            </a:r>
            <a:r>
              <a:rPr lang="en-US" dirty="0"/>
              <a:t> </a:t>
            </a:r>
            <a:r>
              <a:rPr lang="en-US" dirty="0" err="1"/>
              <a:t>implementacija</a:t>
            </a:r>
            <a:endParaRPr lang="en-US" dirty="0"/>
          </a:p>
          <a:p>
            <a:r>
              <a:rPr lang="en-US" dirty="0"/>
              <a:t>Fake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repozitorijum</a:t>
            </a:r>
            <a:endParaRPr lang="en-US" dirty="0"/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96229" y="365124"/>
            <a:ext cx="6941238" cy="604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50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92371"/>
            <a:ext cx="10515600" cy="1146175"/>
          </a:xfrm>
        </p:spPr>
        <p:txBody>
          <a:bodyPr/>
          <a:lstStyle/>
          <a:p>
            <a:r>
              <a:rPr lang="en-US" dirty="0" err="1"/>
              <a:t>Vrate</a:t>
            </a:r>
            <a:r>
              <a:rPr lang="en-US" dirty="0"/>
              <a:t> </a:t>
            </a:r>
            <a:r>
              <a:rPr lang="en-US" dirty="0" err="1"/>
              <a:t>predefinisanu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pozivu</a:t>
            </a:r>
            <a:endParaRPr lang="en-US" dirty="0"/>
          </a:p>
          <a:p>
            <a:r>
              <a:rPr lang="en-US" dirty="0"/>
              <a:t>Fake vs stub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61160" y="2838546"/>
            <a:ext cx="8191500" cy="391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967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706100" cy="1557655"/>
          </a:xfrm>
        </p:spPr>
        <p:txBody>
          <a:bodyPr/>
          <a:lstStyle/>
          <a:p>
            <a:r>
              <a:rPr lang="en-US" dirty="0" err="1"/>
              <a:t>Pamte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to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pozvani</a:t>
            </a:r>
            <a:endParaRPr lang="en-US" dirty="0"/>
          </a:p>
          <a:p>
            <a:pPr lvl="1"/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pozivanja</a:t>
            </a:r>
            <a:endParaRPr lang="en-US" dirty="0"/>
          </a:p>
          <a:p>
            <a:pPr lvl="1"/>
            <a:r>
              <a:rPr lang="en-US" dirty="0" err="1"/>
              <a:t>Argumente</a:t>
            </a:r>
            <a:r>
              <a:rPr lang="en-US" dirty="0"/>
              <a:t> </a:t>
            </a:r>
            <a:r>
              <a:rPr lang="en-US" dirty="0" err="1"/>
              <a:t>poziva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83310" y="3173228"/>
            <a:ext cx="10015879" cy="368477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072911" y="769277"/>
            <a:ext cx="10706100" cy="1557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https://klanrur.net/wp-content/uploads/2015/05/3248150-spy-team-fortress-2-smoking-smoke-happy-der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7035" y="0"/>
            <a:ext cx="2294965" cy="143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00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Testovi u TDD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Kod koji služi da odredi korektnost, performanse, pouzdanost softvera koji se testira.</a:t>
            </a:r>
            <a:endParaRPr lang="en-US" dirty="0"/>
          </a:p>
          <a:p>
            <a:endParaRPr lang="en-US" dirty="0"/>
          </a:p>
          <a:p>
            <a:r>
              <a:rPr lang="sr-Latn-RS" dirty="0"/>
              <a:t>Arrange Act Assert</a:t>
            </a:r>
          </a:p>
          <a:p>
            <a:r>
              <a:rPr lang="sr-Latn-RS" dirty="0"/>
              <a:t>Setup, excer</a:t>
            </a:r>
            <a:r>
              <a:rPr lang="en-US" dirty="0"/>
              <a:t>c</a:t>
            </a:r>
            <a:r>
              <a:rPr lang="sr-Latn-RS" dirty="0"/>
              <a:t>ise, verify, teardown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135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10706100" cy="1237615"/>
          </a:xfrm>
        </p:spPr>
        <p:txBody>
          <a:bodyPr/>
          <a:lstStyle/>
          <a:p>
            <a:r>
              <a:rPr lang="en-US" dirty="0" err="1"/>
              <a:t>Registruju</a:t>
            </a:r>
            <a:r>
              <a:rPr lang="en-US" dirty="0"/>
              <a:t> </a:t>
            </a:r>
            <a:r>
              <a:rPr lang="en-US" dirty="0" err="1"/>
              <a:t>pozive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dobiju</a:t>
            </a:r>
            <a:r>
              <a:rPr lang="en-US" dirty="0"/>
              <a:t> od SUT (</a:t>
            </a:r>
            <a:r>
              <a:rPr lang="en-US" dirty="0" err="1"/>
              <a:t>indirektni</a:t>
            </a:r>
            <a:r>
              <a:rPr lang="en-US" dirty="0"/>
              <a:t> </a:t>
            </a:r>
            <a:r>
              <a:rPr lang="en-US" dirty="0" err="1"/>
              <a:t>izlaz</a:t>
            </a:r>
            <a:r>
              <a:rPr lang="en-US" dirty="0"/>
              <a:t>)</a:t>
            </a:r>
          </a:p>
          <a:p>
            <a:r>
              <a:rPr lang="en-US" dirty="0" err="1"/>
              <a:t>Proverava</a:t>
            </a:r>
            <a:r>
              <a:rPr lang="en-US" dirty="0"/>
              <a:t> se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izvr</a:t>
            </a:r>
            <a:r>
              <a:rPr lang="sr-Latn-RS" dirty="0"/>
              <a:t>šene akcije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97280" y="2756898"/>
            <a:ext cx="9836235" cy="41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7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Mocks – C#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88820" y="1690688"/>
            <a:ext cx="8214360" cy="507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81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1013831" cy="4351338"/>
          </a:xfrm>
        </p:spPr>
        <p:txBody>
          <a:bodyPr/>
          <a:lstStyle/>
          <a:p>
            <a:r>
              <a:rPr lang="en-US" dirty="0">
                <a:hlinkClick r:id="rId2"/>
              </a:rPr>
              <a:t>classical and </a:t>
            </a:r>
            <a:r>
              <a:rPr lang="en-US" dirty="0" err="1">
                <a:hlinkClick r:id="rId2"/>
              </a:rPr>
              <a:t>mockist</a:t>
            </a:r>
            <a:r>
              <a:rPr lang="en-US" dirty="0">
                <a:hlinkClick r:id="rId2"/>
              </a:rPr>
              <a:t> testing </a:t>
            </a:r>
            <a:endParaRPr lang="en-US" dirty="0"/>
          </a:p>
          <a:p>
            <a:r>
              <a:rPr lang="en-US" dirty="0">
                <a:hlinkClick r:id="rId3"/>
              </a:rPr>
              <a:t>async JS testing – inherently async</a:t>
            </a:r>
            <a:endParaRPr lang="en-US" dirty="0"/>
          </a:p>
          <a:p>
            <a:r>
              <a:rPr lang="en-US" dirty="0">
                <a:hlinkClick r:id="rId4"/>
              </a:rPr>
              <a:t>tdd mistake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210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Is this a good way to finish a PhD current status ...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832" y="767496"/>
            <a:ext cx="8022336" cy="5013961"/>
          </a:xfrm>
        </p:spPr>
      </p:pic>
    </p:spTree>
    <p:extLst>
      <p:ext uri="{BB962C8B-B14F-4D97-AF65-F5344CB8AC3E}">
        <p14:creationId xmlns:p14="http://schemas.microsoft.com/office/powerpoint/2010/main" val="360713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Tipovi testova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sr-Latn-RS" dirty="0"/>
              <a:t>E2E testovi</a:t>
            </a:r>
          </a:p>
          <a:p>
            <a:r>
              <a:rPr lang="sr-Latn-RS" dirty="0"/>
              <a:t>Integracioni testovi</a:t>
            </a:r>
          </a:p>
          <a:p>
            <a:r>
              <a:rPr lang="sr-Latn-RS" dirty="0"/>
              <a:t>Unit testovi</a:t>
            </a:r>
          </a:p>
          <a:p>
            <a:endParaRPr lang="sr-Latn-RS" dirty="0"/>
          </a:p>
          <a:p>
            <a:r>
              <a:rPr lang="sr-Latn-RS" dirty="0"/>
              <a:t>Ostali :)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132" y="1825625"/>
            <a:ext cx="7325286" cy="4169785"/>
          </a:xfrm>
        </p:spPr>
      </p:pic>
    </p:spTree>
    <p:extLst>
      <p:ext uri="{BB962C8B-B14F-4D97-AF65-F5344CB8AC3E}">
        <p14:creationId xmlns:p14="http://schemas.microsoft.com/office/powerpoint/2010/main" val="249907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Unit testovi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08860" y="1690688"/>
            <a:ext cx="7574280" cy="5000966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1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sr-Latn-RS" dirty="0"/>
              <a:t>Šta je TDD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sr-Latn-RS" dirty="0"/>
              <a:t>Test driven design/development</a:t>
            </a:r>
          </a:p>
          <a:p>
            <a:endParaRPr lang="sr-Latn-RS" dirty="0"/>
          </a:p>
          <a:p>
            <a:r>
              <a:rPr lang="sr-Latn-RS" dirty="0"/>
              <a:t>Disciplina koja ima svoja pravila</a:t>
            </a:r>
          </a:p>
          <a:p>
            <a:pPr lvl="1"/>
            <a:r>
              <a:rPr lang="sr-Latn-RS" dirty="0"/>
              <a:t>Nije dozvoljeno pisanje koda pre nego je napisan test koji pada</a:t>
            </a:r>
          </a:p>
          <a:p>
            <a:pPr lvl="1"/>
            <a:r>
              <a:rPr lang="sr-Latn-RS" dirty="0"/>
              <a:t>Nije dozvoljeno pisanje testa više nego minimalno potrebno da test padne</a:t>
            </a:r>
          </a:p>
          <a:p>
            <a:pPr lvl="1"/>
            <a:r>
              <a:rPr lang="sr-Latn-RS" dirty="0"/>
              <a:t>Nije dozvoljeno pisanje koda više nego minimalno potrebno da test prođe</a:t>
            </a:r>
          </a:p>
          <a:p>
            <a:pPr lvl="1"/>
            <a:endParaRPr lang="sr-Latn-RS" dirty="0"/>
          </a:p>
          <a:p>
            <a:r>
              <a:rPr lang="sr-Latn-RS" dirty="0">
                <a:hlinkClick r:id="rId2"/>
              </a:rPr>
              <a:t>Tri paradigme programiranja kroz ograničenja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2276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Red Green Blue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/>
              <a:t>Make it work. Make it right. Make it fast.</a:t>
            </a:r>
            <a:r>
              <a:rPr lang="sr-Latn-RS" i="1" dirty="0"/>
              <a:t>  - </a:t>
            </a:r>
            <a:r>
              <a:rPr lang="sr-Latn-RS" dirty="0"/>
              <a:t>Kent Beck</a:t>
            </a:r>
            <a:endParaRPr lang="en-US" dirty="0"/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388" y="1825625"/>
            <a:ext cx="5099223" cy="4351338"/>
          </a:xfrm>
        </p:spPr>
      </p:pic>
    </p:spTree>
    <p:extLst>
      <p:ext uri="{BB962C8B-B14F-4D97-AF65-F5344CB8AC3E}">
        <p14:creationId xmlns:p14="http://schemas.microsoft.com/office/powerpoint/2010/main" val="14202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56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5000">
              <a:schemeClr val="accent1">
                <a:lumMod val="45000"/>
                <a:lumOff val="55000"/>
              </a:schemeClr>
            </a:gs>
            <a:gs pos="8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872" y="448254"/>
            <a:ext cx="8001001" cy="5590314"/>
          </a:xfrm>
        </p:spPr>
      </p:pic>
    </p:spTree>
    <p:extLst>
      <p:ext uri="{BB962C8B-B14F-4D97-AF65-F5344CB8AC3E}">
        <p14:creationId xmlns:p14="http://schemas.microsoft.com/office/powerpoint/2010/main" val="1572920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Zašto TDD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Dizajn i testabilnost</a:t>
            </a:r>
          </a:p>
          <a:p>
            <a:r>
              <a:rPr lang="sr-Latn-RS" dirty="0"/>
              <a:t>Čitljivost</a:t>
            </a:r>
          </a:p>
          <a:p>
            <a:r>
              <a:rPr lang="sr-Latn-RS" dirty="0"/>
              <a:t>Manje debagiranja</a:t>
            </a:r>
          </a:p>
          <a:p>
            <a:r>
              <a:rPr lang="sr-Latn-RS" dirty="0"/>
              <a:t>Definisanje zahteva pri pisanju testa</a:t>
            </a:r>
          </a:p>
          <a:p>
            <a:r>
              <a:rPr lang="sr-Latn-RS" dirty="0"/>
              <a:t>Izmene i refaktor</a:t>
            </a:r>
          </a:p>
          <a:p>
            <a:r>
              <a:rPr lang="sr-Latn-RS" dirty="0"/>
              <a:t>SOLID</a:t>
            </a:r>
          </a:p>
          <a:p>
            <a:r>
              <a:rPr lang="sr-Latn-RS" dirty="0"/>
              <a:t>Kvalitet</a:t>
            </a:r>
          </a:p>
          <a:p>
            <a:r>
              <a:rPr lang="sr-Latn-RS" dirty="0"/>
              <a:t>Produktivnost</a:t>
            </a:r>
          </a:p>
          <a:p>
            <a:r>
              <a:rPr lang="sr-Latn-RS" dirty="0"/>
              <a:t>Manje vreme razvoja</a:t>
            </a:r>
            <a:endParaRPr lang="en-US" dirty="0"/>
          </a:p>
          <a:p>
            <a:r>
              <a:rPr lang="en-US" dirty="0" err="1"/>
              <a:t>Pokrivenost</a:t>
            </a:r>
            <a:r>
              <a:rPr lang="en-US" dirty="0"/>
              <a:t> </a:t>
            </a:r>
            <a:r>
              <a:rPr lang="en-US" dirty="0" err="1"/>
              <a:t>testovima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26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4260</TotalTime>
  <Words>417</Words>
  <Application>Microsoft Office PowerPoint</Application>
  <PresentationFormat>Widescreen</PresentationFormat>
  <Paragraphs>119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Intro u TDD</vt:lpstr>
      <vt:lpstr>Testiranje softvera</vt:lpstr>
      <vt:lpstr>Testovi u TDD</vt:lpstr>
      <vt:lpstr>Tipovi testova</vt:lpstr>
      <vt:lpstr>Unit testovi</vt:lpstr>
      <vt:lpstr>Šta je TDD</vt:lpstr>
      <vt:lpstr>Red Green Blue cycle</vt:lpstr>
      <vt:lpstr>PowerPoint Presentation</vt:lpstr>
      <vt:lpstr>Zašto TDD</vt:lpstr>
      <vt:lpstr>Kada raditi TDD</vt:lpstr>
      <vt:lpstr>Kada ne raditi TDD</vt:lpstr>
      <vt:lpstr>test-first ili code-first</vt:lpstr>
      <vt:lpstr>Kako se radi TDD – development cycle</vt:lpstr>
      <vt:lpstr>Generisanje prostih faktora</vt:lpstr>
      <vt:lpstr>Generisanje prostih faktora</vt:lpstr>
      <vt:lpstr>Generisanje prostih faktora</vt:lpstr>
      <vt:lpstr>Generisanje prostih faktora</vt:lpstr>
      <vt:lpstr>Generisanje prostih faktora</vt:lpstr>
      <vt:lpstr>Generisanje prostih faktora</vt:lpstr>
      <vt:lpstr>Generisanje prostih faktora</vt:lpstr>
      <vt:lpstr>Generisanje prostih faktora</vt:lpstr>
      <vt:lpstr>Slučajevi pri testiranju</vt:lpstr>
      <vt:lpstr>Test doubles</vt:lpstr>
      <vt:lpstr>SUT i kolaborator</vt:lpstr>
      <vt:lpstr>PowerPoint Presentation</vt:lpstr>
      <vt:lpstr>Dummy</vt:lpstr>
      <vt:lpstr>Fake</vt:lpstr>
      <vt:lpstr>Stub</vt:lpstr>
      <vt:lpstr>Spy</vt:lpstr>
      <vt:lpstr>Mocks</vt:lpstr>
      <vt:lpstr>Mocks – C#</vt:lpstr>
      <vt:lpstr>Literatura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u TDD</dc:title>
  <dc:creator>Windows User</dc:creator>
  <cp:lastModifiedBy>Milica</cp:lastModifiedBy>
  <cp:revision>52</cp:revision>
  <dcterms:created xsi:type="dcterms:W3CDTF">2020-05-26T11:43:20Z</dcterms:created>
  <dcterms:modified xsi:type="dcterms:W3CDTF">2020-06-11T14:01:14Z</dcterms:modified>
</cp:coreProperties>
</file>