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880EA8-65B3-45EA-B9F3-A757E58F44FE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969FC8-FFCA-432D-8CFF-DC5F92A7515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964704"/>
          </a:xfrm>
        </p:spPr>
        <p:txBody>
          <a:bodyPr/>
          <a:lstStyle/>
          <a:p>
            <a:r>
              <a:rPr lang="ar-MA" dirty="0" smtClean="0">
                <a:solidFill>
                  <a:schemeClr val="tx1"/>
                </a:solidFill>
              </a:rPr>
              <a:t>الورشة رقم 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520280"/>
          </a:xfrm>
        </p:spPr>
        <p:txBody>
          <a:bodyPr>
            <a:normAutofit/>
          </a:bodyPr>
          <a:lstStyle/>
          <a:p>
            <a:r>
              <a:rPr lang="ar-MA" sz="4400" dirty="0">
                <a:solidFill>
                  <a:schemeClr val="tx1"/>
                </a:solidFill>
              </a:rPr>
              <a:t>أ</a:t>
            </a:r>
            <a:r>
              <a:rPr lang="ar-MA" sz="4400" dirty="0" smtClean="0">
                <a:solidFill>
                  <a:schemeClr val="tx1"/>
                </a:solidFill>
              </a:rPr>
              <a:t>سس و آليات التدبير المالي و المادي للجامعة الملكية المغربية </a:t>
            </a:r>
            <a:r>
              <a:rPr lang="ar-MA" sz="4400" dirty="0">
                <a:solidFill>
                  <a:schemeClr val="tx1"/>
                </a:solidFill>
              </a:rPr>
              <a:t>للرياضة المدرسية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7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algn="r" rtl="1"/>
            <a:r>
              <a:rPr lang="ar-MA" sz="3200" dirty="0" smtClean="0"/>
              <a:t>تحيين دليل الجمعيات الرياضية.</a:t>
            </a:r>
          </a:p>
          <a:p>
            <a:pPr algn="r" rtl="1"/>
            <a:r>
              <a:rPr lang="ar-MA" sz="3200" dirty="0" smtClean="0"/>
              <a:t>توحيد مصوغات التكوين في التدبير المالي للجمعيات الرياضية المدرسية.</a:t>
            </a:r>
          </a:p>
          <a:p>
            <a:pPr algn="r" rtl="1"/>
            <a:r>
              <a:rPr lang="ar-MA" sz="3200" dirty="0" smtClean="0"/>
              <a:t>إعداد المخطط الاستراتيجي المالي للجامعة وتقاسمه مع الفروع الجهوية.</a:t>
            </a:r>
          </a:p>
          <a:p>
            <a:pPr algn="r" rtl="1"/>
            <a:r>
              <a:rPr lang="ar-MA" sz="3200" dirty="0" smtClean="0"/>
              <a:t>إحداث آليات للمصاحبة والتتبع للتدبير المالي بالجهات والفروع.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ar-MA" dirty="0" smtClean="0">
                <a:solidFill>
                  <a:schemeClr val="tx1"/>
                </a:solidFill>
              </a:rPr>
              <a:t>التوصيات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2422" y="324433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dirty="0" smtClean="0"/>
              <a:t>رياض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045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/>
          </a:bodyPr>
          <a:lstStyle/>
          <a:p>
            <a:pPr algn="ctr" rtl="1"/>
            <a:endParaRPr lang="ar-MA" sz="4400" dirty="0" smtClean="0"/>
          </a:p>
          <a:p>
            <a:pPr marL="0" indent="0" algn="ctr" rtl="1">
              <a:buNone/>
            </a:pPr>
            <a:endParaRPr lang="ar-MA" sz="4400" dirty="0"/>
          </a:p>
          <a:p>
            <a:pPr marL="0" indent="0" algn="ctr" rtl="1">
              <a:buNone/>
            </a:pPr>
            <a:r>
              <a:rPr lang="ar-MA" sz="6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شكرا على حسن إصغائكم</a:t>
            </a:r>
            <a:endParaRPr lang="fr-FR" sz="6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033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unir\Desktop\WhatsApp Image 2022-07-25 at 17.57.15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94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63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algn="r" rtl="1"/>
            <a:r>
              <a:rPr lang="ar-MA" sz="4000" dirty="0" smtClean="0"/>
              <a:t>1- إعداد ورقة عمل الورشة وتسليمها للجنة قبل بداية الاشتغال.</a:t>
            </a:r>
          </a:p>
          <a:p>
            <a:pPr algn="r" rtl="1"/>
            <a:r>
              <a:rPr lang="ar-MA" sz="4000" dirty="0" smtClean="0"/>
              <a:t>2- توزيع منطقي لأعضاء الورشة (ذوو التجربة في التدبير المالي).</a:t>
            </a:r>
          </a:p>
          <a:p>
            <a:pPr algn="r" rtl="1"/>
            <a:r>
              <a:rPr lang="ar-MA" sz="4000" dirty="0" smtClean="0"/>
              <a:t>3- توفير آليات الاشتغال.</a:t>
            </a:r>
            <a:endParaRPr lang="fr-FR" sz="4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ar-MA" dirty="0" smtClean="0">
                <a:solidFill>
                  <a:schemeClr val="tx1"/>
                </a:solidFill>
              </a:rPr>
              <a:t>ملاحظات تنظيمية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4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MA" sz="3600" dirty="0"/>
              <a:t> تحديد الموارد المالية طبيعتها و أنواعها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MA" sz="3600" dirty="0" smtClean="0"/>
              <a:t>تنظيم قواعد و اساليب التحصيل  المالي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MA" sz="3600" dirty="0" smtClean="0"/>
              <a:t>مجالات الصرف و طرق تدبيرها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MA" sz="3600" dirty="0" smtClean="0"/>
              <a:t>طرق التتبع ، المراجعة و المحاسبة.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>
                <a:solidFill>
                  <a:schemeClr val="tx1"/>
                </a:solidFill>
              </a:rPr>
              <a:t>محاور العرض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8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algn="r" rtl="1"/>
            <a:r>
              <a:rPr lang="ar-MA" sz="3200" b="1" dirty="0" smtClean="0"/>
              <a:t>تفويت حصة 5 في المائة المخصصة لصندوق دعم الرياضة المدرسية إلى الفروع الجهوية.</a:t>
            </a:r>
          </a:p>
          <a:p>
            <a:pPr marL="0" indent="0" algn="r" rtl="1">
              <a:buNone/>
            </a:pPr>
            <a:endParaRPr lang="ar-MA" sz="3200" b="1" dirty="0" smtClean="0"/>
          </a:p>
          <a:p>
            <a:pPr algn="r" rtl="1"/>
            <a:r>
              <a:rPr lang="ar-MA" sz="3200" b="1" dirty="0" smtClean="0"/>
              <a:t> تأطير مداخيل الاحتضان والشراكات من خلال إصدار نصوص قانونية.</a:t>
            </a:r>
          </a:p>
          <a:p>
            <a:pPr algn="r" rt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>
                <a:solidFill>
                  <a:schemeClr val="tx1"/>
                </a:solidFill>
              </a:rPr>
              <a:t>تحديد الموارد المالية: طبيعتها وأنواعها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pPr algn="ctr" rtl="1"/>
            <a:r>
              <a:rPr lang="ar-MA" sz="2800" b="1" dirty="0" smtClean="0"/>
              <a:t>1- على مستوى الجامعة:</a:t>
            </a:r>
          </a:p>
          <a:p>
            <a:pPr algn="r" rtl="1"/>
            <a:r>
              <a:rPr lang="ar-MA" sz="2800" dirty="0" smtClean="0"/>
              <a:t>البند 24: المساهمة في دعم إعداديات وثانويات الرياضيين ومراكز التدريب الإقليمية والجهوية والوطنية</a:t>
            </a:r>
          </a:p>
          <a:p>
            <a:pPr algn="r" rtl="1"/>
            <a:r>
              <a:rPr lang="ar-MA" sz="2800" dirty="0" smtClean="0">
                <a:solidFill>
                  <a:srgbClr val="FF0000"/>
                </a:solidFill>
              </a:rPr>
              <a:t>التعديل: المساهمة </a:t>
            </a:r>
            <a:r>
              <a:rPr lang="ar-MA" sz="2800" dirty="0">
                <a:solidFill>
                  <a:srgbClr val="FF0000"/>
                </a:solidFill>
              </a:rPr>
              <a:t>في </a:t>
            </a:r>
            <a:r>
              <a:rPr lang="ar-MA" sz="2800" dirty="0" smtClean="0">
                <a:solidFill>
                  <a:srgbClr val="FF0000"/>
                </a:solidFill>
              </a:rPr>
              <a:t>دعم جميع المؤسسات التعليمية الثانوية بما فيها المؤسسات المحتضنة للمراكز الرياضية ومسارات رياضة ودراسة.</a:t>
            </a:r>
          </a:p>
          <a:p>
            <a:pPr algn="r" rtl="1"/>
            <a:r>
              <a:rPr lang="ar-MA" sz="2800" dirty="0" smtClean="0">
                <a:solidFill>
                  <a:schemeClr val="tx1"/>
                </a:solidFill>
              </a:rPr>
              <a:t>البند رقم 25: المساهمة في دعم أقسام شعبتي الآداب والعلوم التجريبية تخصص التربية البدنية والرياضية.</a:t>
            </a:r>
          </a:p>
          <a:p>
            <a:pPr algn="r" rtl="1"/>
            <a:r>
              <a:rPr lang="ar-MA" sz="2800" dirty="0" smtClean="0">
                <a:solidFill>
                  <a:srgbClr val="FF0000"/>
                </a:solidFill>
              </a:rPr>
              <a:t>التعديل: يحذف البند رقم 25.</a:t>
            </a:r>
          </a:p>
          <a:p>
            <a:pPr algn="r" rtl="1"/>
            <a:endParaRPr lang="ar-M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MA" dirty="0">
                <a:solidFill>
                  <a:schemeClr val="tx1"/>
                </a:solidFill>
              </a:rPr>
              <a:t>مجالات الصرف و طرق تدبيرها</a:t>
            </a:r>
            <a:r>
              <a:rPr lang="ar-MA" dirty="0"/>
              <a:t/>
            </a:r>
            <a:br>
              <a:rPr lang="ar-MA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76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algn="r" rtl="1"/>
            <a:r>
              <a:rPr lang="ar-MA" sz="3200" dirty="0">
                <a:solidFill>
                  <a:schemeClr val="tx1"/>
                </a:solidFill>
              </a:rPr>
              <a:t>البند 33: </a:t>
            </a:r>
            <a:r>
              <a:rPr lang="ar-MA" sz="3200" dirty="0" smtClean="0">
                <a:solidFill>
                  <a:schemeClr val="tx1"/>
                </a:solidFill>
              </a:rPr>
              <a:t>إتاوات </a:t>
            </a:r>
            <a:r>
              <a:rPr lang="ar-MA" sz="3200" dirty="0">
                <a:solidFill>
                  <a:schemeClr val="tx1"/>
                </a:solidFill>
              </a:rPr>
              <a:t>لفائدة التلاميذ الأبطال </a:t>
            </a:r>
            <a:r>
              <a:rPr lang="ar-MA" sz="3200" dirty="0" err="1">
                <a:solidFill>
                  <a:schemeClr val="tx1"/>
                </a:solidFill>
              </a:rPr>
              <a:t>ومؤطريهم</a:t>
            </a:r>
            <a:endParaRPr lang="ar-MA" sz="3200" dirty="0">
              <a:solidFill>
                <a:schemeClr val="tx1"/>
              </a:solidFill>
            </a:endParaRPr>
          </a:p>
          <a:p>
            <a:pPr algn="r" rtl="1"/>
            <a:r>
              <a:rPr lang="ar-MA" sz="3200" dirty="0">
                <a:solidFill>
                  <a:srgbClr val="FF0000"/>
                </a:solidFill>
              </a:rPr>
              <a:t>التعديل: تغيير تعبير «</a:t>
            </a:r>
            <a:r>
              <a:rPr lang="ar-MA" sz="3200" dirty="0" smtClean="0">
                <a:solidFill>
                  <a:srgbClr val="FF0000"/>
                </a:solidFill>
              </a:rPr>
              <a:t>إتاوات</a:t>
            </a:r>
            <a:r>
              <a:rPr lang="ar-MA" sz="3200" dirty="0">
                <a:solidFill>
                  <a:srgbClr val="FF0000"/>
                </a:solidFill>
              </a:rPr>
              <a:t>» بعبارة «حوافز مادية ومالية»</a:t>
            </a:r>
          </a:p>
          <a:p>
            <a:pPr marL="0" indent="0" algn="r" rtl="1">
              <a:buNone/>
            </a:pPr>
            <a:endParaRPr lang="ar-MA" sz="3200" dirty="0" smtClean="0"/>
          </a:p>
          <a:p>
            <a:pPr algn="r" rtl="1"/>
            <a:r>
              <a:rPr lang="ar-MA" sz="3200" dirty="0" smtClean="0"/>
              <a:t>البند رقم 37: منح مساعدات مالية ومعنوية لفائدة جمعيات المعوقين.</a:t>
            </a:r>
          </a:p>
          <a:p>
            <a:pPr algn="r" rtl="1"/>
            <a:r>
              <a:rPr lang="ar-MA" sz="3200" dirty="0" smtClean="0">
                <a:solidFill>
                  <a:srgbClr val="FF0000"/>
                </a:solidFill>
              </a:rPr>
              <a:t>التعديل: دعم التلميذات والتلاميذ الرياضيين ذوو الاحتياجات الخاصة.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>
                <a:solidFill>
                  <a:schemeClr val="tx1"/>
                </a:solidFill>
              </a:rPr>
              <a:t>مجالات الصرف و طرق تدبيرها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7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pPr algn="r" rtl="1"/>
            <a:r>
              <a:rPr lang="ar-MA" dirty="0" smtClean="0"/>
              <a:t>البند رقم 5: مصاريف تنظيم حفلات ثقافية وفنية ورياضية ومعارض داخل المغرب وخارجه وكل الأنشطة التي يعتمدها المكتب التنفيذي للفرع.</a:t>
            </a:r>
          </a:p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التعديل: </a:t>
            </a:r>
            <a:r>
              <a:rPr lang="ar-MA" dirty="0">
                <a:solidFill>
                  <a:srgbClr val="FF0000"/>
                </a:solidFill>
              </a:rPr>
              <a:t>مصاريف تنظيم </a:t>
            </a:r>
            <a:r>
              <a:rPr lang="ar-MA" dirty="0" smtClean="0">
                <a:solidFill>
                  <a:srgbClr val="FF0000"/>
                </a:solidFill>
              </a:rPr>
              <a:t>التظاهرات الرياضية داخل </a:t>
            </a:r>
            <a:r>
              <a:rPr lang="ar-MA" dirty="0">
                <a:solidFill>
                  <a:srgbClr val="FF0000"/>
                </a:solidFill>
              </a:rPr>
              <a:t>المغرب وخارجه وكل الأنشطة التي يعتمدها المكتب التنفيذي للفرع.</a:t>
            </a:r>
          </a:p>
          <a:p>
            <a:pPr algn="r" rtl="1"/>
            <a:r>
              <a:rPr lang="ar-MA" dirty="0" smtClean="0"/>
              <a:t>البند رقم 9: المساهمة في توفير الدعم المالي </a:t>
            </a:r>
            <a:r>
              <a:rPr lang="ar-MA" dirty="0" err="1" smtClean="0"/>
              <a:t>واللوجيستيكي</a:t>
            </a:r>
            <a:r>
              <a:rPr lang="ar-MA" dirty="0" smtClean="0"/>
              <a:t> والمعنوي لجميع البرامج التي تعتمدها وزارة التربية الوطنية.</a:t>
            </a:r>
          </a:p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التعديل: </a:t>
            </a:r>
            <a:r>
              <a:rPr lang="ar-MA" dirty="0">
                <a:solidFill>
                  <a:srgbClr val="FF0000"/>
                </a:solidFill>
              </a:rPr>
              <a:t>المساهمة في توفير الدعم المالي </a:t>
            </a:r>
            <a:r>
              <a:rPr lang="ar-MA" dirty="0" smtClean="0">
                <a:solidFill>
                  <a:srgbClr val="FF0000"/>
                </a:solidFill>
              </a:rPr>
              <a:t>واللوجستيكي </a:t>
            </a:r>
            <a:r>
              <a:rPr lang="ar-MA" dirty="0">
                <a:solidFill>
                  <a:srgbClr val="FF0000"/>
                </a:solidFill>
              </a:rPr>
              <a:t>والمعنوي لجميع </a:t>
            </a:r>
            <a:r>
              <a:rPr lang="ar-MA" dirty="0" smtClean="0">
                <a:solidFill>
                  <a:srgbClr val="FF0000"/>
                </a:solidFill>
              </a:rPr>
              <a:t>البرامج </a:t>
            </a:r>
            <a:r>
              <a:rPr lang="ar-MA" u="sng" dirty="0" smtClean="0">
                <a:solidFill>
                  <a:srgbClr val="FF0000"/>
                </a:solidFill>
              </a:rPr>
              <a:t>الرياضية</a:t>
            </a:r>
            <a:r>
              <a:rPr lang="ar-MA" dirty="0" smtClean="0">
                <a:solidFill>
                  <a:srgbClr val="FF0000"/>
                </a:solidFill>
              </a:rPr>
              <a:t> </a:t>
            </a:r>
            <a:r>
              <a:rPr lang="ar-MA" dirty="0">
                <a:solidFill>
                  <a:srgbClr val="FF0000"/>
                </a:solidFill>
              </a:rPr>
              <a:t>التي تعتمدها وزارة التربية الوطنية</a:t>
            </a:r>
            <a:r>
              <a:rPr lang="ar-MA" dirty="0" smtClean="0">
                <a:solidFill>
                  <a:srgbClr val="FF0000"/>
                </a:solidFill>
              </a:rPr>
              <a:t>.</a:t>
            </a:r>
          </a:p>
          <a:p>
            <a:pPr algn="r" rtl="1"/>
            <a:r>
              <a:rPr lang="ar-MA" b="1" dirty="0" smtClean="0">
                <a:solidFill>
                  <a:srgbClr val="002060"/>
                </a:solidFill>
              </a:rPr>
              <a:t>إضافة بند جديد: دعم وتشجيع مبادرات البحث العلمي في مجال الرياضة</a:t>
            </a:r>
            <a:endParaRPr lang="ar-MA" b="1" dirty="0">
              <a:solidFill>
                <a:srgbClr val="002060"/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MA" sz="3200" dirty="0" smtClean="0">
                <a:solidFill>
                  <a:schemeClr val="tx1"/>
                </a:solidFill>
              </a:rPr>
              <a:t>2</a:t>
            </a:r>
            <a:r>
              <a:rPr lang="ar-MA" sz="3600" dirty="0" smtClean="0">
                <a:solidFill>
                  <a:schemeClr val="tx1"/>
                </a:solidFill>
              </a:rPr>
              <a:t>-</a:t>
            </a:r>
            <a:r>
              <a:rPr lang="ar-MA" sz="3600" dirty="0" smtClean="0"/>
              <a:t> </a:t>
            </a:r>
            <a:r>
              <a:rPr lang="ar-MA" sz="3600" dirty="0" smtClean="0">
                <a:solidFill>
                  <a:schemeClr val="tx1"/>
                </a:solidFill>
              </a:rPr>
              <a:t>مجالات الصرف الخاصة بفرع الجامعة بالأكاديمية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0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pPr algn="r" rtl="1"/>
            <a:r>
              <a:rPr lang="ar-MA" dirty="0" smtClean="0"/>
              <a:t>البند رقم 6: تنظيم حفلات ثقافية ورياضية وفنية ومعارض داخل المغرب وخارجه وكل الأنشطة التي يعتمدها المكتب التنفيذي للفرع.</a:t>
            </a:r>
          </a:p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التعديل: </a:t>
            </a:r>
            <a:r>
              <a:rPr lang="ar-MA" dirty="0">
                <a:solidFill>
                  <a:srgbClr val="FF0000"/>
                </a:solidFill>
              </a:rPr>
              <a:t>: تنظيم </a:t>
            </a:r>
            <a:r>
              <a:rPr lang="ar-MA" dirty="0" smtClean="0">
                <a:solidFill>
                  <a:srgbClr val="FF0000"/>
                </a:solidFill>
              </a:rPr>
              <a:t>تظاهرات رياضية داخل </a:t>
            </a:r>
            <a:r>
              <a:rPr lang="ar-MA" dirty="0">
                <a:solidFill>
                  <a:srgbClr val="FF0000"/>
                </a:solidFill>
              </a:rPr>
              <a:t>المغرب </a:t>
            </a:r>
            <a:r>
              <a:rPr lang="ar-MA" dirty="0" smtClean="0">
                <a:solidFill>
                  <a:srgbClr val="FF0000"/>
                </a:solidFill>
              </a:rPr>
              <a:t>وكل الأنشطة الرياضية </a:t>
            </a:r>
            <a:r>
              <a:rPr lang="ar-MA" dirty="0">
                <a:solidFill>
                  <a:srgbClr val="FF0000"/>
                </a:solidFill>
              </a:rPr>
              <a:t>التي يعتمدها المكتب التنفيذي للفرع</a:t>
            </a:r>
            <a:r>
              <a:rPr lang="ar-MA" dirty="0" smtClean="0">
                <a:solidFill>
                  <a:srgbClr val="FF0000"/>
                </a:solidFill>
              </a:rPr>
              <a:t>.</a:t>
            </a:r>
          </a:p>
          <a:p>
            <a:pPr algn="r" rtl="1"/>
            <a:r>
              <a:rPr lang="ar-MA" dirty="0" smtClean="0"/>
              <a:t>البند رقم 11: المساهمة في تجهيز المراكز الإقليمية للتدريب وتعويض </a:t>
            </a:r>
            <a:r>
              <a:rPr lang="ar-MA" dirty="0" err="1" smtClean="0"/>
              <a:t>المؤطرين</a:t>
            </a:r>
            <a:r>
              <a:rPr lang="ar-MA" dirty="0" smtClean="0"/>
              <a:t> بها.</a:t>
            </a:r>
          </a:p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التعديل: حذف البند.</a:t>
            </a:r>
          </a:p>
          <a:p>
            <a:pPr algn="r" rtl="1"/>
            <a:r>
              <a:rPr lang="ar-MA" dirty="0" smtClean="0">
                <a:solidFill>
                  <a:schemeClr val="tx1"/>
                </a:solidFill>
              </a:rPr>
              <a:t>البند رقم 13: المساهمة في توفير الدعم المادي والمالي والمعنوي لجميع البرامج التي تعتمدها وزارة التربية الوطنية.</a:t>
            </a:r>
          </a:p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التعديل: </a:t>
            </a:r>
            <a:r>
              <a:rPr lang="ar-MA" dirty="0">
                <a:solidFill>
                  <a:srgbClr val="FF0000"/>
                </a:solidFill>
              </a:rPr>
              <a:t>المساهمة في توفير الدعم المادي والمالي والمعنوي لجميع </a:t>
            </a:r>
            <a:r>
              <a:rPr lang="ar-MA" dirty="0" smtClean="0">
                <a:solidFill>
                  <a:srgbClr val="FF0000"/>
                </a:solidFill>
              </a:rPr>
              <a:t>البرامج الرياضية </a:t>
            </a:r>
            <a:r>
              <a:rPr lang="ar-MA" dirty="0">
                <a:solidFill>
                  <a:srgbClr val="FF0000"/>
                </a:solidFill>
              </a:rPr>
              <a:t>التي تعتمدها وزارة التربية </a:t>
            </a:r>
            <a:r>
              <a:rPr lang="ar-MA" dirty="0" smtClean="0">
                <a:solidFill>
                  <a:srgbClr val="FF0000"/>
                </a:solidFill>
              </a:rPr>
              <a:t>الوطنية.</a:t>
            </a:r>
            <a:endParaRPr lang="fr-FR" dirty="0">
              <a:solidFill>
                <a:srgbClr val="FF0000"/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MA" sz="3200" dirty="0" smtClean="0">
                <a:solidFill>
                  <a:schemeClr val="tx1"/>
                </a:solidFill>
              </a:rPr>
              <a:t>3- مجالات </a:t>
            </a:r>
            <a:r>
              <a:rPr lang="ar-MA" sz="3200" dirty="0">
                <a:solidFill>
                  <a:schemeClr val="tx1"/>
                </a:solidFill>
              </a:rPr>
              <a:t>الصرف الخاصة </a:t>
            </a:r>
            <a:r>
              <a:rPr lang="ar-MA" sz="3200" dirty="0" smtClean="0">
                <a:solidFill>
                  <a:schemeClr val="tx1"/>
                </a:solidFill>
              </a:rPr>
              <a:t>بالفرع الإقليمي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38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453</Words>
  <Application>Microsoft Office PowerPoint</Application>
  <PresentationFormat>Affichage à l'écran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Vagues</vt:lpstr>
      <vt:lpstr>الورشة رقم 2</vt:lpstr>
      <vt:lpstr>Présentation PowerPoint</vt:lpstr>
      <vt:lpstr>ملاحظات تنظيمية</vt:lpstr>
      <vt:lpstr>محاور العرض</vt:lpstr>
      <vt:lpstr>تحديد الموارد المالية: طبيعتها وأنواعها</vt:lpstr>
      <vt:lpstr>مجالات الصرف و طرق تدبيرها </vt:lpstr>
      <vt:lpstr>مجالات الصرف و طرق تدبيرها</vt:lpstr>
      <vt:lpstr>2- مجالات الصرف الخاصة بفرع الجامعة بالأكاديمية</vt:lpstr>
      <vt:lpstr>3- مجالات الصرف الخاصة بالفرع الإقليمي</vt:lpstr>
      <vt:lpstr>التوصيات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الورشة رقم 2</dc:title>
  <dc:creator>mounir lekehal</dc:creator>
  <cp:lastModifiedBy>mounir lekehal</cp:lastModifiedBy>
  <cp:revision>8</cp:revision>
  <dcterms:created xsi:type="dcterms:W3CDTF">2022-07-25T16:43:38Z</dcterms:created>
  <dcterms:modified xsi:type="dcterms:W3CDTF">2022-07-25T18:05:41Z</dcterms:modified>
</cp:coreProperties>
</file>