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57" r:id="rId3"/>
    <p:sldId id="259" r:id="rId4"/>
    <p:sldId id="271" r:id="rId5"/>
    <p:sldId id="268" r:id="rId6"/>
    <p:sldId id="261" r:id="rId7"/>
    <p:sldId id="277" r:id="rId8"/>
    <p:sldId id="262" r:id="rId9"/>
    <p:sldId id="287" r:id="rId10"/>
    <p:sldId id="264" r:id="rId11"/>
    <p:sldId id="284" r:id="rId12"/>
    <p:sldId id="265" r:id="rId13"/>
    <p:sldId id="278" r:id="rId14"/>
    <p:sldId id="266" r:id="rId15"/>
    <p:sldId id="267" r:id="rId16"/>
    <p:sldId id="285" r:id="rId17"/>
    <p:sldId id="286" r:id="rId18"/>
    <p:sldId id="28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01"/>
  </p:normalViewPr>
  <p:slideViewPr>
    <p:cSldViewPr snapToGrid="0" snapToObjects="1">
      <p:cViewPr varScale="1">
        <p:scale>
          <a:sx n="90" d="100"/>
          <a:sy n="90" d="100"/>
        </p:scale>
        <p:origin x="23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11/28/21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122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11/28/21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42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11/28/21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40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11/28/21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51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11/28/21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309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11/28/21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333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11/28/21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59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11/28/21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131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11/28/21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47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11/28/21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286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11/28/21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323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11/28/21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93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29520F-BE5E-BE45-9368-82468E21C8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Human rights workshop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884E39A-DCB4-A64F-9958-5827050F8E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030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614EACBE-58A6-3B49-A9A5-26BCC2CD0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How will it work?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596FDB25-4A05-044C-92E2-A069FE913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140" y="2429699"/>
            <a:ext cx="10838843" cy="4028974"/>
          </a:xfrm>
        </p:spPr>
        <p:txBody>
          <a:bodyPr>
            <a:no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000" b="1" dirty="0"/>
              <a:t>Browsing (5mins)</a:t>
            </a:r>
          </a:p>
          <a:p>
            <a:pPr eaLnBrk="1" hangingPunct="1"/>
            <a:r>
              <a:rPr lang="en-GB" altLang="en-US" sz="2000" dirty="0"/>
              <a:t>Human beings will browse the different market stalls, finding out which human rights are on sale and talking to the human rights owners to find out </a:t>
            </a:r>
            <a:r>
              <a:rPr lang="en-GB" altLang="en-US" sz="2000" b="1" dirty="0"/>
              <a:t>why they should buy their human rights </a:t>
            </a:r>
            <a:r>
              <a:rPr lang="en-GB" altLang="en-US" sz="2000" dirty="0"/>
              <a:t>and their starting price. </a:t>
            </a:r>
          </a:p>
          <a:p>
            <a:pPr eaLnBrk="1" hangingPunct="1"/>
            <a:r>
              <a:rPr lang="en-GB" altLang="en-US" sz="2000" dirty="0"/>
              <a:t>Make notes of the different prices you are discussing on your human rights cards.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z="20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000" b="1" dirty="0"/>
              <a:t>Choices (2mins)</a:t>
            </a:r>
          </a:p>
          <a:p>
            <a:pPr eaLnBrk="1" hangingPunct="1"/>
            <a:r>
              <a:rPr lang="en-GB" altLang="en-US" sz="2000" dirty="0"/>
              <a:t>Human beings decide which human rights they are going to try and buy and from who.</a:t>
            </a:r>
          </a:p>
          <a:p>
            <a:pPr eaLnBrk="1" hangingPunct="1"/>
            <a:r>
              <a:rPr lang="en-GB" altLang="en-US" sz="2000" dirty="0"/>
              <a:t>Human rights owners prepare to negotiate by thinking about the price range of their human rights.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90B70-266E-4745-AB1E-F8D288F5C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1844675"/>
            <a:ext cx="8229600" cy="1143000"/>
          </a:xfrm>
        </p:spPr>
        <p:txBody>
          <a:bodyPr/>
          <a:lstStyle/>
          <a:p>
            <a:r>
              <a:rPr lang="en-GB" altLang="en-US"/>
              <a:t>Human beings – ready to go?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789BBF-DBC8-6F41-9F23-1085A3243B6A}"/>
              </a:ext>
            </a:extLst>
          </p:cNvPr>
          <p:cNvSpPr txBox="1">
            <a:spLocks/>
          </p:cNvSpPr>
          <p:nvPr/>
        </p:nvSpPr>
        <p:spPr bwMode="auto">
          <a:xfrm>
            <a:off x="1919288" y="35734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GB" sz="3200" b="1" dirty="0">
                <a:ea typeface="+mj-ea"/>
                <a:cs typeface="Arial" pitchFamily="34" charset="0"/>
              </a:rPr>
              <a:t>Human rights owners – ready to go?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ADD00A61-4714-0342-9005-ECFC8F4F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5894832" cy="118872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/>
              <a:t>How will it work?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2BFD0FBF-7472-9644-9CC3-4CD84D030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3" y="2638044"/>
            <a:ext cx="5963317" cy="3263206"/>
          </a:xfrm>
        </p:spPr>
        <p:txBody>
          <a:bodyPr>
            <a:normAutofit fontScale="925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800" b="1" dirty="0"/>
              <a:t>Trading (5mins)</a:t>
            </a:r>
          </a:p>
          <a:p>
            <a:pPr eaLnBrk="1" hangingPunct="1"/>
            <a:r>
              <a:rPr lang="en-GB" altLang="en-US" sz="2800" dirty="0"/>
              <a:t>Human beings quickly choose which human rights they will buy, and agree the price with the human rights owner.</a:t>
            </a:r>
          </a:p>
          <a:p>
            <a:pPr marL="0" indent="0" eaLnBrk="1" hangingPunct="1">
              <a:buNone/>
            </a:pPr>
            <a:endParaRPr lang="en-GB" altLang="en-US" sz="2800" dirty="0"/>
          </a:p>
          <a:p>
            <a:pPr eaLnBrk="1" hangingPunct="1"/>
            <a:r>
              <a:rPr lang="en-GB" altLang="en-US" sz="2800" dirty="0"/>
              <a:t>Record your purchases and sales in the Trading table on your worksheet. </a:t>
            </a:r>
            <a:endParaRPr lang="en-GB" altLang="en-US" sz="2800" b="1" dirty="0"/>
          </a:p>
          <a:p>
            <a:pPr lvl="1" eaLnBrk="1" hangingPunct="1">
              <a:buFont typeface="Arial" panose="020B0604020202020204" pitchFamily="34" charset="0"/>
              <a:buNone/>
            </a:pPr>
            <a:endParaRPr lang="en-GB" altLang="en-US" dirty="0"/>
          </a:p>
        </p:txBody>
      </p:sp>
      <p:pic>
        <p:nvPicPr>
          <p:cNvPr id="11270" name="Picture 6" descr="Negotiation Skills">
            <a:extLst>
              <a:ext uri="{FF2B5EF4-FFF2-40B4-BE49-F238E27FC236}">
                <a16:creationId xmlns:a16="http://schemas.microsoft.com/office/drawing/2014/main" id="{7AB99CC6-CAA1-414A-A7D4-3C4CF7383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5890" y="2559262"/>
            <a:ext cx="3328416" cy="17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CD411E32-4996-E642-AA40-49EB3FA0E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How will it work?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847AFA38-61A2-2843-8FE2-60597C40E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400" b="1" dirty="0"/>
              <a:t>Independent review</a:t>
            </a:r>
          </a:p>
          <a:p>
            <a:pPr marL="0" indent="0" eaLnBrk="1" hangingPunct="1">
              <a:buNone/>
            </a:pPr>
            <a:endParaRPr lang="en-GB" altLang="en-US" sz="2400" dirty="0"/>
          </a:p>
          <a:p>
            <a:pPr marL="0" indent="0" eaLnBrk="1" hangingPunct="1">
              <a:buNone/>
            </a:pPr>
            <a:r>
              <a:rPr lang="en-GB" altLang="en-US" sz="2400" dirty="0"/>
              <a:t>Independently review your work in preparation for class discussion by completing the Review table on your worksheet.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0395CCCA-CF72-3843-8A1D-9E7CA7812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Class discussion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6EDADB7A-2C3C-B344-B8D6-45ACD4DEE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846" y="2452849"/>
            <a:ext cx="10938077" cy="395952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altLang="en-US" sz="2800" b="1" dirty="0"/>
              <a:t>Owners:</a:t>
            </a:r>
          </a:p>
          <a:p>
            <a:pPr lvl="1" eaLnBrk="1" hangingPunct="1"/>
            <a:r>
              <a:rPr lang="en-GB" altLang="en-US" sz="2800" dirty="0"/>
              <a:t>Which human rights did you choose to sell and why?</a:t>
            </a:r>
          </a:p>
          <a:p>
            <a:pPr lvl="1" eaLnBrk="1" hangingPunct="1"/>
            <a:r>
              <a:rPr lang="en-GB" altLang="en-US" sz="2800" dirty="0"/>
              <a:t>Which was most popular? How did you promote this human right?</a:t>
            </a:r>
          </a:p>
          <a:p>
            <a:pPr lvl="1" eaLnBrk="1" hangingPunct="1"/>
            <a:r>
              <a:rPr lang="en-GB" altLang="en-US" sz="2800" dirty="0"/>
              <a:t>Which human right was least popular? How did you promote it?</a:t>
            </a:r>
          </a:p>
          <a:p>
            <a:pPr lvl="1" eaLnBrk="1" hangingPunct="1"/>
            <a:r>
              <a:rPr lang="en-GB" altLang="en-US" sz="2800" dirty="0"/>
              <a:t>Who made the highest number of sales? Which human rights did you sell?</a:t>
            </a:r>
          </a:p>
          <a:p>
            <a:pPr lvl="1" eaLnBrk="1" hangingPunct="1"/>
            <a:endParaRPr lang="en-GB" altLang="en-US" dirty="0"/>
          </a:p>
          <a:p>
            <a:pPr eaLnBrk="1" hangingPunct="1"/>
            <a:endParaRPr lang="en-GB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F8BD871B-05E2-904B-B32F-F109264F3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Class discussion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F071CC11-A172-7C45-A1B8-5B1BBC761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997" y="2638044"/>
            <a:ext cx="10683433" cy="407527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altLang="en-US" sz="2400" b="1" dirty="0"/>
              <a:t>Human beings:</a:t>
            </a:r>
          </a:p>
          <a:p>
            <a:pPr lvl="1" eaLnBrk="1" hangingPunct="1"/>
            <a:r>
              <a:rPr lang="en-GB" altLang="en-US" sz="2400" dirty="0"/>
              <a:t>Did you find it easy / hard to choose which human rights to buy?</a:t>
            </a:r>
          </a:p>
          <a:p>
            <a:pPr lvl="1" eaLnBrk="1" hangingPunct="1"/>
            <a:r>
              <a:rPr lang="en-GB" altLang="en-US" sz="2400" dirty="0"/>
              <a:t>Which human rights did you buy and why? </a:t>
            </a:r>
          </a:p>
          <a:p>
            <a:pPr lvl="1" eaLnBrk="1" hangingPunct="1"/>
            <a:r>
              <a:rPr lang="en-GB" altLang="en-US" sz="2400" dirty="0"/>
              <a:t>How would these rights benefit your life?</a:t>
            </a:r>
          </a:p>
          <a:p>
            <a:pPr lvl="1" eaLnBrk="1" hangingPunct="1"/>
            <a:r>
              <a:rPr lang="en-GB" altLang="en-US" sz="2400" dirty="0"/>
              <a:t>Which human rights did you not think were important? </a:t>
            </a:r>
          </a:p>
          <a:p>
            <a:pPr lvl="1" eaLnBrk="1" hangingPunct="1"/>
            <a:r>
              <a:rPr lang="en-GB" altLang="en-US" sz="2400" dirty="0"/>
              <a:t>What would be the impact of not having these rights?</a:t>
            </a:r>
          </a:p>
          <a:p>
            <a:pPr eaLnBrk="1" hangingPunct="1"/>
            <a:endParaRPr lang="en-GB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>
            <a:extLst>
              <a:ext uri="{FF2B5EF4-FFF2-40B4-BE49-F238E27FC236}">
                <a16:creationId xmlns:a16="http://schemas.microsoft.com/office/drawing/2014/main" id="{6DB8313D-D00A-2A41-9BB0-C8BE47928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5894832" cy="118872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Important – </a:t>
            </a:r>
            <a:br>
              <a:rPr lang="en-GB" altLang="en-US" dirty="0"/>
            </a:br>
            <a:r>
              <a:rPr lang="en-GB" altLang="en-US" dirty="0"/>
              <a:t>all human rights are yours</a:t>
            </a:r>
          </a:p>
        </p:txBody>
      </p:sp>
      <p:sp>
        <p:nvSpPr>
          <p:cNvPr id="19460" name="Content Placeholder 2">
            <a:extLst>
              <a:ext uri="{FF2B5EF4-FFF2-40B4-BE49-F238E27FC236}">
                <a16:creationId xmlns:a16="http://schemas.microsoft.com/office/drawing/2014/main" id="{FBC1DB85-C44E-5346-AA2B-E3204963E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3" y="2314937"/>
            <a:ext cx="6141567" cy="412058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altLang="en-US" sz="2400" dirty="0"/>
              <a:t>In reality you </a:t>
            </a:r>
            <a:r>
              <a:rPr lang="en-GB" altLang="en-US" sz="2400" b="1" dirty="0"/>
              <a:t>don’t ever have to choose </a:t>
            </a:r>
            <a:r>
              <a:rPr lang="en-GB" altLang="en-US" sz="2400" dirty="0"/>
              <a:t>your human rights. </a:t>
            </a:r>
          </a:p>
          <a:p>
            <a:pPr eaLnBrk="1" hangingPunct="1"/>
            <a:r>
              <a:rPr lang="en-GB" altLang="en-US" sz="2400" dirty="0"/>
              <a:t>Human rights belong to </a:t>
            </a:r>
            <a:r>
              <a:rPr lang="en-GB" altLang="en-US" sz="2400" b="1" dirty="0"/>
              <a:t>everyone </a:t>
            </a:r>
            <a:r>
              <a:rPr lang="en-GB" altLang="en-US" sz="2400" dirty="0"/>
              <a:t>from when they are born.</a:t>
            </a:r>
          </a:p>
          <a:p>
            <a:pPr eaLnBrk="1" hangingPunct="1"/>
            <a:r>
              <a:rPr lang="en-GB" altLang="en-US" sz="2400" dirty="0"/>
              <a:t>Although they can sometimes be restricted, human rights can never be taken away from you.</a:t>
            </a:r>
          </a:p>
          <a:p>
            <a:pPr eaLnBrk="1" hangingPunct="1"/>
            <a:r>
              <a:rPr lang="en-GB" altLang="en-US" sz="2400" dirty="0"/>
              <a:t>There are different laws that protect everyone’s human rights which we will explore in the next lesson. </a:t>
            </a:r>
          </a:p>
        </p:txBody>
      </p:sp>
      <p:pic>
        <p:nvPicPr>
          <p:cNvPr id="36866" name="Picture 2">
            <a:extLst>
              <a:ext uri="{FF2B5EF4-FFF2-40B4-BE49-F238E27FC236}">
                <a16:creationId xmlns:a16="http://schemas.microsoft.com/office/drawing/2014/main" id="{25411763-0D59-6942-9EA8-04B157020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5890" y="1772923"/>
            <a:ext cx="3328416" cy="332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>
            <a:extLst>
              <a:ext uri="{FF2B5EF4-FFF2-40B4-BE49-F238E27FC236}">
                <a16:creationId xmlns:a16="http://schemas.microsoft.com/office/drawing/2014/main" id="{B5A5C443-89DD-3447-9F4E-FA9A1A673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5894832" cy="118872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/>
              <a:t>Important - all human rights are yours</a:t>
            </a:r>
          </a:p>
        </p:txBody>
      </p:sp>
      <p:sp>
        <p:nvSpPr>
          <p:cNvPr id="20484" name="Content Placeholder 2">
            <a:extLst>
              <a:ext uri="{FF2B5EF4-FFF2-40B4-BE49-F238E27FC236}">
                <a16:creationId xmlns:a16="http://schemas.microsoft.com/office/drawing/2014/main" id="{7DEE6797-2D8B-BA4E-B219-E29E19482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3" y="2638044"/>
            <a:ext cx="5963317" cy="3263206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800" b="1" dirty="0"/>
              <a:t>Every </a:t>
            </a:r>
            <a:r>
              <a:rPr lang="en-GB" altLang="en-US" sz="2800" dirty="0"/>
              <a:t>human right is important!</a:t>
            </a:r>
          </a:p>
          <a:p>
            <a:pPr eaLnBrk="1" hangingPunct="1"/>
            <a:endParaRPr lang="en-GB" altLang="en-US" sz="2800" dirty="0"/>
          </a:p>
          <a:p>
            <a:pPr eaLnBrk="1" hangingPunct="1"/>
            <a:r>
              <a:rPr lang="en-GB" altLang="en-US" sz="2800" b="1" dirty="0"/>
              <a:t>Every</a:t>
            </a:r>
            <a:r>
              <a:rPr lang="en-GB" altLang="en-US" sz="2800" dirty="0"/>
              <a:t> human right is needed to </a:t>
            </a:r>
            <a:r>
              <a:rPr lang="en-GB" altLang="en-US" sz="2800" b="1" dirty="0"/>
              <a:t>live and grow </a:t>
            </a:r>
            <a:r>
              <a:rPr lang="en-GB" altLang="en-US" sz="2800" dirty="0"/>
              <a:t>– and to be a </a:t>
            </a:r>
            <a:r>
              <a:rPr lang="en-GB" altLang="en-US" sz="2800" b="1" dirty="0"/>
              <a:t>human being</a:t>
            </a:r>
            <a:r>
              <a:rPr lang="en-GB" altLang="en-US" sz="2800" dirty="0"/>
              <a:t>!</a:t>
            </a:r>
          </a:p>
        </p:txBody>
      </p:sp>
      <p:pic>
        <p:nvPicPr>
          <p:cNvPr id="37891" name="Picture 3">
            <a:extLst>
              <a:ext uri="{FF2B5EF4-FFF2-40B4-BE49-F238E27FC236}">
                <a16:creationId xmlns:a16="http://schemas.microsoft.com/office/drawing/2014/main" id="{E09E0614-79EC-4440-BC99-1CC661BD6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5890" y="1768763"/>
            <a:ext cx="3328416" cy="332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5FFBB13C-02B2-6D4F-8A7E-AEBC8DFF6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 have we learnt?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6A463947-7A0F-8F45-A1C2-8F5A480AD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745" y="2638044"/>
            <a:ext cx="10405640" cy="310198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GB" altLang="en-US" sz="2800" dirty="0"/>
              <a:t>That human rights belong to </a:t>
            </a:r>
            <a:r>
              <a:rPr lang="en-GB" altLang="en-US" sz="2800" b="1" dirty="0"/>
              <a:t>everybody</a:t>
            </a:r>
            <a:r>
              <a:rPr lang="en-GB" altLang="en-US" sz="2800" dirty="0"/>
              <a:t>.</a:t>
            </a:r>
          </a:p>
          <a:p>
            <a:pPr>
              <a:buFont typeface="Arial" panose="020B0604020202020204" pitchFamily="34" charset="0"/>
              <a:buNone/>
            </a:pPr>
            <a:endParaRPr lang="en-GB" altLang="en-US" sz="2800" dirty="0"/>
          </a:p>
          <a:p>
            <a:pPr>
              <a:buFont typeface="Wingdings" pitchFamily="2" charset="2"/>
              <a:buChar char="ü"/>
            </a:pPr>
            <a:r>
              <a:rPr lang="en-GB" altLang="en-US" sz="2800" dirty="0"/>
              <a:t>That </a:t>
            </a:r>
            <a:r>
              <a:rPr lang="en-GB" altLang="en-US" sz="2800" b="1" dirty="0"/>
              <a:t>every</a:t>
            </a:r>
            <a:r>
              <a:rPr lang="en-GB" altLang="en-US" sz="2800" dirty="0"/>
              <a:t> human right is important and needed for human beings to live and grow. </a:t>
            </a:r>
          </a:p>
          <a:p>
            <a:pPr lvl="1"/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8694DC-FA67-594D-83EF-1603289B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1" y="640080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GB" dirty="0"/>
              <a:t>task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A71E89-FBD4-5B46-97F3-8DF21574A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257" y="2065554"/>
            <a:ext cx="5486400" cy="3669419"/>
          </a:xfrm>
        </p:spPr>
        <p:txBody>
          <a:bodyPr>
            <a:normAutofit lnSpcReduction="10000"/>
          </a:bodyPr>
          <a:lstStyle/>
          <a:p>
            <a:r>
              <a:rPr lang="en-GB" altLang="en-US" sz="2400" b="1" dirty="0"/>
              <a:t>Act out a short dialogue in which you describe what human beings need to live and grow to an alien.</a:t>
            </a:r>
          </a:p>
          <a:p>
            <a:r>
              <a:rPr lang="en-GB" altLang="en-US" sz="2400" dirty="0"/>
              <a:t>For example:</a:t>
            </a:r>
          </a:p>
          <a:p>
            <a:pPr lvl="1"/>
            <a:r>
              <a:rPr lang="en-GB" altLang="en-US" sz="2400" dirty="0"/>
              <a:t>What do human beings need to survive? </a:t>
            </a:r>
          </a:p>
          <a:p>
            <a:pPr lvl="1"/>
            <a:r>
              <a:rPr lang="en-GB" altLang="en-US" sz="2400" dirty="0"/>
              <a:t>What things help us to grow physically? </a:t>
            </a:r>
          </a:p>
          <a:p>
            <a:pPr lvl="1"/>
            <a:r>
              <a:rPr lang="en-GB" altLang="en-US" sz="2400" dirty="0"/>
              <a:t>What things help us to succeed in life?</a:t>
            </a:r>
          </a:p>
        </p:txBody>
      </p:sp>
      <p:pic>
        <p:nvPicPr>
          <p:cNvPr id="1026" name="Picture 2" descr="Cute Astronaut Hand Shake With Alien Cartoon Icon Illustration. Space Icon  Concept Isolated Premium . Flat Cartoon Style | Cartoon styles, Astronaut  art, Astronaut illustration">
            <a:extLst>
              <a:ext uri="{FF2B5EF4-FFF2-40B4-BE49-F238E27FC236}">
                <a16:creationId xmlns:a16="http://schemas.microsoft.com/office/drawing/2014/main" id="{662641CB-0347-524A-AA61-314907D3B1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" r="4031" b="-3"/>
          <a:stretch/>
        </p:blipFill>
        <p:spPr bwMode="auto">
          <a:xfrm>
            <a:off x="7208520" y="1126397"/>
            <a:ext cx="3867912" cy="4288536"/>
          </a:xfrm>
          <a:prstGeom prst="rect">
            <a:avLst/>
          </a:prstGeom>
          <a:noFill/>
          <a:ln w="317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376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>
            <a:extLst>
              <a:ext uri="{FF2B5EF4-FFF2-40B4-BE49-F238E27FC236}">
                <a16:creationId xmlns:a16="http://schemas.microsoft.com/office/drawing/2014/main" id="{CD446A0D-A8D4-8A4D-A2BF-D30493AA9E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39390"/>
          <a:stretch/>
        </p:blipFill>
        <p:spPr bwMode="auto">
          <a:xfrm>
            <a:off x="20" y="-2"/>
            <a:ext cx="304493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45DEB832-A371-3A40-875E-1AEFE19B68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8" r="11070" b="2"/>
          <a:stretch/>
        </p:blipFill>
        <p:spPr bwMode="auto">
          <a:xfrm>
            <a:off x="3044952" y="-2"/>
            <a:ext cx="3044952" cy="342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0BC5B901-7C0E-7B4A-9F88-348138FEA0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6" r="10083" b="4"/>
          <a:stretch/>
        </p:blipFill>
        <p:spPr bwMode="auto">
          <a:xfrm>
            <a:off x="6089904" y="-2"/>
            <a:ext cx="3044952" cy="342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AFC276E7-2C4D-9B44-884C-13B148DD2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5732" y="3761772"/>
            <a:ext cx="8367857" cy="2355860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GB" altLang="en-US" sz="3200" dirty="0">
                <a:solidFill>
                  <a:schemeClr val="bg1"/>
                </a:solidFill>
              </a:rPr>
              <a:t>All human beings, have similar </a:t>
            </a:r>
            <a:r>
              <a:rPr lang="en-GB" altLang="en-US" sz="3200" b="1" dirty="0">
                <a:solidFill>
                  <a:schemeClr val="bg1"/>
                </a:solidFill>
              </a:rPr>
              <a:t>basic needs</a:t>
            </a:r>
            <a:r>
              <a:rPr lang="en-GB" altLang="en-US" sz="3200" dirty="0">
                <a:solidFill>
                  <a:schemeClr val="bg1"/>
                </a:solidFill>
              </a:rPr>
              <a:t>:</a:t>
            </a:r>
          </a:p>
          <a:p>
            <a:pPr marL="0" indent="0" algn="ctr" eaLnBrk="1" hangingPunct="1">
              <a:buNone/>
            </a:pPr>
            <a:r>
              <a:rPr lang="en-GB" altLang="en-US" sz="3200" dirty="0">
                <a:solidFill>
                  <a:schemeClr val="bg1"/>
                </a:solidFill>
              </a:rPr>
              <a:t> nutritious food, health care, shelter, education, protection from harm and more.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z="2400" dirty="0">
              <a:solidFill>
                <a:schemeClr val="bg1"/>
              </a:solidFill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3B789F8B-BB68-9341-AD72-48FCA2AB2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836" y="-2240"/>
            <a:ext cx="4928817" cy="353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5A9C707D-55D9-AA40-BBF1-9B6175CA1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en-GB" altLang="en-US" sz="3000">
                <a:solidFill>
                  <a:srgbClr val="FFFFFF"/>
                </a:solidFill>
              </a:rPr>
              <a:t>Human rights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880C9AB6-9A8C-604F-8E8B-ABC7F807B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0287" y="1807194"/>
            <a:ext cx="6260781" cy="4053840"/>
          </a:xfrm>
        </p:spPr>
        <p:txBody>
          <a:bodyPr anchor="ctr">
            <a:noAutofit/>
          </a:bodyPr>
          <a:lstStyle/>
          <a:p>
            <a:pPr eaLnBrk="1" hangingPunct="1"/>
            <a:r>
              <a:rPr lang="en-GB" altLang="en-US" sz="2800" dirty="0"/>
              <a:t>Human beings need these thing to </a:t>
            </a:r>
            <a:r>
              <a:rPr lang="en-GB" altLang="en-US" sz="2800" b="1" dirty="0"/>
              <a:t>live and grow </a:t>
            </a:r>
            <a:r>
              <a:rPr lang="en-GB" altLang="en-US" sz="2800" dirty="0"/>
              <a:t>and to be </a:t>
            </a:r>
            <a:r>
              <a:rPr lang="en-GB" altLang="en-US" sz="2800" b="1" dirty="0"/>
              <a:t>human</a:t>
            </a:r>
            <a:r>
              <a:rPr lang="en-GB" altLang="en-US" sz="2800" dirty="0"/>
              <a:t>. </a:t>
            </a:r>
          </a:p>
          <a:p>
            <a:pPr eaLnBrk="1" hangingPunct="1"/>
            <a:endParaRPr lang="en-GB" altLang="en-US" sz="2800" dirty="0"/>
          </a:p>
          <a:p>
            <a:pPr eaLnBrk="1" hangingPunct="1"/>
            <a:r>
              <a:rPr lang="en-GB" altLang="en-US" sz="2800" b="1" dirty="0"/>
              <a:t>Needs</a:t>
            </a:r>
            <a:r>
              <a:rPr lang="en-GB" altLang="en-US" sz="2800" dirty="0"/>
              <a:t> are different to </a:t>
            </a:r>
            <a:r>
              <a:rPr lang="en-GB" altLang="en-US" sz="2800" b="1" dirty="0"/>
              <a:t>wants</a:t>
            </a:r>
            <a:r>
              <a:rPr lang="en-GB" altLang="en-US" sz="2800" dirty="0"/>
              <a:t>. Wants are not necessary for a person to survive, grow and develop. </a:t>
            </a:r>
          </a:p>
          <a:p>
            <a:pPr eaLnBrk="1" hangingPunct="1"/>
            <a:endParaRPr lang="en-GB" altLang="en-US" sz="2800" dirty="0"/>
          </a:p>
          <a:p>
            <a:pPr eaLnBrk="1" hangingPunct="1"/>
            <a:r>
              <a:rPr lang="en-GB" altLang="en-US" sz="2800" b="1" dirty="0"/>
              <a:t>Everyone</a:t>
            </a:r>
            <a:r>
              <a:rPr lang="en-GB" altLang="en-US" sz="2800" dirty="0"/>
              <a:t> of us has the </a:t>
            </a:r>
            <a:r>
              <a:rPr lang="en-GB" altLang="en-US" sz="2800" b="1" dirty="0"/>
              <a:t>right</a:t>
            </a:r>
            <a:r>
              <a:rPr lang="en-GB" altLang="en-US" sz="2800" dirty="0"/>
              <a:t> to have these </a:t>
            </a:r>
            <a:r>
              <a:rPr lang="en-GB" altLang="en-US" sz="2800" b="1" dirty="0"/>
              <a:t>needs</a:t>
            </a:r>
            <a:r>
              <a:rPr lang="en-GB" altLang="en-US" sz="2800" dirty="0"/>
              <a:t> fulfilled.</a:t>
            </a:r>
          </a:p>
          <a:p>
            <a:pPr eaLnBrk="1" hangingPunct="1"/>
            <a:endParaRPr lang="en-GB" altLang="en-US" sz="2800" dirty="0"/>
          </a:p>
          <a:p>
            <a:pPr eaLnBrk="1" hangingPunct="1"/>
            <a:r>
              <a:rPr lang="en-GB" altLang="en-US" sz="2800" dirty="0"/>
              <a:t>These rights are called </a:t>
            </a:r>
            <a:r>
              <a:rPr lang="en-GB" altLang="en-US" sz="2800" b="1" dirty="0"/>
              <a:t>human rights</a:t>
            </a:r>
            <a:r>
              <a:rPr lang="en-GB" altLang="en-US" sz="2800" dirty="0"/>
              <a:t>. </a:t>
            </a:r>
          </a:p>
          <a:p>
            <a:pPr eaLnBrk="1" hangingPunct="1"/>
            <a:endParaRPr lang="en-GB" alt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95ED51A5-9016-F14C-87F1-122B73435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Your rights, my rights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1F3A972B-223F-D24A-809D-B0862F09B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078" y="2638044"/>
            <a:ext cx="10926502" cy="3101983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2400" dirty="0"/>
              <a:t>Human rights support all areas of our lives, for example:</a:t>
            </a:r>
          </a:p>
          <a:p>
            <a:pPr lvl="1" eaLnBrk="1" hangingPunct="1"/>
            <a:r>
              <a:rPr lang="en-GB" altLang="en-US" sz="2400" dirty="0"/>
              <a:t>Right to education</a:t>
            </a:r>
          </a:p>
          <a:p>
            <a:pPr lvl="1" eaLnBrk="1" hangingPunct="1"/>
            <a:r>
              <a:rPr lang="en-GB" altLang="en-US" sz="2400" dirty="0"/>
              <a:t>Right to have your own thoughts, beliefs and religion</a:t>
            </a:r>
          </a:p>
          <a:p>
            <a:pPr lvl="1" eaLnBrk="1" hangingPunct="1"/>
            <a:r>
              <a:rPr lang="en-GB" altLang="en-US" sz="2400" dirty="0"/>
              <a:t>Right to vote in elections once you reach the voting age</a:t>
            </a:r>
          </a:p>
          <a:p>
            <a:pPr lvl="1" eaLnBrk="1" hangingPunct="1"/>
            <a:r>
              <a:rPr lang="en-GB" altLang="en-US" sz="2400" dirty="0"/>
              <a:t>Right not to be required to do forced labour and not to be treated as a slave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GB" altLang="en-US" sz="2400" dirty="0"/>
          </a:p>
          <a:p>
            <a:pPr eaLnBrk="1" hangingPunct="1"/>
            <a:r>
              <a:rPr lang="en-GB" altLang="en-US" sz="2400" dirty="0"/>
              <a:t>You can think of human rights as a </a:t>
            </a:r>
            <a:r>
              <a:rPr lang="en-GB" altLang="en-US" sz="2400" b="1" dirty="0"/>
              <a:t>set of rules </a:t>
            </a:r>
            <a:r>
              <a:rPr lang="en-GB" altLang="en-US" sz="2400" dirty="0"/>
              <a:t>that state what we all need to live and grow, and how we should treat each other.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BB90A341-B729-9945-8E5D-B5F9ED148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GB" altLang="en-US"/>
              <a:t>Marketplace activity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6E76DADC-19F1-954B-9D36-427F1B250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58703"/>
            <a:ext cx="4475892" cy="359997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altLang="en-US" sz="2400" dirty="0">
                <a:solidFill>
                  <a:schemeClr val="tx1"/>
                </a:solidFill>
              </a:rPr>
              <a:t>Today you are going to be working in a marketplace.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/>
            <a:r>
              <a:rPr lang="en-GB" altLang="en-US" sz="2400" dirty="0">
                <a:solidFill>
                  <a:schemeClr val="tx1"/>
                </a:solidFill>
              </a:rPr>
              <a:t>Some students will be ‘human beings’ buying human rights.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/>
            <a:r>
              <a:rPr lang="en-GB" altLang="en-US" sz="2400" dirty="0">
                <a:solidFill>
                  <a:schemeClr val="tx1"/>
                </a:solidFill>
              </a:rPr>
              <a:t>Some students will be ‘human rights owners’ selling human rights. 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dirty="0">
              <a:solidFill>
                <a:srgbClr val="FFFFFF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9220" name="Picture 4" descr="Ein Bild, das Text, drinnen, Tastatur, verschieden enthält.&#10;&#10;Automatisch generierte Beschreibung">
            <a:extLst>
              <a:ext uri="{FF2B5EF4-FFF2-40B4-BE49-F238E27FC236}">
                <a16:creationId xmlns:a16="http://schemas.microsoft.com/office/drawing/2014/main" id="{5D05505E-3FF4-8B43-BA24-6950D34D2F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5" r="16991" b="-1"/>
          <a:stretch/>
        </p:blipFill>
        <p:spPr bwMode="auto">
          <a:xfrm>
            <a:off x="7208520" y="1126397"/>
            <a:ext cx="3867912" cy="4288536"/>
          </a:xfrm>
          <a:prstGeom prst="rect">
            <a:avLst/>
          </a:prstGeom>
          <a:noFill/>
          <a:ln w="317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6FBC46A8-83E3-9443-814E-2A95068BB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6417442" cy="118872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/>
              <a:t>What have you got to do?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3530F279-551D-6A40-BB4E-A17265193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187" y="2472214"/>
            <a:ext cx="5963317" cy="326320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400" b="1" dirty="0"/>
              <a:t>Human beings</a:t>
            </a:r>
          </a:p>
          <a:p>
            <a:pPr eaLnBrk="1" hangingPunct="1"/>
            <a:r>
              <a:rPr lang="en-GB" altLang="en-US" sz="2400" dirty="0"/>
              <a:t>You need to </a:t>
            </a:r>
            <a:r>
              <a:rPr lang="en-GB" altLang="en-US" sz="2400" b="1" dirty="0"/>
              <a:t>buy</a:t>
            </a:r>
            <a:r>
              <a:rPr lang="en-GB" altLang="en-US" sz="2400" dirty="0"/>
              <a:t> </a:t>
            </a:r>
            <a:r>
              <a:rPr lang="en-GB" altLang="en-US" sz="2400" b="1" dirty="0"/>
              <a:t>four human rights </a:t>
            </a:r>
            <a:r>
              <a:rPr lang="en-GB" altLang="en-US" sz="2400" dirty="0"/>
              <a:t>that you think are </a:t>
            </a:r>
            <a:r>
              <a:rPr lang="en-GB" altLang="en-US" sz="2400" b="1" dirty="0"/>
              <a:t>most important </a:t>
            </a:r>
            <a:r>
              <a:rPr lang="en-GB" altLang="en-US" sz="2400" dirty="0"/>
              <a:t>to your life. </a:t>
            </a:r>
          </a:p>
          <a:p>
            <a:pPr eaLnBrk="1" hangingPunct="1"/>
            <a:r>
              <a:rPr lang="en-GB" altLang="en-US" sz="2400" dirty="0"/>
              <a:t>You have a </a:t>
            </a:r>
            <a:r>
              <a:rPr lang="en-GB" altLang="en-US" sz="2400" b="1" dirty="0"/>
              <a:t>£1,000 </a:t>
            </a:r>
            <a:r>
              <a:rPr lang="en-GB" altLang="en-US" sz="2400" dirty="0"/>
              <a:t>budget - and you </a:t>
            </a:r>
            <a:r>
              <a:rPr lang="en-GB" altLang="en-US" sz="2400" b="1" dirty="0"/>
              <a:t>can’t go over budget</a:t>
            </a:r>
            <a:r>
              <a:rPr lang="en-GB" altLang="en-US" sz="2400" dirty="0"/>
              <a:t>! </a:t>
            </a:r>
          </a:p>
          <a:p>
            <a:pPr eaLnBrk="1" hangingPunct="1"/>
            <a:r>
              <a:rPr lang="en-GB" altLang="en-US" sz="2400" dirty="0"/>
              <a:t>Have a look at all 16 human rights and </a:t>
            </a:r>
            <a:r>
              <a:rPr lang="en-GB" altLang="en-US" sz="2400" b="1" dirty="0"/>
              <a:t>decide which ones you definitely want to buy.</a:t>
            </a:r>
            <a:endParaRPr lang="en-GB" altLang="en-US" sz="2400" dirty="0"/>
          </a:p>
          <a:p>
            <a:pPr eaLnBrk="1" hangingPunct="1"/>
            <a:r>
              <a:rPr lang="en-GB" altLang="en-US" sz="2400" dirty="0"/>
              <a:t>Consider that they might not be all on sale.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dirty="0"/>
          </a:p>
        </p:txBody>
      </p:sp>
      <p:pic>
        <p:nvPicPr>
          <p:cNvPr id="10244" name="Picture 4" descr="Ein Bild, das Silhouette enthält.&#10;&#10;Automatisch generierte Beschreibung">
            <a:extLst>
              <a:ext uri="{FF2B5EF4-FFF2-40B4-BE49-F238E27FC236}">
                <a16:creationId xmlns:a16="http://schemas.microsoft.com/office/drawing/2014/main" id="{3494F711-F107-A647-9941-04ED59027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81" t="48320" r="22482" b="6950"/>
          <a:stretch>
            <a:fillRect/>
          </a:stretch>
        </p:blipFill>
        <p:spPr bwMode="auto">
          <a:xfrm>
            <a:off x="7715890" y="1649909"/>
            <a:ext cx="3328416" cy="356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CC1DE501-E873-A746-9690-E72C70EFD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What have you got to do?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15370529-A218-2440-9072-4E7E00555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079" y="2441607"/>
            <a:ext cx="6945984" cy="4525963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000" b="1" dirty="0"/>
              <a:t>Human rights owners</a:t>
            </a:r>
          </a:p>
          <a:p>
            <a:pPr eaLnBrk="1" hangingPunct="1"/>
            <a:r>
              <a:rPr lang="en-GB" altLang="en-US" sz="2000" dirty="0"/>
              <a:t>You need to </a:t>
            </a:r>
            <a:r>
              <a:rPr lang="en-GB" altLang="en-US" sz="2000" b="1" dirty="0"/>
              <a:t>sell more human rights </a:t>
            </a:r>
            <a:r>
              <a:rPr lang="en-GB" altLang="en-US" sz="2000" dirty="0"/>
              <a:t>than anyone,</a:t>
            </a:r>
            <a:r>
              <a:rPr lang="en-GB" altLang="en-US" sz="2000" b="1" dirty="0"/>
              <a:t> </a:t>
            </a:r>
            <a:r>
              <a:rPr lang="en-GB" altLang="en-US" sz="2000" dirty="0"/>
              <a:t>and for the </a:t>
            </a:r>
            <a:r>
              <a:rPr lang="en-GB" altLang="en-US" sz="2000" b="1" dirty="0"/>
              <a:t>highest price</a:t>
            </a:r>
            <a:r>
              <a:rPr lang="en-GB" altLang="en-US" sz="2000" dirty="0"/>
              <a:t>.</a:t>
            </a:r>
          </a:p>
          <a:p>
            <a:pPr eaLnBrk="1" hangingPunct="1"/>
            <a:r>
              <a:rPr lang="en-GB" altLang="en-US" sz="2000" dirty="0"/>
              <a:t>The price should reflect the importance of the human right – but remember the human beings only have £1,000 budget.</a:t>
            </a:r>
          </a:p>
          <a:p>
            <a:pPr eaLnBrk="1" hangingPunct="1"/>
            <a:r>
              <a:rPr lang="en-GB" altLang="en-US" sz="2000" dirty="0"/>
              <a:t>You need to review 8 human rights and choose </a:t>
            </a:r>
            <a:r>
              <a:rPr lang="en-GB" altLang="en-US" sz="2000" b="1" dirty="0"/>
              <a:t>4 human rights</a:t>
            </a:r>
            <a:r>
              <a:rPr lang="en-GB" altLang="en-US" sz="2000" dirty="0"/>
              <a:t> to sell. You should select the ones that you think are </a:t>
            </a:r>
            <a:r>
              <a:rPr lang="en-GB" altLang="en-US" sz="2000" b="1" dirty="0"/>
              <a:t>most important</a:t>
            </a:r>
            <a:r>
              <a:rPr lang="en-GB" altLang="en-US" sz="2000" dirty="0"/>
              <a:t>. </a:t>
            </a:r>
          </a:p>
          <a:p>
            <a:pPr eaLnBrk="1" hangingPunct="1"/>
            <a:r>
              <a:rPr lang="en-GB" altLang="en-US" sz="2000" dirty="0"/>
              <a:t>Create </a:t>
            </a:r>
            <a:r>
              <a:rPr lang="en-GB" altLang="en-US" sz="2000" b="1" dirty="0"/>
              <a:t>sales posters</a:t>
            </a:r>
            <a:r>
              <a:rPr lang="en-GB" altLang="en-US" sz="2000" dirty="0"/>
              <a:t> for your stall, including the </a:t>
            </a:r>
            <a:r>
              <a:rPr lang="en-GB" altLang="en-US" sz="2000" b="1" dirty="0"/>
              <a:t>name of the human right </a:t>
            </a:r>
            <a:r>
              <a:rPr lang="en-GB" altLang="en-US" sz="2000" dirty="0"/>
              <a:t>and the </a:t>
            </a:r>
            <a:r>
              <a:rPr lang="en-GB" altLang="en-US" sz="2000" b="1" dirty="0"/>
              <a:t>starting price</a:t>
            </a:r>
            <a:r>
              <a:rPr lang="en-GB" altLang="en-US" sz="2000" dirty="0"/>
              <a:t>. 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DEB3255D-C69C-B94B-870F-06AD8B5BC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819" y="2441607"/>
            <a:ext cx="2520950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BCAF56BD-84F3-CB4D-9F10-B252F5890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5894832" cy="1188720"/>
          </a:xfrm>
        </p:spPr>
        <p:txBody>
          <a:bodyPr>
            <a:normAutofit/>
          </a:bodyPr>
          <a:lstStyle/>
          <a:p>
            <a:r>
              <a:rPr lang="en-GB" altLang="en-US"/>
              <a:t>Remember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27C1EBE7-9666-4B40-9EAB-D44D1ADE9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383401"/>
            <a:ext cx="5963317" cy="32632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n-US" sz="2400" dirty="0"/>
              <a:t>The purpose of this activity is to think about the importance of human rights, not just negotiating money.</a:t>
            </a:r>
          </a:p>
          <a:p>
            <a:pPr>
              <a:buFont typeface="Arial" panose="020B0604020202020204" pitchFamily="34" charset="0"/>
              <a:buNone/>
            </a:pPr>
            <a:endParaRPr lang="en-GB" altLang="en-US" sz="2400" dirty="0"/>
          </a:p>
          <a:p>
            <a:pPr marL="0" indent="0">
              <a:buNone/>
            </a:pPr>
            <a:r>
              <a:rPr lang="en-GB" altLang="en-US" sz="2400" dirty="0"/>
              <a:t>Think about:</a:t>
            </a:r>
          </a:p>
          <a:p>
            <a:pPr lvl="1"/>
            <a:r>
              <a:rPr lang="en-GB" altLang="en-US" sz="2400" dirty="0"/>
              <a:t>How will the human rights benefit your / our lives?</a:t>
            </a:r>
          </a:p>
          <a:p>
            <a:pPr lvl="1"/>
            <a:r>
              <a:rPr lang="en-GB" altLang="en-US" sz="2400" dirty="0"/>
              <a:t>What would happen if you / we didn't have them?</a:t>
            </a:r>
          </a:p>
        </p:txBody>
      </p:sp>
      <p:pic>
        <p:nvPicPr>
          <p:cNvPr id="8194" name="Picture 2" descr="Emojipedia Bedeutung Index finger - hand emoji png herunterladen -  1024*1024 - Kostenlos transparent png Herunterladen.">
            <a:extLst>
              <a:ext uri="{FF2B5EF4-FFF2-40B4-BE49-F238E27FC236}">
                <a16:creationId xmlns:a16="http://schemas.microsoft.com/office/drawing/2014/main" id="{31DB348C-391F-7B4E-8AEB-4B58DC06D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5890" y="1768763"/>
            <a:ext cx="3328416" cy="332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Pake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{F45967C1-7B82-6B4B-9AFC-16DC007C3501}tf10001120</Template>
  <TotalTime>0</TotalTime>
  <Words>890</Words>
  <Application>Microsoft Macintosh PowerPoint</Application>
  <PresentationFormat>Breitbild</PresentationFormat>
  <Paragraphs>95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Gill Sans MT</vt:lpstr>
      <vt:lpstr>Wingdings</vt:lpstr>
      <vt:lpstr>Paket</vt:lpstr>
      <vt:lpstr>Human rights workshop</vt:lpstr>
      <vt:lpstr>task</vt:lpstr>
      <vt:lpstr>PowerPoint-Präsentation</vt:lpstr>
      <vt:lpstr>Human rights</vt:lpstr>
      <vt:lpstr>Your rights, my rights</vt:lpstr>
      <vt:lpstr>Marketplace activity</vt:lpstr>
      <vt:lpstr>What have you got to do?</vt:lpstr>
      <vt:lpstr>What have you got to do?</vt:lpstr>
      <vt:lpstr>Remember</vt:lpstr>
      <vt:lpstr>How will it work?</vt:lpstr>
      <vt:lpstr>Human beings – ready to go?</vt:lpstr>
      <vt:lpstr>How will it work?</vt:lpstr>
      <vt:lpstr>How will it work?</vt:lpstr>
      <vt:lpstr>Class discussion</vt:lpstr>
      <vt:lpstr>Class discussion</vt:lpstr>
      <vt:lpstr>Important –  all human rights are yours</vt:lpstr>
      <vt:lpstr>Important - all human rights are yours</vt:lpstr>
      <vt:lpstr>What have we learnt?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rights workshop</dc:title>
  <dc:creator>Lehrer 345687_1</dc:creator>
  <cp:lastModifiedBy>Lehrer 345687_1</cp:lastModifiedBy>
  <cp:revision>2</cp:revision>
  <dcterms:created xsi:type="dcterms:W3CDTF">2021-11-28T11:25:43Z</dcterms:created>
  <dcterms:modified xsi:type="dcterms:W3CDTF">2021-11-28T11:49:24Z</dcterms:modified>
</cp:coreProperties>
</file>