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0" r:id="rId1"/>
  </p:sldMasterIdLst>
  <p:notesMasterIdLst>
    <p:notesMasterId r:id="rId12"/>
  </p:notesMasterIdLst>
  <p:handoutMasterIdLst>
    <p:handoutMasterId r:id="rId13"/>
  </p:handoutMasterIdLst>
  <p:sldIdLst>
    <p:sldId id="257" r:id="rId2"/>
    <p:sldId id="258" r:id="rId3"/>
    <p:sldId id="259" r:id="rId4"/>
    <p:sldId id="260" r:id="rId5"/>
    <p:sldId id="265" r:id="rId6"/>
    <p:sldId id="261" r:id="rId7"/>
    <p:sldId id="262" r:id="rId8"/>
    <p:sldId id="263" r:id="rId9"/>
    <p:sldId id="264" r:id="rId10"/>
    <p:sldId id="266" r:id="rId11"/>
  </p:sldIdLst>
  <p:sldSz cx="12188825" cy="6858000"/>
  <p:notesSz cx="6815138"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82" autoAdjust="0"/>
  </p:normalViewPr>
  <p:slideViewPr>
    <p:cSldViewPr showGuides="1">
      <p:cViewPr varScale="1">
        <p:scale>
          <a:sx n="63" d="100"/>
          <a:sy n="63" d="100"/>
        </p:scale>
        <p:origin x="84" y="37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7" d="100"/>
          <a:sy n="87" d="100"/>
        </p:scale>
        <p:origin x="3012" y="108"/>
      </p:cViewPr>
      <p:guideLst>
        <p:guide orient="horz" pos="3133"/>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3226" cy="497364"/>
          </a:xfrm>
          <a:prstGeom prst="rect">
            <a:avLst/>
          </a:prstGeom>
        </p:spPr>
        <p:txBody>
          <a:bodyPr vert="horz" lIns="91440" tIns="45720" rIns="91440" bIns="45720" rtlCol="0"/>
          <a:lstStyle>
            <a:lvl1pPr algn="l">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60335" y="0"/>
            <a:ext cx="2953226" cy="497364"/>
          </a:xfrm>
          <a:prstGeom prst="rect">
            <a:avLst/>
          </a:prstGeom>
        </p:spPr>
        <p:txBody>
          <a:bodyPr vert="horz" lIns="91440" tIns="45720" rIns="91440" bIns="45720" rtlCol="0"/>
          <a:lstStyle>
            <a:lvl1pPr algn="r">
              <a:defRPr sz="1200"/>
            </a:lvl1pPr>
          </a:lstStyle>
          <a:p>
            <a:pPr rtl="0"/>
            <a:fld id="{4269189F-CA0A-4FB5-B31B-CB90C219AEA3}" type="datetime1">
              <a:rPr lang="de-DE" smtClean="0">
                <a:solidFill>
                  <a:schemeClr val="tx2"/>
                </a:solidFill>
              </a:rPr>
              <a:t>23.04.2023</a:t>
            </a:fld>
            <a:endParaRPr lang="de-DE" dirty="0">
              <a:solidFill>
                <a:schemeClr val="tx2"/>
              </a:solidFill>
            </a:endParaRPr>
          </a:p>
        </p:txBody>
      </p:sp>
      <p:sp>
        <p:nvSpPr>
          <p:cNvPr id="4" name="Fußzeilenplatzhalter 3"/>
          <p:cNvSpPr>
            <a:spLocks noGrp="1"/>
          </p:cNvSpPr>
          <p:nvPr>
            <p:ph type="ftr" sz="quarter" idx="2"/>
          </p:nvPr>
        </p:nvSpPr>
        <p:spPr>
          <a:xfrm>
            <a:off x="0" y="9448185"/>
            <a:ext cx="2953226" cy="497364"/>
          </a:xfrm>
          <a:prstGeom prst="rect">
            <a:avLst/>
          </a:prstGeom>
        </p:spPr>
        <p:txBody>
          <a:bodyPr vert="horz" lIns="91440" tIns="45720" rIns="91440" bIns="45720" rtlCol="0" anchor="b"/>
          <a:lstStyle>
            <a:lvl1pPr algn="l">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60335" y="9448185"/>
            <a:ext cx="2953226" cy="497364"/>
          </a:xfrm>
          <a:prstGeom prst="rect">
            <a:avLst/>
          </a:prstGeom>
        </p:spPr>
        <p:txBody>
          <a:bodyPr vert="horz" lIns="91440" tIns="45720" rIns="91440" bIns="45720" rtlCol="0" anchor="b"/>
          <a:lstStyle>
            <a:lvl1pPr algn="r">
              <a:defRPr sz="1200"/>
            </a:lvl1pPr>
          </a:lstStyle>
          <a:p>
            <a:pPr rtl="0"/>
            <a:fld id="{CFD77566-CD65-4859-9FA1-43956DC85B8C}" type="slidenum">
              <a:rPr lang="de-DE" smtClean="0">
                <a:solidFill>
                  <a:schemeClr val="tx2"/>
                </a:solidFill>
              </a:rPr>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3226" cy="497364"/>
          </a:xfrm>
          <a:prstGeom prst="rect">
            <a:avLst/>
          </a:prstGeom>
        </p:spPr>
        <p:txBody>
          <a:bodyPr vert="horz" lIns="91440" tIns="45720" rIns="91440" bIns="45720" rtlCol="0"/>
          <a:lstStyle>
            <a:lvl1pPr algn="l">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60335" y="0"/>
            <a:ext cx="2953226" cy="497364"/>
          </a:xfrm>
          <a:prstGeom prst="rect">
            <a:avLst/>
          </a:prstGeom>
        </p:spPr>
        <p:txBody>
          <a:bodyPr vert="horz" lIns="91440" tIns="45720" rIns="91440" bIns="45720" rtlCol="0"/>
          <a:lstStyle>
            <a:lvl1pPr algn="r">
              <a:defRPr sz="1200">
                <a:solidFill>
                  <a:schemeClr val="tx2"/>
                </a:solidFill>
              </a:defRPr>
            </a:lvl1pPr>
          </a:lstStyle>
          <a:p>
            <a:pPr rtl="0"/>
            <a:fld id="{984ED875-ED6D-4792-99EE-CE29F4201452}" type="datetime1">
              <a:rPr lang="de-DE" noProof="0" smtClean="0"/>
              <a:t>23.04.2023</a:t>
            </a:fld>
            <a:endParaRPr lang="de-DE" noProof="0" dirty="0"/>
          </a:p>
        </p:txBody>
      </p:sp>
      <p:sp>
        <p:nvSpPr>
          <p:cNvPr id="4" name="Folienbildplatzhalter 3"/>
          <p:cNvSpPr>
            <a:spLocks noGrp="1" noRot="1" noChangeAspect="1"/>
          </p:cNvSpPr>
          <p:nvPr>
            <p:ph type="sldImg" idx="2"/>
          </p:nvPr>
        </p:nvSpPr>
        <p:spPr>
          <a:xfrm>
            <a:off x="93663" y="746125"/>
            <a:ext cx="6629400" cy="3730625"/>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1514" y="4724956"/>
            <a:ext cx="5452110" cy="4476274"/>
          </a:xfrm>
          <a:prstGeom prst="rect">
            <a:avLst/>
          </a:prstGeom>
        </p:spPr>
        <p:txBody>
          <a:bodyPr vert="horz" lIns="91440" tIns="45720" rIns="91440" bIns="45720" rtlCol="0"/>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9448185"/>
            <a:ext cx="2953226" cy="497364"/>
          </a:xfrm>
          <a:prstGeom prst="rect">
            <a:avLst/>
          </a:prstGeom>
        </p:spPr>
        <p:txBody>
          <a:bodyPr vert="horz" lIns="91440" tIns="45720" rIns="91440" bIns="45720" rtlCol="0" anchor="b"/>
          <a:lstStyle>
            <a:lvl1pPr algn="l">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60335" y="9448185"/>
            <a:ext cx="2953226" cy="497364"/>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de-DE" noProof="0" smtClean="0"/>
              <a:pPr/>
              <a:t>‹Nr.›</a:t>
            </a:fld>
            <a:endParaRPr lang="de-DE"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B8796F01-7154-41E0-B48B-A6921757531A}" type="slidenum">
              <a:rPr lang="de-DE" smtClean="0"/>
              <a:pPr/>
              <a:t>1</a:t>
            </a:fld>
            <a:endParaRPr lang="de-DE" dirty="0"/>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10</a:t>
            </a:fld>
            <a:endParaRPr lang="de-DE" dirty="0"/>
          </a:p>
        </p:txBody>
      </p:sp>
    </p:spTree>
    <p:extLst>
      <p:ext uri="{BB962C8B-B14F-4D97-AF65-F5344CB8AC3E}">
        <p14:creationId xmlns:p14="http://schemas.microsoft.com/office/powerpoint/2010/main" val="253881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B8796F01-7154-41E0-B48B-A6921757531A}" type="slidenum">
              <a:rPr lang="de-DE" smtClean="0"/>
              <a:pPr/>
              <a:t>2</a:t>
            </a:fld>
            <a:endParaRPr lang="de-DE" dirty="0"/>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3</a:t>
            </a:fld>
            <a:endParaRPr lang="de-DE" dirty="0"/>
          </a:p>
        </p:txBody>
      </p:sp>
    </p:spTree>
    <p:extLst>
      <p:ext uri="{BB962C8B-B14F-4D97-AF65-F5344CB8AC3E}">
        <p14:creationId xmlns:p14="http://schemas.microsoft.com/office/powerpoint/2010/main" val="68926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4</a:t>
            </a:fld>
            <a:endParaRPr lang="de-DE" dirty="0"/>
          </a:p>
        </p:txBody>
      </p:sp>
    </p:spTree>
    <p:extLst>
      <p:ext uri="{BB962C8B-B14F-4D97-AF65-F5344CB8AC3E}">
        <p14:creationId xmlns:p14="http://schemas.microsoft.com/office/powerpoint/2010/main" val="12568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5</a:t>
            </a:fld>
            <a:endParaRPr lang="de-DE" dirty="0"/>
          </a:p>
        </p:txBody>
      </p:sp>
    </p:spTree>
    <p:extLst>
      <p:ext uri="{BB962C8B-B14F-4D97-AF65-F5344CB8AC3E}">
        <p14:creationId xmlns:p14="http://schemas.microsoft.com/office/powerpoint/2010/main" val="418982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6</a:t>
            </a:fld>
            <a:endParaRPr lang="de-DE" dirty="0"/>
          </a:p>
        </p:txBody>
      </p:sp>
    </p:spTree>
    <p:extLst>
      <p:ext uri="{BB962C8B-B14F-4D97-AF65-F5344CB8AC3E}">
        <p14:creationId xmlns:p14="http://schemas.microsoft.com/office/powerpoint/2010/main" val="311242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7</a:t>
            </a:fld>
            <a:endParaRPr lang="de-DE" dirty="0"/>
          </a:p>
        </p:txBody>
      </p:sp>
    </p:spTree>
    <p:extLst>
      <p:ext uri="{BB962C8B-B14F-4D97-AF65-F5344CB8AC3E}">
        <p14:creationId xmlns:p14="http://schemas.microsoft.com/office/powerpoint/2010/main" val="196619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8</a:t>
            </a:fld>
            <a:endParaRPr lang="de-DE" dirty="0"/>
          </a:p>
        </p:txBody>
      </p:sp>
    </p:spTree>
    <p:extLst>
      <p:ext uri="{BB962C8B-B14F-4D97-AF65-F5344CB8AC3E}">
        <p14:creationId xmlns:p14="http://schemas.microsoft.com/office/powerpoint/2010/main" val="116279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smtClean="0"/>
              <a:pPr rtl="0"/>
              <a:t>9</a:t>
            </a:fld>
            <a:endParaRPr lang="de-DE" dirty="0"/>
          </a:p>
        </p:txBody>
      </p:sp>
    </p:spTree>
    <p:extLst>
      <p:ext uri="{BB962C8B-B14F-4D97-AF65-F5344CB8AC3E}">
        <p14:creationId xmlns:p14="http://schemas.microsoft.com/office/powerpoint/2010/main" val="90578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de-DE"/>
              <a:t>Mastertitelformat bearbeiten</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pPr rtl="0"/>
            <a:fld id="{EA94A66C-EA08-427C-9752-9A8F0CA8BDA6}"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33744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pPr rtl="0"/>
            <a:fld id="{137B4060-42A3-494A-BF4A-E2500629D36A}" type="datetime1">
              <a:rPr lang="de-DE" noProof="0" smtClean="0"/>
              <a:t>23.04.2023</a:t>
            </a:fld>
            <a:endParaRPr lang="de-DE" noProof="0" dirty="0"/>
          </a:p>
        </p:txBody>
      </p:sp>
      <p:sp>
        <p:nvSpPr>
          <p:cNvPr id="6" name="Footer Placeholder 5"/>
          <p:cNvSpPr>
            <a:spLocks noGrp="1"/>
          </p:cNvSpPr>
          <p:nvPr>
            <p:ph type="ftr" sz="quarter" idx="11"/>
          </p:nvPr>
        </p:nvSpPr>
        <p:spPr/>
        <p:txBody>
          <a:bodyPr/>
          <a:lstStyle/>
          <a:p>
            <a:pPr rtl="0"/>
            <a:r>
              <a:rPr lang="de-DE" noProof="0" dirty="0"/>
              <a:t>Wingertschule Neunkirchen</a:t>
            </a:r>
          </a:p>
        </p:txBody>
      </p:sp>
      <p:sp>
        <p:nvSpPr>
          <p:cNvPr id="7" name="Slide Number Placeholder 6"/>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128338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de-DE"/>
              <a:t>Mastertitelformat bearbeiten</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pPr rtl="0"/>
            <a:fld id="{C1945CC4-D9E3-44FC-BB97-82E8C2B4E1D1}"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279894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de-DE"/>
              <a:t>Mastertitelformat bearbeiten</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pPr rtl="0"/>
            <a:fld id="{8F47CA6B-8A60-4FDB-B100-494C67A3905F}"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216732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de-DE"/>
              <a:t>Mastertitelformat bearbeiten</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4732DF59-2E70-4883-A96E-4EB64A5E9972}"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1748836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de-DE"/>
              <a:t>Mastertitelformat bearbeiten</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76EFC461-E251-4334-90DA-142857CC4F20}" type="datetime1">
              <a:rPr lang="de-DE" noProof="0" smtClean="0"/>
              <a:t>23.04.2023</a:t>
            </a:fld>
            <a:endParaRPr lang="de-DE" noProof="0" dirty="0"/>
          </a:p>
        </p:txBody>
      </p:sp>
      <p:sp>
        <p:nvSpPr>
          <p:cNvPr id="4"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359295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de-DE"/>
              <a:t>Mastertitelformat bearbeiten</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dirty="0"/>
              <a:t>Bild durch Klicken auf Symbol hinzufügen</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dirty="0"/>
              <a:t>Bild durch Klicken auf Symbol hinzufügen</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dirty="0"/>
              <a:t>Bild durch Klicken auf Symbol hinzufügen</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80EB99EF-52F8-48DF-868C-B645266A7B78}" type="datetime1">
              <a:rPr lang="de-DE" noProof="0" smtClean="0"/>
              <a:t>23.04.2023</a:t>
            </a:fld>
            <a:endParaRPr lang="de-DE" noProof="0" dirty="0"/>
          </a:p>
        </p:txBody>
      </p:sp>
      <p:sp>
        <p:nvSpPr>
          <p:cNvPr id="4"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186355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B7E3925D-7D2F-4404-9D65-8698717A14BD}"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15156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B273AA9B-AB41-4F2F-8D0B-ACD1465F56ED}"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54628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pPr rtl="0"/>
            <a:fld id="{A3F2BBCD-1706-4F9F-B777-A12CB80F1A8A}"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7992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de-DE"/>
              <a:t>Mastertitelformat bearbeiten</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rtl="0"/>
            <a:fld id="{2755A11D-A4A8-4A26-A3C7-B9D6ECF32CA9}" type="datetime1">
              <a:rPr lang="de-DE" noProof="0" smtClean="0"/>
              <a:t>23.04.2023</a:t>
            </a:fld>
            <a:endParaRPr lang="de-DE" noProof="0" dirty="0"/>
          </a:p>
        </p:txBody>
      </p:sp>
      <p:sp>
        <p:nvSpPr>
          <p:cNvPr id="5" name="Footer Placeholder 4"/>
          <p:cNvSpPr>
            <a:spLocks noGrp="1"/>
          </p:cNvSpPr>
          <p:nvPr>
            <p:ph type="ftr" sz="quarter" idx="11"/>
          </p:nvPr>
        </p:nvSpPr>
        <p:spPr/>
        <p:txBody>
          <a:bodyPr/>
          <a:lstStyle/>
          <a:p>
            <a:pPr rtl="0"/>
            <a:r>
              <a:rPr lang="de-DE" noProof="0" dirty="0"/>
              <a:t>Wingertschule Neunkirchen</a:t>
            </a:r>
          </a:p>
        </p:txBody>
      </p:sp>
      <p:sp>
        <p:nvSpPr>
          <p:cNvPr id="6" name="Slide Number Placeholder 5"/>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26817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rtl="0"/>
            <a:fld id="{8B1ECB90-A4B5-4B78-8CDB-E4005A04CC51}" type="datetime1">
              <a:rPr lang="de-DE" noProof="0" smtClean="0"/>
              <a:t>23.04.2023</a:t>
            </a:fld>
            <a:endParaRPr lang="de-DE" noProof="0" dirty="0"/>
          </a:p>
        </p:txBody>
      </p:sp>
      <p:sp>
        <p:nvSpPr>
          <p:cNvPr id="6" name="Footer Placeholder 5"/>
          <p:cNvSpPr>
            <a:spLocks noGrp="1"/>
          </p:cNvSpPr>
          <p:nvPr>
            <p:ph type="ftr" sz="quarter" idx="11"/>
          </p:nvPr>
        </p:nvSpPr>
        <p:spPr/>
        <p:txBody>
          <a:bodyPr/>
          <a:lstStyle/>
          <a:p>
            <a:pPr rtl="0"/>
            <a:r>
              <a:rPr lang="de-DE" noProof="0" dirty="0"/>
              <a:t>Wingertschule Neunkirchen</a:t>
            </a:r>
          </a:p>
        </p:txBody>
      </p:sp>
      <p:sp>
        <p:nvSpPr>
          <p:cNvPr id="7" name="Slide Number Placeholder 6"/>
          <p:cNvSpPr>
            <a:spLocks noGrp="1"/>
          </p:cNvSpPr>
          <p:nvPr>
            <p:ph type="sldNum" sz="quarter" idx="12"/>
          </p:nvPr>
        </p:nvSpPr>
        <p:spPr/>
        <p:txBody>
          <a:bodyPr/>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81182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Mastertextformat bearbeiten</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rtl="0"/>
            <a:fld id="{5934C3CB-2310-4BCD-A43F-7389688197F4}" type="datetime1">
              <a:rPr lang="de-DE" noProof="0" smtClean="0"/>
              <a:t>23.04.2023</a:t>
            </a:fld>
            <a:endParaRPr lang="de-DE" noProof="0" dirty="0"/>
          </a:p>
        </p:txBody>
      </p:sp>
      <p:sp>
        <p:nvSpPr>
          <p:cNvPr id="8" name="Footer Placeholder 7"/>
          <p:cNvSpPr>
            <a:spLocks noGrp="1"/>
          </p:cNvSpPr>
          <p:nvPr>
            <p:ph type="ftr" sz="quarter" idx="11"/>
          </p:nvPr>
        </p:nvSpPr>
        <p:spPr/>
        <p:txBody>
          <a:bodyPr/>
          <a:lstStyle/>
          <a:p>
            <a:pPr rtl="0"/>
            <a:r>
              <a:rPr lang="de-DE" noProof="0" dirty="0"/>
              <a:t>Wingertschule Neunkirchen</a:t>
            </a:r>
          </a:p>
        </p:txBody>
      </p:sp>
      <p:sp>
        <p:nvSpPr>
          <p:cNvPr id="9" name="Slide Number Placeholder 8"/>
          <p:cNvSpPr>
            <a:spLocks noGrp="1"/>
          </p:cNvSpPr>
          <p:nvPr>
            <p:ph type="sldNum" sz="quarter" idx="12"/>
          </p:nvPr>
        </p:nvSpPr>
        <p:spPr/>
        <p:txBody>
          <a:bodyPr/>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408849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pPr rtl="0"/>
            <a:fld id="{CB2D3EA5-C1E5-495C-A94A-519C1B9038A3}" type="datetime1">
              <a:rPr lang="de-DE" noProof="0" smtClean="0"/>
              <a:t>23.04.2023</a:t>
            </a:fld>
            <a:endParaRPr lang="de-DE" noProof="0" dirty="0"/>
          </a:p>
        </p:txBody>
      </p:sp>
      <p:sp>
        <p:nvSpPr>
          <p:cNvPr id="5" name="Footer Placeholder 3"/>
          <p:cNvSpPr>
            <a:spLocks noGrp="1"/>
          </p:cNvSpPr>
          <p:nvPr>
            <p:ph type="ftr" sz="quarter" idx="11"/>
          </p:nvPr>
        </p:nvSpPr>
        <p:spPr/>
        <p:txBody>
          <a:bodyPr/>
          <a:lstStyle/>
          <a:p>
            <a:pPr rtl="0"/>
            <a:r>
              <a:rPr lang="de-DE" noProof="0" dirty="0"/>
              <a:t>Wingertschule Neunkirchen</a:t>
            </a:r>
          </a:p>
        </p:txBody>
      </p:sp>
      <p:sp>
        <p:nvSpPr>
          <p:cNvPr id="6" name="Slide Number Placeholder 4"/>
          <p:cNvSpPr>
            <a:spLocks noGrp="1"/>
          </p:cNvSpPr>
          <p:nvPr>
            <p:ph type="sldNum" sz="quarter" idx="12"/>
          </p:nvPr>
        </p:nvSpPr>
        <p:spPr/>
        <p:txBody>
          <a:bodyPr/>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147579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9BCFA93F-21DA-4445-ADE4-CBDF5EFC695B}" type="datetime1">
              <a:rPr lang="de-DE" noProof="0" smtClean="0"/>
              <a:t>23.04.2023</a:t>
            </a:fld>
            <a:endParaRPr lang="de-DE" noProof="0" dirty="0"/>
          </a:p>
        </p:txBody>
      </p:sp>
      <p:sp>
        <p:nvSpPr>
          <p:cNvPr id="5" name="Footer Placeholder 2"/>
          <p:cNvSpPr>
            <a:spLocks noGrp="1"/>
          </p:cNvSpPr>
          <p:nvPr>
            <p:ph type="ftr" sz="quarter" idx="11"/>
          </p:nvPr>
        </p:nvSpPr>
        <p:spPr/>
        <p:txBody>
          <a:bodyPr/>
          <a:lstStyle/>
          <a:p>
            <a:pPr rtl="0"/>
            <a:r>
              <a:rPr lang="de-DE" noProof="0" dirty="0"/>
              <a:t>Wingertschule Neunkirchen</a:t>
            </a:r>
          </a:p>
        </p:txBody>
      </p:sp>
      <p:sp>
        <p:nvSpPr>
          <p:cNvPr id="6" name="Slide Number Placeholder 3"/>
          <p:cNvSpPr>
            <a:spLocks noGrp="1"/>
          </p:cNvSpPr>
          <p:nvPr>
            <p:ph type="sldNum" sz="quarter" idx="12"/>
          </p:nvPr>
        </p:nvSpPr>
        <p:spPr/>
        <p:txBody>
          <a:bodyPr/>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192418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de-DE"/>
              <a:t>Mastertitelformat bearbeiten</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pPr rtl="0"/>
            <a:fld id="{174D7C36-AAA7-4D62-B977-49DC181A564D}" type="datetime1">
              <a:rPr lang="de-DE" noProof="0" smtClean="0"/>
              <a:t>23.04.2023</a:t>
            </a:fld>
            <a:endParaRPr lang="de-DE" noProof="0" dirty="0"/>
          </a:p>
        </p:txBody>
      </p:sp>
      <p:sp>
        <p:nvSpPr>
          <p:cNvPr id="5" name="Footer Placeholder 5"/>
          <p:cNvSpPr>
            <a:spLocks noGrp="1"/>
          </p:cNvSpPr>
          <p:nvPr>
            <p:ph type="ftr" sz="quarter" idx="11"/>
          </p:nvPr>
        </p:nvSpPr>
        <p:spPr/>
        <p:txBody>
          <a:bodyPr/>
          <a:lstStyle/>
          <a:p>
            <a:pPr rtl="0"/>
            <a:r>
              <a:rPr lang="de-DE" noProof="0" dirty="0"/>
              <a:t>Wingertschule Neunkirchen</a:t>
            </a:r>
          </a:p>
        </p:txBody>
      </p:sp>
      <p:sp>
        <p:nvSpPr>
          <p:cNvPr id="6" name="Slide Number Placeholder 6"/>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360312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de-DE"/>
              <a:t>Mastertitelformat bearbeiten</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pPr rtl="0"/>
            <a:fld id="{1C342FC1-9954-450D-A26C-2DD5D86024DA}" type="datetime1">
              <a:rPr lang="de-DE" noProof="0" smtClean="0"/>
              <a:t>23.04.2023</a:t>
            </a:fld>
            <a:endParaRPr lang="de-DE" noProof="0" dirty="0"/>
          </a:p>
        </p:txBody>
      </p:sp>
      <p:sp>
        <p:nvSpPr>
          <p:cNvPr id="6" name="Footer Placeholder 5"/>
          <p:cNvSpPr>
            <a:spLocks noGrp="1"/>
          </p:cNvSpPr>
          <p:nvPr>
            <p:ph type="ftr" sz="quarter" idx="11"/>
          </p:nvPr>
        </p:nvSpPr>
        <p:spPr/>
        <p:txBody>
          <a:bodyPr/>
          <a:lstStyle/>
          <a:p>
            <a:pPr rtl="0"/>
            <a:r>
              <a:rPr lang="de-DE" noProof="0" dirty="0"/>
              <a:t>Wingertschule Neunkirchen</a:t>
            </a:r>
          </a:p>
        </p:txBody>
      </p:sp>
      <p:sp>
        <p:nvSpPr>
          <p:cNvPr id="7" name="Slide Number Placeholder 6"/>
          <p:cNvSpPr>
            <a:spLocks noGrp="1"/>
          </p:cNvSpPr>
          <p:nvPr>
            <p:ph type="sldNum" sz="quarter" idx="12"/>
          </p:nvPr>
        </p:nvSpPr>
        <p:spPr/>
        <p:txBody>
          <a:body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87777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91B46054-941D-4C66-9A33-A5E973C902F3}" type="datetime1">
              <a:rPr lang="de-DE" noProof="0" smtClean="0"/>
              <a:t>23.04.2023</a:t>
            </a:fld>
            <a:endParaRPr lang="de-DE" noProof="0"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de-DE" noProof="0" dirty="0"/>
              <a:t>Wingertschule Neunkirchen</a:t>
            </a:r>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pPr rtl="0"/>
            <a:fld id="{EB37DED6-D4C7-42EE-AB49-D2E39E64FDE4}" type="slidenum">
              <a:rPr lang="de-DE" noProof="0" smtClean="0"/>
              <a:pPr/>
              <a:t>‹Nr.›</a:t>
            </a:fld>
            <a:endParaRPr lang="de-DE" noProof="0" dirty="0"/>
          </a:p>
        </p:txBody>
      </p:sp>
    </p:spTree>
    <p:extLst>
      <p:ext uri="{BB962C8B-B14F-4D97-AF65-F5344CB8AC3E}">
        <p14:creationId xmlns:p14="http://schemas.microsoft.com/office/powerpoint/2010/main" val="50377939"/>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ngertschule@schule.saarland"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5612" y="1844824"/>
            <a:ext cx="3351927" cy="1735421"/>
          </a:xfrm>
        </p:spPr>
        <p:txBody>
          <a:bodyPr rtlCol="0" anchor="b">
            <a:normAutofit fontScale="90000"/>
          </a:bodyPr>
          <a:lstStyle/>
          <a:p>
            <a:pPr rtl="0"/>
            <a:r>
              <a:rPr lang="de-DE" sz="2400" dirty="0"/>
              <a:t>Staatliche Förderschule soziale Entwicklung im Gebundenen Ganztag</a:t>
            </a:r>
          </a:p>
        </p:txBody>
      </p:sp>
      <p:sp>
        <p:nvSpPr>
          <p:cNvPr id="5" name="Untertitel 4"/>
          <p:cNvSpPr>
            <a:spLocks noGrp="1"/>
          </p:cNvSpPr>
          <p:nvPr>
            <p:ph type="body" sz="half" idx="2"/>
          </p:nvPr>
        </p:nvSpPr>
        <p:spPr>
          <a:xfrm>
            <a:off x="455612" y="4005064"/>
            <a:ext cx="3351927" cy="2370336"/>
          </a:xfrm>
        </p:spPr>
        <p:txBody>
          <a:bodyPr rtlCol="0">
            <a:normAutofit/>
          </a:bodyPr>
          <a:lstStyle/>
          <a:p>
            <a:pPr rtl="0"/>
            <a:r>
              <a:rPr lang="de-DE" dirty="0"/>
              <a:t>Jägermeisterpfad 5</a:t>
            </a:r>
          </a:p>
          <a:p>
            <a:pPr rtl="0"/>
            <a:r>
              <a:rPr lang="de-DE" dirty="0"/>
              <a:t>66538 Neunkirchen/Saar</a:t>
            </a:r>
          </a:p>
          <a:p>
            <a:pPr rtl="0"/>
            <a:r>
              <a:rPr lang="de-DE" dirty="0"/>
              <a:t>Tel: 06821-95978-0</a:t>
            </a:r>
          </a:p>
          <a:p>
            <a:pPr rtl="0"/>
            <a:r>
              <a:rPr lang="de-DE" dirty="0"/>
              <a:t>Fax: 06821-95978-20</a:t>
            </a:r>
          </a:p>
          <a:p>
            <a:pPr rtl="0"/>
            <a:r>
              <a:rPr lang="de-DE" dirty="0"/>
              <a:t>Mail: </a:t>
            </a:r>
            <a:r>
              <a:rPr lang="de-DE" dirty="0" err="1" smtClean="0">
                <a:hlinkClick r:id="rId3"/>
              </a:rPr>
              <a:t>wingertschule@schule.saarland</a:t>
            </a:r>
            <a:r>
              <a:rPr lang="de-DE" dirty="0" smtClean="0"/>
              <a:t> </a:t>
            </a:r>
            <a:endParaRPr lang="de-DE" dirty="0"/>
          </a:p>
          <a:p>
            <a:pPr rtl="0"/>
            <a:r>
              <a:rPr lang="de-DE" dirty="0"/>
              <a:t>www.wingertschule.net</a:t>
            </a:r>
          </a:p>
        </p:txBody>
      </p:sp>
      <p:pic>
        <p:nvPicPr>
          <p:cNvPr id="4" name="Grafik 3">
            <a:extLst>
              <a:ext uri="{FF2B5EF4-FFF2-40B4-BE49-F238E27FC236}">
                <a16:creationId xmlns:a16="http://schemas.microsoft.com/office/drawing/2014/main" id="{1D38AD73-BF5D-4CF7-AA10-6361769F80CE}"/>
              </a:ext>
            </a:extLst>
          </p:cNvPr>
          <p:cNvPicPr>
            <a:picLocks noChangeAspect="1"/>
          </p:cNvPicPr>
          <p:nvPr/>
        </p:nvPicPr>
        <p:blipFill>
          <a:blip r:embed="rId4"/>
          <a:stretch>
            <a:fillRect/>
          </a:stretch>
        </p:blipFill>
        <p:spPr>
          <a:xfrm>
            <a:off x="4469236" y="851445"/>
            <a:ext cx="6805427" cy="5155110"/>
          </a:xfrm>
          <a:prstGeom prst="rect">
            <a:avLst/>
          </a:prstGeom>
          <a:noFill/>
        </p:spPr>
      </p:pic>
      <p:sp>
        <p:nvSpPr>
          <p:cNvPr id="3" name="Fußzeilenplatzhalter 2">
            <a:extLst>
              <a:ext uri="{FF2B5EF4-FFF2-40B4-BE49-F238E27FC236}">
                <a16:creationId xmlns:a16="http://schemas.microsoft.com/office/drawing/2014/main" id="{97DD3D82-8C49-48D6-BF2D-3C74D19A5B8C}"/>
              </a:ext>
            </a:extLst>
          </p:cNvPr>
          <p:cNvSpPr>
            <a:spLocks noGrp="1"/>
          </p:cNvSpPr>
          <p:nvPr>
            <p:ph type="ftr" sz="quarter" idx="11"/>
          </p:nvPr>
        </p:nvSpPr>
        <p:spPr/>
        <p:txBody>
          <a:bodyPr/>
          <a:lstStyle/>
          <a:p>
            <a:pPr rtl="0"/>
            <a:r>
              <a:rPr lang="de-DE" noProof="0" dirty="0"/>
              <a:t>Wingertschule Neunkirchen</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Weitere Infos</a:t>
            </a:r>
          </a:p>
        </p:txBody>
      </p:sp>
      <p:sp>
        <p:nvSpPr>
          <p:cNvPr id="3" name="Inhaltsplatzhalter 2"/>
          <p:cNvSpPr>
            <a:spLocks noGrp="1"/>
          </p:cNvSpPr>
          <p:nvPr>
            <p:ph idx="1"/>
          </p:nvPr>
        </p:nvSpPr>
        <p:spPr/>
        <p:txBody>
          <a:bodyPr rtlCol="0"/>
          <a:lstStyle/>
          <a:p>
            <a:pPr marL="0" indent="0" rtl="0">
              <a:buNone/>
            </a:pPr>
            <a:r>
              <a:rPr lang="de-DE" dirty="0"/>
              <a:t>Jederzeit auf der tagesaktuellen Homepage</a:t>
            </a:r>
          </a:p>
          <a:p>
            <a:pPr rtl="0"/>
            <a:endParaRPr lang="de-DE" dirty="0"/>
          </a:p>
          <a:p>
            <a:pPr marL="0" indent="0" rtl="0">
              <a:buNone/>
            </a:pPr>
            <a:r>
              <a:rPr lang="de-DE" dirty="0"/>
              <a:t>www.wingertschule.net </a:t>
            </a:r>
          </a:p>
        </p:txBody>
      </p:sp>
      <p:pic>
        <p:nvPicPr>
          <p:cNvPr id="4" name="Grafik 3">
            <a:extLst>
              <a:ext uri="{FF2B5EF4-FFF2-40B4-BE49-F238E27FC236}">
                <a16:creationId xmlns:a16="http://schemas.microsoft.com/office/drawing/2014/main" id="{D54D24A5-4B14-4A2A-A8CB-454AAF3ED24F}"/>
              </a:ext>
            </a:extLst>
          </p:cNvPr>
          <p:cNvPicPr>
            <a:picLocks noChangeAspect="1"/>
          </p:cNvPicPr>
          <p:nvPr/>
        </p:nvPicPr>
        <p:blipFill>
          <a:blip r:embed="rId3"/>
          <a:stretch>
            <a:fillRect/>
          </a:stretch>
        </p:blipFill>
        <p:spPr>
          <a:xfrm>
            <a:off x="6094412" y="2996952"/>
            <a:ext cx="1865007" cy="2664296"/>
          </a:xfrm>
          <a:prstGeom prst="rect">
            <a:avLst/>
          </a:prstGeom>
        </p:spPr>
      </p:pic>
      <p:pic>
        <p:nvPicPr>
          <p:cNvPr id="5" name="Grafik 4">
            <a:extLst>
              <a:ext uri="{FF2B5EF4-FFF2-40B4-BE49-F238E27FC236}">
                <a16:creationId xmlns:a16="http://schemas.microsoft.com/office/drawing/2014/main" id="{AE720154-295E-4959-8890-87D6B9DD27AD}"/>
              </a:ext>
            </a:extLst>
          </p:cNvPr>
          <p:cNvPicPr>
            <a:picLocks noChangeAspect="1"/>
          </p:cNvPicPr>
          <p:nvPr/>
        </p:nvPicPr>
        <p:blipFill>
          <a:blip r:embed="rId4"/>
          <a:stretch>
            <a:fillRect/>
          </a:stretch>
        </p:blipFill>
        <p:spPr>
          <a:xfrm>
            <a:off x="9118748" y="2996952"/>
            <a:ext cx="1865007" cy="2664296"/>
          </a:xfrm>
          <a:prstGeom prst="rect">
            <a:avLst/>
          </a:prstGeom>
        </p:spPr>
      </p:pic>
      <p:sp>
        <p:nvSpPr>
          <p:cNvPr id="6" name="Fußzeilenplatzhalter 5">
            <a:extLst>
              <a:ext uri="{FF2B5EF4-FFF2-40B4-BE49-F238E27FC236}">
                <a16:creationId xmlns:a16="http://schemas.microsoft.com/office/drawing/2014/main" id="{AB5CED3D-0189-4380-B2D5-297C72EC0E7E}"/>
              </a:ext>
            </a:extLst>
          </p:cNvPr>
          <p:cNvSpPr>
            <a:spLocks noGrp="1"/>
          </p:cNvSpPr>
          <p:nvPr>
            <p:ph type="ftr" sz="quarter" idx="11"/>
          </p:nvPr>
        </p:nvSpPr>
        <p:spPr/>
        <p:txBody>
          <a:bodyPr/>
          <a:lstStyle/>
          <a:p>
            <a:pPr rtl="0"/>
            <a:r>
              <a:rPr lang="de-DE" noProof="0" dirty="0"/>
              <a:t>Wingertschule Neunkirchen</a:t>
            </a:r>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de-DE" dirty="0" smtClean="0"/>
              <a:t>Grundlegende Informationen</a:t>
            </a:r>
            <a:endParaRPr lang="de-DE" dirty="0"/>
          </a:p>
        </p:txBody>
      </p:sp>
      <p:sp>
        <p:nvSpPr>
          <p:cNvPr id="3" name="Inhaltsplatzhalter 2"/>
          <p:cNvSpPr>
            <a:spLocks noGrp="1"/>
          </p:cNvSpPr>
          <p:nvPr>
            <p:ph idx="1"/>
          </p:nvPr>
        </p:nvSpPr>
        <p:spPr/>
        <p:txBody>
          <a:bodyPr rtlCol="0">
            <a:normAutofit/>
          </a:bodyPr>
          <a:lstStyle/>
          <a:p>
            <a:pPr rtl="0"/>
            <a:r>
              <a:rPr lang="de-DE" dirty="0"/>
              <a:t>Willkommen an der Wingertschule Neunkirchen, Staatliche Förderschule soziale Entwicklung im Gebundenen Ganztag</a:t>
            </a:r>
          </a:p>
          <a:p>
            <a:pPr rtl="0"/>
            <a:r>
              <a:rPr lang="de-DE" dirty="0"/>
              <a:t>Sie finden uns an diesem Standort seit August 2019. Zuvor war die Wingertschule über viele Jahrzehnte im Landkreis St. Wendel verortet. Mit dem neuen Standort geht auch ein neues Konzept einher: Der Ganztag.</a:t>
            </a:r>
          </a:p>
          <a:p>
            <a:pPr lvl="1"/>
            <a:r>
              <a:rPr lang="de-DE" dirty="0"/>
              <a:t>Die Schülerinnen und Schüler werden jeden Tag – außer mittwochs –  von 8.00 Uhr bis </a:t>
            </a:r>
            <a:r>
              <a:rPr lang="de-DE" dirty="0" smtClean="0"/>
              <a:t>15.00 </a:t>
            </a:r>
            <a:r>
              <a:rPr lang="de-DE" dirty="0"/>
              <a:t>Uhr unterrichtet. Zudem gibt es täglich Essen, wobei man zwischen zwei Essen auswählen kann.</a:t>
            </a:r>
          </a:p>
          <a:p>
            <a:pPr lvl="1"/>
            <a:r>
              <a:rPr lang="de-DE" dirty="0"/>
              <a:t> Die </a:t>
            </a:r>
            <a:r>
              <a:rPr lang="de-DE" dirty="0" smtClean="0"/>
              <a:t>erweiterte Schulleitung </a:t>
            </a:r>
            <a:r>
              <a:rPr lang="de-DE" dirty="0"/>
              <a:t>besteht aus Herrn Fey (Schulleiter</a:t>
            </a:r>
            <a:r>
              <a:rPr lang="de-DE" dirty="0" smtClean="0"/>
              <a:t>) </a:t>
            </a:r>
            <a:r>
              <a:rPr lang="de-DE" dirty="0"/>
              <a:t>und Frau Klein (sozialpädagogische Leitung)</a:t>
            </a:r>
          </a:p>
          <a:p>
            <a:pPr lvl="1"/>
            <a:r>
              <a:rPr lang="de-DE" dirty="0"/>
              <a:t>Bei uns werden Schüler von Klasse 1 bis Klasse 9 unterrichtet.</a:t>
            </a:r>
          </a:p>
        </p:txBody>
      </p:sp>
      <p:sp>
        <p:nvSpPr>
          <p:cNvPr id="4" name="Fußzeilenplatzhalter 3">
            <a:extLst>
              <a:ext uri="{FF2B5EF4-FFF2-40B4-BE49-F238E27FC236}">
                <a16:creationId xmlns:a16="http://schemas.microsoft.com/office/drawing/2014/main" id="{D8D6FC05-BAA4-4602-BEE6-F778271E87AD}"/>
              </a:ext>
            </a:extLst>
          </p:cNvPr>
          <p:cNvSpPr>
            <a:spLocks noGrp="1"/>
          </p:cNvSpPr>
          <p:nvPr>
            <p:ph type="ftr" sz="quarter" idx="11"/>
          </p:nvPr>
        </p:nvSpPr>
        <p:spPr/>
        <p:txBody>
          <a:bodyPr/>
          <a:lstStyle/>
          <a:p>
            <a:pPr rtl="0"/>
            <a:r>
              <a:rPr lang="de-DE" noProof="0"/>
              <a:t>Wingertschule Neunkirchen</a:t>
            </a:r>
            <a:endParaRPr lang="de-DE" noProof="0"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Unser Team</a:t>
            </a:r>
          </a:p>
        </p:txBody>
      </p:sp>
      <p:sp>
        <p:nvSpPr>
          <p:cNvPr id="3" name="Inhaltsplatzhalter 2"/>
          <p:cNvSpPr>
            <a:spLocks noGrp="1"/>
          </p:cNvSpPr>
          <p:nvPr>
            <p:ph idx="1"/>
          </p:nvPr>
        </p:nvSpPr>
        <p:spPr/>
        <p:txBody>
          <a:bodyPr rtlCol="0">
            <a:normAutofit/>
          </a:bodyPr>
          <a:lstStyle/>
          <a:p>
            <a:pPr rtl="0"/>
            <a:r>
              <a:rPr lang="de-DE" dirty="0"/>
              <a:t>An unserer Schule unterrichten Förderschullehrerinnen und Förderschullehrer im Team.</a:t>
            </a:r>
          </a:p>
          <a:p>
            <a:pPr rtl="0"/>
            <a:r>
              <a:rPr lang="de-DE" dirty="0"/>
              <a:t>Pädagogische Fachkräfte unterstützen im schulischen Alltag durch eigene Förderangebote die Schülerinnen und Schüler beziehungsweise unterstützen im Unterricht.</a:t>
            </a:r>
          </a:p>
          <a:p>
            <a:pPr rtl="0"/>
            <a:r>
              <a:rPr lang="de-DE" dirty="0"/>
              <a:t>Unser Sekretariat ist von Montag bis Donnerstag in der Zeit von 8.00 Uhr bis 12.30 Uhr durch unsere Sekretärin Frau </a:t>
            </a:r>
            <a:r>
              <a:rPr lang="de-DE" dirty="0" err="1"/>
              <a:t>Recktenwald</a:t>
            </a:r>
            <a:r>
              <a:rPr lang="de-DE" dirty="0"/>
              <a:t> besetzt.</a:t>
            </a:r>
          </a:p>
          <a:p>
            <a:pPr rtl="0"/>
            <a:r>
              <a:rPr lang="de-DE" dirty="0"/>
              <a:t>In der Küche sorgt Herr </a:t>
            </a:r>
            <a:r>
              <a:rPr lang="de-DE" dirty="0" err="1"/>
              <a:t>Rauber</a:t>
            </a:r>
            <a:r>
              <a:rPr lang="de-DE" dirty="0"/>
              <a:t> für einen geordneten Ablauf beim Essen und, dass alles frisch auf den Teller kommt.</a:t>
            </a:r>
          </a:p>
          <a:p>
            <a:pPr rtl="0"/>
            <a:r>
              <a:rPr lang="de-DE" dirty="0"/>
              <a:t>Unterstützt werden wir von unserer Schulsozialarbeiterin vom ASB, Herr Gerard</a:t>
            </a:r>
          </a:p>
        </p:txBody>
      </p:sp>
      <p:sp>
        <p:nvSpPr>
          <p:cNvPr id="5" name="Fußzeilenplatzhalter 4">
            <a:extLst>
              <a:ext uri="{FF2B5EF4-FFF2-40B4-BE49-F238E27FC236}">
                <a16:creationId xmlns:a16="http://schemas.microsoft.com/office/drawing/2014/main" id="{72CA1F8B-B250-45E1-9630-74EDAC0DDFAC}"/>
              </a:ext>
            </a:extLst>
          </p:cNvPr>
          <p:cNvSpPr>
            <a:spLocks noGrp="1"/>
          </p:cNvSpPr>
          <p:nvPr>
            <p:ph type="ftr" sz="quarter" idx="11"/>
          </p:nvPr>
        </p:nvSpPr>
        <p:spPr/>
        <p:txBody>
          <a:bodyPr/>
          <a:lstStyle/>
          <a:p>
            <a:pPr rtl="0"/>
            <a:r>
              <a:rPr lang="de-DE" noProof="0"/>
              <a:t>Wingertschule Neunkirchen</a:t>
            </a:r>
            <a:endParaRPr lang="de-DE" noProof="0"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Unterricht und Ganztag</a:t>
            </a:r>
          </a:p>
        </p:txBody>
      </p:sp>
      <p:sp>
        <p:nvSpPr>
          <p:cNvPr id="3" name="Inhaltsplatzhalter 2"/>
          <p:cNvSpPr>
            <a:spLocks noGrp="1"/>
          </p:cNvSpPr>
          <p:nvPr>
            <p:ph idx="1"/>
          </p:nvPr>
        </p:nvSpPr>
        <p:spPr/>
        <p:txBody>
          <a:bodyPr rtlCol="0">
            <a:normAutofit/>
          </a:bodyPr>
          <a:lstStyle/>
          <a:p>
            <a:pPr rtl="0"/>
            <a:r>
              <a:rPr lang="de-DE" dirty="0"/>
              <a:t>Im Ganztag findet grundsätzlich in der Zeit von 8.00 Uhr bis </a:t>
            </a:r>
            <a:r>
              <a:rPr lang="de-DE" dirty="0" smtClean="0"/>
              <a:t>15.00 </a:t>
            </a:r>
            <a:r>
              <a:rPr lang="de-DE" dirty="0"/>
              <a:t>Uhr Unterricht statt. Dennoch liegt unser Schwerpunkt in der Persönlichkeitsentwicklung der Kinder und Jugendliche, sowie im sozial-emotionalen Erleben.</a:t>
            </a:r>
          </a:p>
          <a:p>
            <a:pPr rtl="0"/>
            <a:r>
              <a:rPr lang="de-DE" dirty="0"/>
              <a:t>Dazu bieten wir verschiedene Arbeitsgemeinschaften an, die die Schülerinnen und Schüler nach Absprache wählen können (Snack-AG, Survival-AG, Fußball-AG, Bastel-AG</a:t>
            </a:r>
            <a:r>
              <a:rPr lang="de-DE" dirty="0" smtClean="0"/>
              <a:t>,…). Diese finden am Vormittag und am Nachmittag statt.</a:t>
            </a:r>
            <a:endParaRPr lang="de-DE" dirty="0"/>
          </a:p>
          <a:p>
            <a:pPr rtl="0"/>
            <a:r>
              <a:rPr lang="de-DE" dirty="0"/>
              <a:t>Während der Mittagszeit findet neben dem Essen auch Freizeit statt. In dieser können die Schülerinnen und Schüler chillen, toben, reden, spielen und auch einfach nichts tun.</a:t>
            </a:r>
          </a:p>
          <a:p>
            <a:pPr rtl="0"/>
            <a:endParaRPr lang="de-DE" dirty="0"/>
          </a:p>
        </p:txBody>
      </p:sp>
      <p:sp>
        <p:nvSpPr>
          <p:cNvPr id="4" name="Fußzeilenplatzhalter 3">
            <a:extLst>
              <a:ext uri="{FF2B5EF4-FFF2-40B4-BE49-F238E27FC236}">
                <a16:creationId xmlns:a16="http://schemas.microsoft.com/office/drawing/2014/main" id="{E3F67914-A216-40A2-9392-0E156A096857}"/>
              </a:ext>
            </a:extLst>
          </p:cNvPr>
          <p:cNvSpPr>
            <a:spLocks noGrp="1"/>
          </p:cNvSpPr>
          <p:nvPr>
            <p:ph type="ftr" sz="quarter" idx="11"/>
          </p:nvPr>
        </p:nvSpPr>
        <p:spPr/>
        <p:txBody>
          <a:bodyPr/>
          <a:lstStyle/>
          <a:p>
            <a:pPr rtl="0"/>
            <a:r>
              <a:rPr lang="de-DE" noProof="0"/>
              <a:t>Wingertschule Neunkirchen</a:t>
            </a:r>
            <a:endParaRPr lang="de-DE" noProof="0"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Zahlen, Zahlen, Zahlen</a:t>
            </a:r>
          </a:p>
        </p:txBody>
      </p:sp>
      <p:sp>
        <p:nvSpPr>
          <p:cNvPr id="3" name="Inhaltsplatzhalter 2"/>
          <p:cNvSpPr>
            <a:spLocks noGrp="1"/>
          </p:cNvSpPr>
          <p:nvPr>
            <p:ph sz="half" idx="1"/>
          </p:nvPr>
        </p:nvSpPr>
        <p:spPr/>
        <p:txBody>
          <a:bodyPr rtlCol="0">
            <a:normAutofit/>
          </a:bodyPr>
          <a:lstStyle/>
          <a:p>
            <a:pPr rtl="0"/>
            <a:r>
              <a:rPr lang="de-DE" dirty="0"/>
              <a:t>9 Klassen (Unterstufe bis Oberstufe)</a:t>
            </a:r>
          </a:p>
          <a:p>
            <a:pPr rtl="0"/>
            <a:r>
              <a:rPr lang="de-DE" dirty="0"/>
              <a:t>2 Sporthallen (groß und klein)</a:t>
            </a:r>
          </a:p>
          <a:p>
            <a:pPr rtl="0"/>
            <a:r>
              <a:rPr lang="de-DE" dirty="0"/>
              <a:t>1 Mensa</a:t>
            </a:r>
          </a:p>
          <a:p>
            <a:pPr rtl="0"/>
            <a:r>
              <a:rPr lang="de-DE" dirty="0"/>
              <a:t>97 Schülerinnen und Schüler</a:t>
            </a:r>
          </a:p>
          <a:p>
            <a:pPr rtl="0"/>
            <a:r>
              <a:rPr lang="de-DE" dirty="0"/>
              <a:t>1 Schulhof mit Multifunktionsfeld, Klettergerüst, Spielgeräten, Sandkasten, kleiner Hütte</a:t>
            </a:r>
          </a:p>
          <a:p>
            <a:pPr rtl="0"/>
            <a:r>
              <a:rPr lang="de-DE" dirty="0"/>
              <a:t>1 Naturwissenschaftsraum</a:t>
            </a:r>
          </a:p>
          <a:p>
            <a:pPr rtl="0"/>
            <a:r>
              <a:rPr lang="de-DE" dirty="0"/>
              <a:t>1 Musikraum</a:t>
            </a:r>
          </a:p>
          <a:p>
            <a:pPr rtl="0"/>
            <a:r>
              <a:rPr lang="de-DE" dirty="0"/>
              <a:t>1 Schulgarten</a:t>
            </a:r>
          </a:p>
          <a:p>
            <a:pPr rtl="0"/>
            <a:endParaRPr lang="de-DE" dirty="0"/>
          </a:p>
        </p:txBody>
      </p:sp>
      <p:sp>
        <p:nvSpPr>
          <p:cNvPr id="7" name="Inhaltsplatzhalter 6">
            <a:extLst>
              <a:ext uri="{FF2B5EF4-FFF2-40B4-BE49-F238E27FC236}">
                <a16:creationId xmlns:a16="http://schemas.microsoft.com/office/drawing/2014/main" id="{51CD04C0-CEE1-4F88-915F-4A3DF4A89837}"/>
              </a:ext>
            </a:extLst>
          </p:cNvPr>
          <p:cNvSpPr>
            <a:spLocks noGrp="1"/>
          </p:cNvSpPr>
          <p:nvPr>
            <p:ph sz="half" idx="2"/>
          </p:nvPr>
        </p:nvSpPr>
        <p:spPr/>
        <p:txBody>
          <a:bodyPr>
            <a:normAutofit/>
          </a:bodyPr>
          <a:lstStyle/>
          <a:p>
            <a:r>
              <a:rPr lang="de-DE" dirty="0"/>
              <a:t>1 Kunstraum</a:t>
            </a:r>
          </a:p>
          <a:p>
            <a:r>
              <a:rPr lang="de-DE" dirty="0"/>
              <a:t>1 Werkraum</a:t>
            </a:r>
          </a:p>
          <a:p>
            <a:r>
              <a:rPr lang="de-DE" dirty="0"/>
              <a:t>1 Lehrküche</a:t>
            </a:r>
          </a:p>
          <a:p>
            <a:r>
              <a:rPr lang="de-DE" dirty="0"/>
              <a:t>1 Schülerbücherei</a:t>
            </a:r>
          </a:p>
          <a:p>
            <a:r>
              <a:rPr lang="de-DE" dirty="0"/>
              <a:t>1 Foyer</a:t>
            </a:r>
          </a:p>
          <a:p>
            <a:r>
              <a:rPr lang="de-DE" dirty="0"/>
              <a:t>1 Anbau</a:t>
            </a:r>
          </a:p>
          <a:p>
            <a:r>
              <a:rPr lang="de-DE" dirty="0"/>
              <a:t>2 Lehrerzimmer</a:t>
            </a:r>
          </a:p>
          <a:p>
            <a:r>
              <a:rPr lang="de-DE" dirty="0"/>
              <a:t>1 Besprechungsraum</a:t>
            </a:r>
          </a:p>
          <a:p>
            <a:r>
              <a:rPr lang="de-DE" dirty="0"/>
              <a:t>3 Differenzierungsräume</a:t>
            </a:r>
          </a:p>
          <a:p>
            <a:endParaRPr lang="de-DE" dirty="0"/>
          </a:p>
        </p:txBody>
      </p:sp>
      <p:sp>
        <p:nvSpPr>
          <p:cNvPr id="4" name="Fußzeilenplatzhalter 3">
            <a:extLst>
              <a:ext uri="{FF2B5EF4-FFF2-40B4-BE49-F238E27FC236}">
                <a16:creationId xmlns:a16="http://schemas.microsoft.com/office/drawing/2014/main" id="{71115F11-8026-41CA-87D3-C07FFDD330E8}"/>
              </a:ext>
            </a:extLst>
          </p:cNvPr>
          <p:cNvSpPr>
            <a:spLocks noGrp="1"/>
          </p:cNvSpPr>
          <p:nvPr>
            <p:ph type="ftr" sz="quarter" idx="11"/>
          </p:nvPr>
        </p:nvSpPr>
        <p:spPr/>
        <p:txBody>
          <a:bodyPr/>
          <a:lstStyle/>
          <a:p>
            <a:pPr rtl="0"/>
            <a:r>
              <a:rPr lang="de-DE" noProof="0"/>
              <a:t>Wingertschule Neunkirchen</a:t>
            </a:r>
            <a:endParaRPr lang="de-DE" noProof="0" dirty="0"/>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7309" y="76200"/>
            <a:ext cx="4977103" cy="1397000"/>
          </a:xfrm>
        </p:spPr>
        <p:txBody>
          <a:bodyPr rtlCol="0" anchor="b">
            <a:normAutofit/>
          </a:bodyPr>
          <a:lstStyle/>
          <a:p>
            <a:pPr rtl="0"/>
            <a:r>
              <a:rPr lang="de-DE" dirty="0"/>
              <a:t>Unser Leitbild</a:t>
            </a:r>
          </a:p>
        </p:txBody>
      </p:sp>
      <p:pic>
        <p:nvPicPr>
          <p:cNvPr id="9" name="Inhaltsplatzhalter 8">
            <a:extLst>
              <a:ext uri="{FF2B5EF4-FFF2-40B4-BE49-F238E27FC236}">
                <a16:creationId xmlns:a16="http://schemas.microsoft.com/office/drawing/2014/main" id="{DEFB02B2-F0D2-4015-A5B4-2B586005DD73}"/>
              </a:ext>
            </a:extLst>
          </p:cNvPr>
          <p:cNvPicPr>
            <a:picLocks noGrp="1" noChangeAspect="1"/>
          </p:cNvPicPr>
          <p:nvPr>
            <p:ph sz="half" idx="1"/>
          </p:nvPr>
        </p:nvPicPr>
        <p:blipFill>
          <a:blip r:embed="rId3"/>
          <a:stretch>
            <a:fillRect/>
          </a:stretch>
        </p:blipFill>
        <p:spPr>
          <a:xfrm>
            <a:off x="6310436" y="132420"/>
            <a:ext cx="4631695" cy="6593160"/>
          </a:xfrm>
          <a:noFill/>
        </p:spPr>
      </p:pic>
      <p:sp>
        <p:nvSpPr>
          <p:cNvPr id="3" name="Fußzeilenplatzhalter 2">
            <a:extLst>
              <a:ext uri="{FF2B5EF4-FFF2-40B4-BE49-F238E27FC236}">
                <a16:creationId xmlns:a16="http://schemas.microsoft.com/office/drawing/2014/main" id="{E3A237D2-F27B-4220-9BD0-AC5082EE4450}"/>
              </a:ext>
            </a:extLst>
          </p:cNvPr>
          <p:cNvSpPr>
            <a:spLocks noGrp="1"/>
          </p:cNvSpPr>
          <p:nvPr>
            <p:ph type="ftr" sz="quarter" idx="11"/>
          </p:nvPr>
        </p:nvSpPr>
        <p:spPr/>
        <p:txBody>
          <a:bodyPr/>
          <a:lstStyle/>
          <a:p>
            <a:pPr rtl="0"/>
            <a:r>
              <a:rPr lang="de-DE" noProof="0"/>
              <a:t>Wingertschule Neunkirchen</a:t>
            </a:r>
            <a:endParaRPr lang="de-DE" noProof="0"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Einzugsgebiete</a:t>
            </a:r>
          </a:p>
        </p:txBody>
      </p:sp>
      <p:sp>
        <p:nvSpPr>
          <p:cNvPr id="3" name="Inhaltsplatzhalter 2"/>
          <p:cNvSpPr>
            <a:spLocks noGrp="1"/>
          </p:cNvSpPr>
          <p:nvPr>
            <p:ph idx="1"/>
          </p:nvPr>
        </p:nvSpPr>
        <p:spPr/>
        <p:txBody>
          <a:bodyPr rtlCol="0">
            <a:normAutofit/>
          </a:bodyPr>
          <a:lstStyle/>
          <a:p>
            <a:pPr rtl="0"/>
            <a:r>
              <a:rPr lang="de-DE" dirty="0"/>
              <a:t>Die Wingertschule weist folgende Einzugsgebiete im Saarland auf:</a:t>
            </a:r>
          </a:p>
          <a:p>
            <a:pPr lvl="1"/>
            <a:r>
              <a:rPr lang="de-DE" dirty="0"/>
              <a:t>Landkreis St. Wendel</a:t>
            </a:r>
          </a:p>
          <a:p>
            <a:pPr lvl="1"/>
            <a:r>
              <a:rPr lang="de-DE" dirty="0"/>
              <a:t>Landkreis Neunkirchen</a:t>
            </a:r>
          </a:p>
          <a:p>
            <a:pPr lvl="1"/>
            <a:r>
              <a:rPr lang="de-DE" dirty="0"/>
              <a:t>Saarpfalz – Kreis </a:t>
            </a:r>
          </a:p>
          <a:p>
            <a:r>
              <a:rPr lang="de-DE" dirty="0"/>
              <a:t>Schülerinnen und Schüler aus anderen Landkreisen können nur nach Rücksprache und mit Genehmigung des zuständigen Referates im Bildungsministerium aufgenommen werden.</a:t>
            </a:r>
          </a:p>
          <a:p>
            <a:r>
              <a:rPr lang="de-DE" dirty="0"/>
              <a:t>Gerne beantwortet unsere Schulleitung Ihre Fragen zu diesem Thema im vertraulichen Gespräch.</a:t>
            </a:r>
          </a:p>
        </p:txBody>
      </p:sp>
      <p:sp>
        <p:nvSpPr>
          <p:cNvPr id="4" name="Fußzeilenplatzhalter 3">
            <a:extLst>
              <a:ext uri="{FF2B5EF4-FFF2-40B4-BE49-F238E27FC236}">
                <a16:creationId xmlns:a16="http://schemas.microsoft.com/office/drawing/2014/main" id="{C1D6A8DD-C205-4157-BA8A-054276E8662C}"/>
              </a:ext>
            </a:extLst>
          </p:cNvPr>
          <p:cNvSpPr>
            <a:spLocks noGrp="1"/>
          </p:cNvSpPr>
          <p:nvPr>
            <p:ph type="ftr" sz="quarter" idx="11"/>
          </p:nvPr>
        </p:nvSpPr>
        <p:spPr/>
        <p:txBody>
          <a:bodyPr/>
          <a:lstStyle/>
          <a:p>
            <a:pPr rtl="0"/>
            <a:r>
              <a:rPr lang="de-DE" noProof="0" dirty="0"/>
              <a:t>Wingertschule Neunkirchen</a:t>
            </a:r>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Unser unterrichtlicher Ansatz</a:t>
            </a:r>
          </a:p>
        </p:txBody>
      </p:sp>
      <p:sp>
        <p:nvSpPr>
          <p:cNvPr id="3" name="Inhaltsplatzhalter 2"/>
          <p:cNvSpPr>
            <a:spLocks noGrp="1"/>
          </p:cNvSpPr>
          <p:nvPr>
            <p:ph idx="1"/>
          </p:nvPr>
        </p:nvSpPr>
        <p:spPr/>
        <p:txBody>
          <a:bodyPr rtlCol="0">
            <a:normAutofit/>
          </a:bodyPr>
          <a:lstStyle/>
          <a:p>
            <a:pPr rtl="0"/>
            <a:r>
              <a:rPr lang="de-DE" dirty="0"/>
              <a:t>Die Klassen werden von Teams unterrichtet.</a:t>
            </a:r>
          </a:p>
          <a:p>
            <a:pPr rtl="0"/>
            <a:r>
              <a:rPr lang="de-DE" dirty="0"/>
              <a:t>Es findet differenzierter und differenzierender Unterricht statt.</a:t>
            </a:r>
          </a:p>
          <a:p>
            <a:pPr rtl="0"/>
            <a:r>
              <a:rPr lang="de-DE" dirty="0"/>
              <a:t>Wir arbeiten in jahrgangsübergreifenden Klassen.</a:t>
            </a:r>
          </a:p>
          <a:p>
            <a:pPr rtl="0"/>
            <a:r>
              <a:rPr lang="de-DE" dirty="0"/>
              <a:t>Es wird eine flexible Schuleingangsphase angeboten, bei der die Schülerinnen und Schüler für 2 Schuljahre, 3 Jahre Zeit haben.</a:t>
            </a:r>
          </a:p>
          <a:p>
            <a:pPr rtl="0"/>
            <a:r>
              <a:rPr lang="de-DE" dirty="0"/>
              <a:t>Arbeitsgemeinschaften werden während des gesamten Schultages angeboten.</a:t>
            </a:r>
          </a:p>
          <a:p>
            <a:pPr rtl="0"/>
            <a:r>
              <a:rPr lang="de-DE" dirty="0"/>
              <a:t>Störungen haben Vorrang, dürfen aber nicht alleine das Unterrichtsgeschehen bestimmen.</a:t>
            </a:r>
          </a:p>
        </p:txBody>
      </p:sp>
      <p:sp>
        <p:nvSpPr>
          <p:cNvPr id="4" name="Fußzeilenplatzhalter 3">
            <a:extLst>
              <a:ext uri="{FF2B5EF4-FFF2-40B4-BE49-F238E27FC236}">
                <a16:creationId xmlns:a16="http://schemas.microsoft.com/office/drawing/2014/main" id="{ABA52A0B-6567-4072-87F8-40FC035363D1}"/>
              </a:ext>
            </a:extLst>
          </p:cNvPr>
          <p:cNvSpPr>
            <a:spLocks noGrp="1"/>
          </p:cNvSpPr>
          <p:nvPr>
            <p:ph type="ftr" sz="quarter" idx="11"/>
          </p:nvPr>
        </p:nvSpPr>
        <p:spPr/>
        <p:txBody>
          <a:bodyPr/>
          <a:lstStyle/>
          <a:p>
            <a:pPr rtl="0"/>
            <a:r>
              <a:rPr lang="de-DE" noProof="0" dirty="0"/>
              <a:t>Wingertschule Neunkirchen</a:t>
            </a: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Kooperationen</a:t>
            </a:r>
          </a:p>
        </p:txBody>
      </p:sp>
      <p:sp>
        <p:nvSpPr>
          <p:cNvPr id="4" name="Textplatzhalter 3">
            <a:extLst>
              <a:ext uri="{FF2B5EF4-FFF2-40B4-BE49-F238E27FC236}">
                <a16:creationId xmlns:a16="http://schemas.microsoft.com/office/drawing/2014/main" id="{C4F4C7E6-591A-41A8-9B94-A47E5CE44B0D}"/>
              </a:ext>
            </a:extLst>
          </p:cNvPr>
          <p:cNvSpPr>
            <a:spLocks noGrp="1"/>
          </p:cNvSpPr>
          <p:nvPr>
            <p:ph type="body" idx="1"/>
          </p:nvPr>
        </p:nvSpPr>
        <p:spPr/>
        <p:txBody>
          <a:bodyPr/>
          <a:lstStyle/>
          <a:p>
            <a:r>
              <a:rPr lang="de-DE" sz="1600" dirty="0"/>
              <a:t>Wir arbeiten mit folgenden Institutionen zusammen</a:t>
            </a:r>
          </a:p>
        </p:txBody>
      </p:sp>
      <p:sp>
        <p:nvSpPr>
          <p:cNvPr id="3" name="Inhaltsplatzhalter 2"/>
          <p:cNvSpPr>
            <a:spLocks noGrp="1"/>
          </p:cNvSpPr>
          <p:nvPr>
            <p:ph sz="half" idx="2"/>
          </p:nvPr>
        </p:nvSpPr>
        <p:spPr/>
        <p:txBody>
          <a:bodyPr rtlCol="0">
            <a:normAutofit lnSpcReduction="10000"/>
          </a:bodyPr>
          <a:lstStyle/>
          <a:p>
            <a:pPr lvl="1"/>
            <a:r>
              <a:rPr lang="de-DE" dirty="0"/>
              <a:t>Kreisjugendamt St. Wendel</a:t>
            </a:r>
          </a:p>
          <a:p>
            <a:pPr lvl="1"/>
            <a:r>
              <a:rPr lang="de-DE" dirty="0"/>
              <a:t>Kreisjugendamt Neunkirchen</a:t>
            </a:r>
          </a:p>
          <a:p>
            <a:pPr lvl="1"/>
            <a:r>
              <a:rPr lang="de-DE" dirty="0"/>
              <a:t>Kreisjugendamt des Saarpfalz – Kreises</a:t>
            </a:r>
          </a:p>
          <a:p>
            <a:pPr lvl="1"/>
            <a:r>
              <a:rPr lang="de-DE" dirty="0"/>
              <a:t>Freie Träger der Jugendhilfe</a:t>
            </a:r>
          </a:p>
          <a:p>
            <a:pPr lvl="1"/>
            <a:r>
              <a:rPr lang="de-DE" dirty="0"/>
              <a:t>Lebenshilfe Neunkirchen</a:t>
            </a:r>
          </a:p>
          <a:p>
            <a:pPr lvl="1"/>
            <a:r>
              <a:rPr lang="de-DE" dirty="0"/>
              <a:t>Lebenshilfe St. Wendel</a:t>
            </a:r>
          </a:p>
          <a:p>
            <a:pPr lvl="1"/>
            <a:r>
              <a:rPr lang="de-DE" dirty="0"/>
              <a:t>KOMPASS Neunkirchen</a:t>
            </a:r>
          </a:p>
          <a:p>
            <a:pPr lvl="1"/>
            <a:r>
              <a:rPr lang="de-DE" dirty="0"/>
              <a:t>„Die Brigg“ in Neunkirchen</a:t>
            </a:r>
          </a:p>
          <a:p>
            <a:pPr lvl="1"/>
            <a:r>
              <a:rPr lang="de-DE" dirty="0"/>
              <a:t>Nele und Phönix</a:t>
            </a:r>
          </a:p>
          <a:p>
            <a:pPr lvl="1"/>
            <a:r>
              <a:rPr lang="de-DE" dirty="0"/>
              <a:t>Jugendberufsagenturen</a:t>
            </a:r>
          </a:p>
        </p:txBody>
      </p:sp>
      <p:sp>
        <p:nvSpPr>
          <p:cNvPr id="6" name="Inhaltsplatzhalter 5">
            <a:extLst>
              <a:ext uri="{FF2B5EF4-FFF2-40B4-BE49-F238E27FC236}">
                <a16:creationId xmlns:a16="http://schemas.microsoft.com/office/drawing/2014/main" id="{6B87A660-49F5-4BE3-ABED-EE30D5B31F7D}"/>
              </a:ext>
            </a:extLst>
          </p:cNvPr>
          <p:cNvSpPr>
            <a:spLocks noGrp="1"/>
          </p:cNvSpPr>
          <p:nvPr>
            <p:ph sz="quarter" idx="4"/>
          </p:nvPr>
        </p:nvSpPr>
        <p:spPr/>
        <p:txBody>
          <a:bodyPr>
            <a:normAutofit fontScale="92500" lnSpcReduction="10000"/>
          </a:bodyPr>
          <a:lstStyle/>
          <a:p>
            <a:pPr lvl="1"/>
            <a:r>
              <a:rPr lang="de-DE" dirty="0"/>
              <a:t>Schulen (Grundschulen, weiterführende Schulen, Förderschulen, Berufsschulen) in den drei Landkreisen</a:t>
            </a:r>
          </a:p>
          <a:p>
            <a:pPr lvl="1"/>
            <a:r>
              <a:rPr lang="de-DE" dirty="0"/>
              <a:t>Schulpsychologische Dienste</a:t>
            </a:r>
          </a:p>
          <a:p>
            <a:pPr lvl="1"/>
            <a:r>
              <a:rPr lang="de-DE" dirty="0"/>
              <a:t>Agentur für Arbeit</a:t>
            </a:r>
          </a:p>
          <a:p>
            <a:pPr lvl="1"/>
            <a:r>
              <a:rPr lang="de-DE" dirty="0"/>
              <a:t>Kinder- und Jugendpsychiatrie Homburg</a:t>
            </a:r>
          </a:p>
          <a:p>
            <a:pPr lvl="1"/>
            <a:r>
              <a:rPr lang="de-DE" dirty="0"/>
              <a:t>Tagesklinik St. Wendel</a:t>
            </a:r>
          </a:p>
          <a:p>
            <a:pPr lvl="1"/>
            <a:r>
              <a:rPr lang="de-DE" dirty="0"/>
              <a:t>Kinder- und Jugendpsychiatrie Kleinblittersdorf</a:t>
            </a:r>
          </a:p>
          <a:p>
            <a:pPr lvl="1"/>
            <a:r>
              <a:rPr lang="de-DE" dirty="0"/>
              <a:t>SPZ Marienhausklinik</a:t>
            </a:r>
          </a:p>
          <a:p>
            <a:pPr lvl="1"/>
            <a:r>
              <a:rPr lang="de-DE" dirty="0" smtClean="0"/>
              <a:t>CJD Homburg</a:t>
            </a:r>
            <a:endParaRPr lang="de-DE" dirty="0"/>
          </a:p>
          <a:p>
            <a:endParaRPr lang="de-DE" dirty="0"/>
          </a:p>
        </p:txBody>
      </p:sp>
      <p:sp>
        <p:nvSpPr>
          <p:cNvPr id="5" name="Fußzeilenplatzhalter 4">
            <a:extLst>
              <a:ext uri="{FF2B5EF4-FFF2-40B4-BE49-F238E27FC236}">
                <a16:creationId xmlns:a16="http://schemas.microsoft.com/office/drawing/2014/main" id="{AE184683-6F4D-4797-8780-220A4C367029}"/>
              </a:ext>
            </a:extLst>
          </p:cNvPr>
          <p:cNvSpPr>
            <a:spLocks noGrp="1"/>
          </p:cNvSpPr>
          <p:nvPr>
            <p:ph type="ftr" sz="quarter" idx="11"/>
          </p:nvPr>
        </p:nvSpPr>
        <p:spPr/>
        <p:txBody>
          <a:bodyPr/>
          <a:lstStyle/>
          <a:p>
            <a:pPr rtl="0"/>
            <a:r>
              <a:rPr lang="de-DE" noProof="0" dirty="0"/>
              <a:t>Wingertschule Neunkirchen</a:t>
            </a: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621</Words>
  <Application>Microsoft Office PowerPoint</Application>
  <PresentationFormat>Benutzerdefiniert</PresentationFormat>
  <Paragraphs>100</Paragraphs>
  <Slides>10</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Century Gothic</vt:lpstr>
      <vt:lpstr>Wingdings 3</vt:lpstr>
      <vt:lpstr>Ion</vt:lpstr>
      <vt:lpstr>Staatliche Förderschule soziale Entwicklung im Gebundenen Ganztag</vt:lpstr>
      <vt:lpstr>Grundlegende Informationen</vt:lpstr>
      <vt:lpstr>Unser Team</vt:lpstr>
      <vt:lpstr>Unterricht und Ganztag</vt:lpstr>
      <vt:lpstr>Zahlen, Zahlen, Zahlen</vt:lpstr>
      <vt:lpstr>Unser Leitbild</vt:lpstr>
      <vt:lpstr>Einzugsgebiete</vt:lpstr>
      <vt:lpstr>Unser unterrichtlicher Ansatz</vt:lpstr>
      <vt:lpstr>Kooperationen</vt:lpstr>
      <vt:lpstr>Weitere Infos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Staatliche Förderschule soziale Entwicklung im Gebundenen Ganztag</dc:title>
  <dc:creator>T. Fey</dc:creator>
  <cp:lastModifiedBy>Fey, Thomas</cp:lastModifiedBy>
  <cp:revision>13</cp:revision>
  <cp:lastPrinted>2022-11-23T08:53:18Z</cp:lastPrinted>
  <dcterms:created xsi:type="dcterms:W3CDTF">2021-02-12T22:09:14Z</dcterms:created>
  <dcterms:modified xsi:type="dcterms:W3CDTF">2023-04-23T20:01:15Z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