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3" r:id="rId1"/>
  </p:sldMasterIdLst>
  <p:notesMasterIdLst>
    <p:notesMasterId r:id="rId13"/>
  </p:notesMasterIdLst>
  <p:handoutMasterIdLst>
    <p:handoutMasterId r:id="rId14"/>
  </p:handoutMasterIdLst>
  <p:sldIdLst>
    <p:sldId id="256" r:id="rId2"/>
    <p:sldId id="469" r:id="rId3"/>
    <p:sldId id="466" r:id="rId4"/>
    <p:sldId id="463" r:id="rId5"/>
    <p:sldId id="474" r:id="rId6"/>
    <p:sldId id="470" r:id="rId7"/>
    <p:sldId id="472" r:id="rId8"/>
    <p:sldId id="471" r:id="rId9"/>
    <p:sldId id="475" r:id="rId10"/>
    <p:sldId id="476" r:id="rId11"/>
    <p:sldId id="422" r:id="rId12"/>
  </p:sldIdLst>
  <p:sldSz cx="9363075" cy="6858000"/>
  <p:notesSz cx="6761163" cy="9856788"/>
  <p:defaultTextStyle>
    <a:defPPr>
      <a:defRPr lang="de-CH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ITC Officina Serif Book" pitchFamily="80" charset="0"/>
        <a:ea typeface="Osaka" pitchFamily="-105" charset="-128"/>
        <a:cs typeface="Osaka" pitchFamily="-105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ITC Officina Serif Book" pitchFamily="80" charset="0"/>
        <a:ea typeface="Osaka" pitchFamily="-105" charset="-128"/>
        <a:cs typeface="Osaka" pitchFamily="-105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ITC Officina Serif Book" pitchFamily="80" charset="0"/>
        <a:ea typeface="Osaka" pitchFamily="-105" charset="-128"/>
        <a:cs typeface="Osaka" pitchFamily="-105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ITC Officina Serif Book" pitchFamily="80" charset="0"/>
        <a:ea typeface="Osaka" pitchFamily="-105" charset="-128"/>
        <a:cs typeface="Osaka" pitchFamily="-105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ITC Officina Serif Book" pitchFamily="80" charset="0"/>
        <a:ea typeface="Osaka" pitchFamily="-105" charset="-128"/>
        <a:cs typeface="Osaka" pitchFamily="-105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ITC Officina Serif Book" pitchFamily="80" charset="0"/>
        <a:ea typeface="Osaka" pitchFamily="-105" charset="-128"/>
        <a:cs typeface="Osaka" pitchFamily="-105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ITC Officina Serif Book" pitchFamily="80" charset="0"/>
        <a:ea typeface="Osaka" pitchFamily="-105" charset="-128"/>
        <a:cs typeface="Osaka" pitchFamily="-105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ITC Officina Serif Book" pitchFamily="80" charset="0"/>
        <a:ea typeface="Osaka" pitchFamily="-105" charset="-128"/>
        <a:cs typeface="Osaka" pitchFamily="-105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ITC Officina Serif Book" pitchFamily="80" charset="0"/>
        <a:ea typeface="Osaka" pitchFamily="-105" charset="-128"/>
        <a:cs typeface="Osaka" pitchFamily="-105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0C0C0"/>
    <a:srgbClr val="1771DC"/>
    <a:srgbClr val="C55C07"/>
    <a:srgbClr val="7EB4DC"/>
    <a:srgbClr val="131313"/>
    <a:srgbClr val="1635DC"/>
    <a:srgbClr val="162ED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 horzBarState="maximized">
    <p:restoredLeft sz="15620"/>
    <p:restoredTop sz="99722" autoAdjust="0"/>
  </p:normalViewPr>
  <p:slideViewPr>
    <p:cSldViewPr showGuides="1">
      <p:cViewPr>
        <p:scale>
          <a:sx n="100" d="100"/>
          <a:sy n="100" d="100"/>
        </p:scale>
        <p:origin x="-1760" y="-656"/>
      </p:cViewPr>
      <p:guideLst>
        <p:guide orient="horz" pos="2160"/>
        <p:guide pos="2928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200" d="100"/>
          <a:sy n="200" d="100"/>
        </p:scale>
        <p:origin x="-1160" y="4472"/>
      </p:cViewPr>
      <p:guideLst>
        <p:guide orient="horz" pos="3105"/>
        <p:guide pos="213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05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noProof="1"/>
            </a:lvl1pPr>
          </a:lstStyle>
          <a:p>
            <a:pPr>
              <a:defRPr/>
            </a:pPr>
            <a:endParaRPr/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30638" y="0"/>
            <a:ext cx="29305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noProof="1"/>
            </a:lvl1pPr>
          </a:lstStyle>
          <a:p>
            <a:pPr>
              <a:defRPr/>
            </a:pPr>
            <a:endParaRPr/>
          </a:p>
        </p:txBody>
      </p:sp>
      <p:sp>
        <p:nvSpPr>
          <p:cNvPr id="144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4663"/>
            <a:ext cx="29305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noProof="1"/>
            </a:lvl1pPr>
          </a:lstStyle>
          <a:p>
            <a:pPr>
              <a:defRPr/>
            </a:pPr>
            <a:endParaRPr/>
          </a:p>
        </p:txBody>
      </p:sp>
      <p:sp>
        <p:nvSpPr>
          <p:cNvPr id="144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30638" y="9364663"/>
            <a:ext cx="29305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noProof="1"/>
            </a:lvl1pPr>
          </a:lstStyle>
          <a:p>
            <a:pPr>
              <a:defRPr/>
            </a:pPr>
            <a:fld id="{CC2EEAEB-4FD7-304E-8A87-2102FA8BDAD0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912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05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noProof="1"/>
            </a:lvl1pPr>
          </a:lstStyle>
          <a:p>
            <a:pPr>
              <a:defRPr/>
            </a:pPr>
            <a:endParaRPr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30638" y="0"/>
            <a:ext cx="29305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noProof="1"/>
            </a:lvl1pPr>
          </a:lstStyle>
          <a:p>
            <a:pPr>
              <a:defRPr/>
            </a:pPr>
            <a:endParaRPr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8838" y="739775"/>
            <a:ext cx="5045075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1700" y="4681538"/>
            <a:ext cx="4957763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4663"/>
            <a:ext cx="29305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noProof="1"/>
            </a:lvl1pPr>
          </a:lstStyle>
          <a:p>
            <a:pPr>
              <a:defRPr/>
            </a:pPr>
            <a:endParaRPr/>
          </a:p>
        </p:txBody>
      </p:sp>
      <p:sp>
        <p:nvSpPr>
          <p:cNvPr id="512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30638" y="9364663"/>
            <a:ext cx="29305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noProof="1"/>
            </a:lvl1pPr>
          </a:lstStyle>
          <a:p>
            <a:pPr>
              <a:defRPr/>
            </a:pPr>
            <a:fld id="{BA346986-3285-EF44-8D4D-E0F378156BC1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02847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46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46" charset="0"/>
        <a:ea typeface="ＭＳ Ｐゴシック" pitchFamily="46" charset="-128"/>
        <a:cs typeface="ＭＳ Ｐゴシック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46" charset="0"/>
        <a:ea typeface="ＭＳ Ｐゴシック" pitchFamily="46" charset="-128"/>
        <a:cs typeface="ＭＳ Ｐゴシック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46" charset="0"/>
        <a:ea typeface="ＭＳ Ｐゴシック" pitchFamily="46" charset="-128"/>
        <a:cs typeface="ＭＳ Ｐゴシック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46" charset="0"/>
        <a:ea typeface="ＭＳ Ｐゴシック" pitchFamily="46" charset="-128"/>
        <a:cs typeface="ＭＳ Ｐゴシック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BE2E26-75AB-5846-8BB7-5E42273D6DC8}" type="slidenum">
              <a:rPr/>
              <a:pPr/>
              <a:t>1</a:t>
            </a:fld>
            <a:endParaRPr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9775"/>
            <a:ext cx="5045075" cy="36957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8100" indent="-38100" eaLnBrk="1" hangingPunct="1">
              <a:buFontTx/>
              <a:buAutoNum type="arabicPeriod"/>
            </a:pPr>
            <a:r>
              <a:rPr sz="1000" noProof="1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Begrüssung</a:t>
            </a:r>
          </a:p>
          <a:p>
            <a:pPr marL="38100" indent="-38100" eaLnBrk="1" hangingPunct="1"/>
            <a:r>
              <a:rPr sz="1000" noProof="1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Ich begrüsse sie herzlich zu meinem Diss-Vortrag über spezielle hochgelegenene Lockergesteine am bernischen Alpenrand</a:t>
            </a:r>
          </a:p>
          <a:p>
            <a:pPr marL="38100" indent="-38100" eaLnBrk="1" hangingPunct="1"/>
            <a:endParaRPr sz="1000" noProof="1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  <a:p>
            <a:pPr marL="38100" indent="-38100" eaLnBrk="1" hangingPunct="1"/>
            <a:endParaRPr sz="1000" noProof="1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  <a:p>
            <a:pPr marL="38100" indent="-38100" eaLnBrk="1" hangingPunct="1">
              <a:buFontTx/>
              <a:buChar char="-"/>
            </a:pPr>
            <a:endParaRPr sz="1000" noProof="1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773C1F-45DC-4545-B3C9-2C019D1A32E2}" type="slidenum">
              <a:rPr/>
              <a:pPr/>
              <a:t>10</a:t>
            </a:fld>
            <a:endParaRPr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9775"/>
            <a:ext cx="5045075" cy="3695700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8100" indent="-38100" eaLnBrk="1" hangingPunct="1">
              <a:buFontTx/>
              <a:buAutoNum type="arabicPeriod"/>
            </a:pPr>
            <a:r>
              <a:rPr sz="1000" noProof="1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Begrüssung</a:t>
            </a:r>
          </a:p>
          <a:p>
            <a:pPr marL="38100" indent="-38100" eaLnBrk="1" hangingPunct="1"/>
            <a:r>
              <a:rPr sz="1000" noProof="1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Ich begrüsse sie herzlich zu meinem Diss-Vortrag über spezielle hochgelegenene Lockergesteine am bernischen Alpenrand</a:t>
            </a:r>
          </a:p>
          <a:p>
            <a:pPr marL="38100" indent="-38100" eaLnBrk="1" hangingPunct="1"/>
            <a:endParaRPr sz="1000" noProof="1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  <a:p>
            <a:pPr marL="38100" indent="-38100" eaLnBrk="1" hangingPunct="1"/>
            <a:endParaRPr sz="1000" noProof="1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  <a:p>
            <a:pPr marL="38100" indent="-38100" eaLnBrk="1" hangingPunct="1">
              <a:buFontTx/>
              <a:buChar char="-"/>
            </a:pPr>
            <a:endParaRPr sz="1000" noProof="1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BE93BF-D669-ED41-BECC-76A0B051F0BB}" type="slidenum">
              <a:rPr/>
              <a:pPr/>
              <a:t>11</a:t>
            </a:fld>
            <a:endParaRPr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9775"/>
            <a:ext cx="5045075" cy="3695700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8100" indent="-38100" eaLnBrk="1" hangingPunct="1"/>
            <a:endParaRPr sz="1000" noProof="1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  <a:p>
            <a:pPr marL="38100" indent="-38100" eaLnBrk="1" hangingPunct="1"/>
            <a:endParaRPr sz="1000" noProof="1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  <a:p>
            <a:pPr marL="38100" indent="-38100" eaLnBrk="1" hangingPunct="1">
              <a:buFontTx/>
              <a:buChar char="-"/>
            </a:pPr>
            <a:endParaRPr sz="1000" noProof="1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773C1F-45DC-4545-B3C9-2C019D1A32E2}" type="slidenum">
              <a:rPr/>
              <a:pPr/>
              <a:t>2</a:t>
            </a:fld>
            <a:endParaRPr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9775"/>
            <a:ext cx="5045075" cy="3695700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8100" indent="-38100" eaLnBrk="1" hangingPunct="1">
              <a:buFontTx/>
              <a:buAutoNum type="arabicPeriod"/>
            </a:pPr>
            <a:r>
              <a:rPr sz="1000" noProof="1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Begrüssung</a:t>
            </a:r>
          </a:p>
          <a:p>
            <a:pPr marL="38100" indent="-38100" eaLnBrk="1" hangingPunct="1"/>
            <a:r>
              <a:rPr sz="1000" noProof="1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Ich begrüsse sie herzlich zu meinem Diss-Vortrag über spezielle hochgelegenene Lockergesteine am bernischen Alpenrand</a:t>
            </a:r>
          </a:p>
          <a:p>
            <a:pPr marL="38100" indent="-38100" eaLnBrk="1" hangingPunct="1"/>
            <a:endParaRPr sz="1000" noProof="1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  <a:p>
            <a:pPr marL="38100" indent="-38100" eaLnBrk="1" hangingPunct="1"/>
            <a:endParaRPr sz="1000" noProof="1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  <a:p>
            <a:pPr marL="38100" indent="-38100" eaLnBrk="1" hangingPunct="1">
              <a:buFontTx/>
              <a:buChar char="-"/>
            </a:pPr>
            <a:endParaRPr sz="1000" noProof="1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773C1F-45DC-4545-B3C9-2C019D1A32E2}" type="slidenum">
              <a:rPr/>
              <a:pPr/>
              <a:t>3</a:t>
            </a:fld>
            <a:endParaRPr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9775"/>
            <a:ext cx="5045075" cy="3695700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8100" indent="-38100" eaLnBrk="1" hangingPunct="1">
              <a:buFontTx/>
              <a:buAutoNum type="arabicPeriod"/>
            </a:pPr>
            <a:r>
              <a:rPr sz="1000" noProof="1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Begrüssung</a:t>
            </a:r>
          </a:p>
          <a:p>
            <a:pPr marL="38100" indent="-38100" eaLnBrk="1" hangingPunct="1"/>
            <a:r>
              <a:rPr sz="1000" noProof="1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Ich begrüsse sie herzlich zu meinem Diss-Vortrag über spezielle hochgelegenene Lockergesteine am bernischen Alpenrand</a:t>
            </a:r>
          </a:p>
          <a:p>
            <a:pPr marL="38100" indent="-38100" eaLnBrk="1" hangingPunct="1"/>
            <a:endParaRPr sz="1000" noProof="1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  <a:p>
            <a:pPr marL="38100" indent="-38100" eaLnBrk="1" hangingPunct="1"/>
            <a:endParaRPr sz="1000" noProof="1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  <a:p>
            <a:pPr marL="38100" indent="-38100" eaLnBrk="1" hangingPunct="1">
              <a:buFontTx/>
              <a:buChar char="-"/>
            </a:pPr>
            <a:endParaRPr sz="1000" noProof="1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773C1F-45DC-4545-B3C9-2C019D1A32E2}" type="slidenum">
              <a:rPr/>
              <a:pPr/>
              <a:t>4</a:t>
            </a:fld>
            <a:endParaRPr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9775"/>
            <a:ext cx="5045075" cy="3695700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8100" marR="0" indent="-381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sz="1000" dirty="0" smtClean="0">
                <a:solidFill>
                  <a:schemeClr val="bg1"/>
                </a:solidFill>
              </a:rPr>
              <a:t>Sumpfschrecke, -grille und </a:t>
            </a:r>
            <a:r>
              <a:rPr lang="mr-IN" sz="1000" dirty="0" smtClean="0">
                <a:solidFill>
                  <a:schemeClr val="bg1"/>
                </a:solidFill>
              </a:rPr>
              <a:t>–</a:t>
            </a:r>
            <a:r>
              <a:rPr lang="de-CH" sz="1000" dirty="0" err="1" smtClean="0">
                <a:solidFill>
                  <a:schemeClr val="bg1"/>
                </a:solidFill>
              </a:rPr>
              <a:t>grashüpfer</a:t>
            </a:r>
            <a:r>
              <a:rPr lang="de-CH" sz="1000" dirty="0" smtClean="0">
                <a:solidFill>
                  <a:schemeClr val="bg1"/>
                </a:solidFill>
              </a:rPr>
              <a:t>, Ringelnatter, Biber, </a:t>
            </a:r>
            <a:r>
              <a:rPr lang="de-CH" sz="1000" dirty="0" err="1" smtClean="0">
                <a:solidFill>
                  <a:schemeClr val="bg1"/>
                </a:solidFill>
              </a:rPr>
              <a:t>Glögglifrösch</a:t>
            </a:r>
            <a:endParaRPr lang="de-CH" sz="1000" dirty="0" smtClean="0"/>
          </a:p>
          <a:p>
            <a:pPr marL="38100" indent="-38100" eaLnBrk="1" hangingPunct="1"/>
            <a:endParaRPr sz="1000" noProof="1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  <a:p>
            <a:pPr marL="38100" indent="-38100" eaLnBrk="1" hangingPunct="1"/>
            <a:endParaRPr sz="1000" noProof="1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  <a:p>
            <a:pPr marL="38100" indent="-38100" eaLnBrk="1" hangingPunct="1">
              <a:buFontTx/>
              <a:buChar char="-"/>
            </a:pPr>
            <a:endParaRPr sz="1000" noProof="1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773C1F-45DC-4545-B3C9-2C019D1A32E2}" type="slidenum">
              <a:rPr/>
              <a:pPr/>
              <a:t>5</a:t>
            </a:fld>
            <a:endParaRPr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9775"/>
            <a:ext cx="5045075" cy="3695700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8100" indent="-38100" eaLnBrk="1" hangingPunct="1">
              <a:buFontTx/>
              <a:buAutoNum type="arabicPeriod"/>
            </a:pPr>
            <a:r>
              <a:rPr sz="1000" noProof="1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Begrüssung</a:t>
            </a:r>
          </a:p>
          <a:p>
            <a:pPr marL="38100" indent="-38100" eaLnBrk="1" hangingPunct="1"/>
            <a:r>
              <a:rPr sz="1000" noProof="1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Ich begrüsse sie herzlich zu meinem Diss-Vortrag über spezielle hochgelegenene Lockergesteine am bernischen Alpenrand</a:t>
            </a:r>
          </a:p>
          <a:p>
            <a:pPr marL="38100" indent="-38100" eaLnBrk="1" hangingPunct="1"/>
            <a:endParaRPr sz="1000" noProof="1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  <a:p>
            <a:pPr marL="38100" indent="-38100" eaLnBrk="1" hangingPunct="1"/>
            <a:endParaRPr sz="1000" noProof="1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  <a:p>
            <a:pPr marL="38100" indent="-38100" eaLnBrk="1" hangingPunct="1">
              <a:buFontTx/>
              <a:buChar char="-"/>
            </a:pPr>
            <a:endParaRPr sz="1000" noProof="1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773C1F-45DC-4545-B3C9-2C019D1A32E2}" type="slidenum">
              <a:rPr/>
              <a:pPr/>
              <a:t>6</a:t>
            </a:fld>
            <a:endParaRPr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9775"/>
            <a:ext cx="5045075" cy="3695700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8100" indent="-38100" eaLnBrk="1" hangingPunct="1">
              <a:buFontTx/>
              <a:buAutoNum type="arabicPeriod"/>
            </a:pPr>
            <a:r>
              <a:rPr sz="1000" noProof="1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Begrüssung</a:t>
            </a:r>
          </a:p>
          <a:p>
            <a:pPr marL="38100" indent="-38100" eaLnBrk="1" hangingPunct="1"/>
            <a:r>
              <a:rPr sz="1000" noProof="1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Ich begrüsse sie herzlich zu meinem Diss-Vortrag über spezielle hochgelegenene Lockergesteine am bernischen Alpenrand</a:t>
            </a:r>
          </a:p>
          <a:p>
            <a:pPr marL="38100" indent="-38100" eaLnBrk="1" hangingPunct="1"/>
            <a:endParaRPr sz="1000" noProof="1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  <a:p>
            <a:pPr marL="38100" indent="-38100" eaLnBrk="1" hangingPunct="1"/>
            <a:endParaRPr sz="1000" noProof="1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  <a:p>
            <a:pPr marL="38100" indent="-38100" eaLnBrk="1" hangingPunct="1">
              <a:buFontTx/>
              <a:buChar char="-"/>
            </a:pPr>
            <a:endParaRPr sz="1000" noProof="1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773C1F-45DC-4545-B3C9-2C019D1A32E2}" type="slidenum">
              <a:rPr/>
              <a:pPr/>
              <a:t>7</a:t>
            </a:fld>
            <a:endParaRPr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9775"/>
            <a:ext cx="5045075" cy="3695700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8100" indent="-38100" eaLnBrk="1" hangingPunct="1">
              <a:buFontTx/>
              <a:buAutoNum type="arabicPeriod"/>
            </a:pPr>
            <a:r>
              <a:rPr sz="1000" noProof="1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Begrüssung</a:t>
            </a:r>
          </a:p>
          <a:p>
            <a:pPr marL="38100" indent="-38100" eaLnBrk="1" hangingPunct="1"/>
            <a:r>
              <a:rPr sz="1000" noProof="1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Ich begrüsse sie herzlich zu meinem Diss-Vortrag über spezielle hochgelegenene Lockergesteine am bernischen Alpenrand</a:t>
            </a:r>
          </a:p>
          <a:p>
            <a:pPr marL="38100" indent="-38100" eaLnBrk="1" hangingPunct="1"/>
            <a:endParaRPr sz="1000" noProof="1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  <a:p>
            <a:pPr marL="38100" indent="-38100" eaLnBrk="1" hangingPunct="1"/>
            <a:endParaRPr sz="1000" noProof="1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  <a:p>
            <a:pPr marL="38100" indent="-38100" eaLnBrk="1" hangingPunct="1">
              <a:buFontTx/>
              <a:buChar char="-"/>
            </a:pPr>
            <a:endParaRPr sz="1000" noProof="1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773C1F-45DC-4545-B3C9-2C019D1A32E2}" type="slidenum">
              <a:rPr/>
              <a:pPr/>
              <a:t>8</a:t>
            </a:fld>
            <a:endParaRPr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9775"/>
            <a:ext cx="5045075" cy="3695700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8100" indent="-38100" eaLnBrk="1" hangingPunct="1">
              <a:buFontTx/>
              <a:buAutoNum type="arabicPeriod"/>
            </a:pPr>
            <a:r>
              <a:rPr sz="1000" noProof="1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Begrüssung</a:t>
            </a:r>
          </a:p>
          <a:p>
            <a:pPr marL="38100" indent="-38100" eaLnBrk="1" hangingPunct="1"/>
            <a:r>
              <a:rPr sz="1000" noProof="1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Ich begrüsse sie herzlich zu meinem Diss-Vortrag über spezielle hochgelegenene Lockergesteine am bernischen Alpenrand</a:t>
            </a:r>
          </a:p>
          <a:p>
            <a:pPr marL="38100" indent="-38100" eaLnBrk="1" hangingPunct="1"/>
            <a:endParaRPr sz="1000" noProof="1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  <a:p>
            <a:pPr marL="38100" indent="-38100" eaLnBrk="1" hangingPunct="1"/>
            <a:endParaRPr sz="1000" noProof="1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  <a:p>
            <a:pPr marL="38100" indent="-38100" eaLnBrk="1" hangingPunct="1">
              <a:buFontTx/>
              <a:buChar char="-"/>
            </a:pPr>
            <a:endParaRPr sz="1000" noProof="1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773C1F-45DC-4545-B3C9-2C019D1A32E2}" type="slidenum">
              <a:rPr/>
              <a:pPr/>
              <a:t>9</a:t>
            </a:fld>
            <a:endParaRPr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9775"/>
            <a:ext cx="5045075" cy="3695700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8100" indent="-38100" eaLnBrk="1" hangingPunct="1">
              <a:buFontTx/>
              <a:buAutoNum type="arabicPeriod"/>
            </a:pPr>
            <a:r>
              <a:rPr sz="1000" noProof="1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Begrüssung</a:t>
            </a:r>
          </a:p>
          <a:p>
            <a:pPr marL="38100" indent="-38100" eaLnBrk="1" hangingPunct="1"/>
            <a:r>
              <a:rPr sz="1000" noProof="1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Ich begrüsse sie herzlich zu meinem Diss-Vortrag über spezielle hochgelegenene Lockergesteine am bernischen Alpenrand</a:t>
            </a:r>
          </a:p>
          <a:p>
            <a:pPr marL="38100" indent="-38100" eaLnBrk="1" hangingPunct="1"/>
            <a:endParaRPr sz="1000" noProof="1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  <a:p>
            <a:pPr marL="38100" indent="-38100" eaLnBrk="1" hangingPunct="1"/>
            <a:endParaRPr sz="1000" noProof="1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  <a:p>
            <a:pPr marL="38100" indent="-38100" eaLnBrk="1" hangingPunct="1">
              <a:buFontTx/>
              <a:buChar char="-"/>
            </a:pPr>
            <a:endParaRPr sz="1000" noProof="1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01675" y="2286000"/>
            <a:ext cx="7959725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4188" y="3886200"/>
            <a:ext cx="5851525" cy="16764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ffectLst>
            <a:outerShdw blurRad="25400" dist="12700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ffectLst>
            <a:outerShdw blurRad="25400" dist="12700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ffectLst>
            <a:outerShdw blurRad="25400" dist="12700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A3E2C-2C75-DF49-8A1A-2EF257C9E02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E90FB-72A1-A546-8CEB-273A2734FD9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72263" y="838200"/>
            <a:ext cx="1989137" cy="5257800"/>
          </a:xfrm>
        </p:spPr>
        <p:txBody>
          <a:bodyPr vert="eaVert"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01675" y="838200"/>
            <a:ext cx="5818188" cy="5257800"/>
          </a:xfrm>
        </p:spPr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681AF-7C02-D94C-9071-0AEB7E8DC08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5B7BE-D0FA-2D48-AD2A-0ED3940CD0F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9775" y="4406900"/>
            <a:ext cx="795813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39775" y="2906713"/>
            <a:ext cx="7958138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E56DE-6359-3A41-9F80-DB6965E1272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01675" y="2133600"/>
            <a:ext cx="3903663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57738" y="2133600"/>
            <a:ext cx="3903662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EEE777-1E9A-2B40-AAE7-EDAEBBBE4FC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274638"/>
            <a:ext cx="84264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8313" y="1535113"/>
            <a:ext cx="41370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8313" y="2174875"/>
            <a:ext cx="41370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756150" y="1535113"/>
            <a:ext cx="413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56150" y="2174875"/>
            <a:ext cx="413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3D1F6-7C54-7F41-8D1C-2DCAC8ACA92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48955-CF43-394F-BB69-9634E7240B5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9AA16-30F9-1C4B-BC9C-61C4E042B3F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273050"/>
            <a:ext cx="30797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60775" y="273050"/>
            <a:ext cx="52339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8313" y="1435100"/>
            <a:ext cx="30797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30C62B-D1F6-CE4E-80BE-7C54CD9A751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35150" y="4800600"/>
            <a:ext cx="561816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835150" y="612775"/>
            <a:ext cx="561816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835150" y="5367338"/>
            <a:ext cx="561816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6459D-C097-E54E-A3AD-FAE0ECDC656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51038" y="838200"/>
            <a:ext cx="67103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675" y="2133600"/>
            <a:ext cx="795972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788" y="6324600"/>
            <a:ext cx="1951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rebuchet MS" pitchFamily="-105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98813" y="6324600"/>
            <a:ext cx="2965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rebuchet MS" pitchFamily="-105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34250" y="6324600"/>
            <a:ext cx="1951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rebuchet MS" pitchFamily="-105" charset="0"/>
              </a:defRPr>
            </a:lvl1pPr>
          </a:lstStyle>
          <a:p>
            <a:pPr>
              <a:defRPr/>
            </a:pPr>
            <a:fld id="{394A0DCB-69E0-4341-9BAF-2070F2FB76D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46" charset="0"/>
          <a:ea typeface="Osaka" pitchFamily="46" charset="-128"/>
          <a:cs typeface="Osaka" pitchFamily="46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46" charset="0"/>
          <a:ea typeface="Osaka" pitchFamily="46" charset="-128"/>
          <a:cs typeface="Osaka" pitchFamily="46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46" charset="0"/>
          <a:ea typeface="Osaka" pitchFamily="46" charset="-128"/>
          <a:cs typeface="Osaka" pitchFamily="46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46" charset="0"/>
          <a:ea typeface="Osaka" pitchFamily="46" charset="-128"/>
          <a:cs typeface="Osaka" pitchFamily="46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46" charset="0"/>
          <a:ea typeface="Osaka" pitchFamily="46" charset="-128"/>
          <a:cs typeface="Osaka" pitchFamily="46" charset="-128"/>
        </a:defRPr>
      </a:lvl6pPr>
      <a:lvl7pPr marL="914400" algn="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46" charset="0"/>
          <a:ea typeface="Osaka" pitchFamily="46" charset="-128"/>
          <a:cs typeface="Osaka" pitchFamily="46" charset="-128"/>
        </a:defRPr>
      </a:lvl7pPr>
      <a:lvl8pPr marL="1371600" algn="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46" charset="0"/>
          <a:ea typeface="Osaka" pitchFamily="46" charset="-128"/>
          <a:cs typeface="Osaka" pitchFamily="46" charset="-128"/>
        </a:defRPr>
      </a:lvl8pPr>
      <a:lvl9pPr marL="1828800" algn="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46" charset="0"/>
          <a:ea typeface="Osaka" pitchFamily="46" charset="-128"/>
          <a:cs typeface="Osaka" pitchFamily="4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4.jpe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Bildschirmfoto 2020-09-10 um 12.01.3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2656"/>
            <a:ext cx="9506073" cy="6576481"/>
          </a:xfrm>
          <a:prstGeom prst="rect">
            <a:avLst/>
          </a:prstGeom>
        </p:spPr>
      </p:pic>
      <p:pic>
        <p:nvPicPr>
          <p:cNvPr id="11" name="Bild 10" descr="Ringelnatter_vorjährig_Bännliboden2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737" y="5392642"/>
            <a:ext cx="2057400" cy="1617759"/>
          </a:xfrm>
          <a:prstGeom prst="rect">
            <a:avLst/>
          </a:prstGeom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0" y="0"/>
            <a:ext cx="9405937" cy="33855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CH" sz="1600" b="1" noProof="1">
                <a:latin typeface="Arial" pitchFamily="-105" charset="0"/>
              </a:rPr>
              <a:t>Das Schöne bewahren und fördern – Artenvielfalt in- und ausserhalb des Siedlungsraums</a:t>
            </a:r>
            <a:endParaRPr sz="1600" b="1" noProof="1">
              <a:latin typeface="Arial" pitchFamily="-105" charset="0"/>
            </a:endParaRPr>
          </a:p>
        </p:txBody>
      </p:sp>
      <p:sp>
        <p:nvSpPr>
          <p:cNvPr id="15365" name="Rectangle 74"/>
          <p:cNvSpPr>
            <a:spLocks noChangeArrowheads="1"/>
          </p:cNvSpPr>
          <p:nvPr/>
        </p:nvSpPr>
        <p:spPr bwMode="auto">
          <a:xfrm>
            <a:off x="1092200" y="2381250"/>
            <a:ext cx="936307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de-DE" dirty="0"/>
          </a:p>
        </p:txBody>
      </p:sp>
      <p:sp>
        <p:nvSpPr>
          <p:cNvPr id="15368" name="Textfeld 9"/>
          <p:cNvSpPr txBox="1">
            <a:spLocks noChangeArrowheads="1"/>
          </p:cNvSpPr>
          <p:nvPr/>
        </p:nvSpPr>
        <p:spPr bwMode="auto">
          <a:xfrm>
            <a:off x="216024" y="498158"/>
            <a:ext cx="1729209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de-CH"/>
            </a:defPPr>
            <a:lvl1pPr>
              <a:spcBef>
                <a:spcPct val="50000"/>
              </a:spcBef>
              <a:defRPr sz="1600" b="1">
                <a:solidFill>
                  <a:schemeClr val="accent2"/>
                </a:solidFill>
                <a:latin typeface="Arial" pitchFamily="-105" charset="0"/>
              </a:defRPr>
            </a:lvl1pPr>
          </a:lstStyle>
          <a:p>
            <a:r>
              <a:rPr lang="de-CH" dirty="0">
                <a:solidFill>
                  <a:srgbClr val="000000"/>
                </a:solidFill>
              </a:rPr>
              <a:t>Christian Gnägi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2" name="Bild 1" descr="Anacamptis pyramidalis_Waldenalp_Einzelblüte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737" y="3505200"/>
            <a:ext cx="1304292" cy="1752600"/>
          </a:xfrm>
          <a:prstGeom prst="rect">
            <a:avLst/>
          </a:prstGeom>
        </p:spPr>
      </p:pic>
      <p:pic>
        <p:nvPicPr>
          <p:cNvPr id="8" name="Bild 7" descr="Erdkröte STH2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1537" y="5410200"/>
            <a:ext cx="2133600" cy="1600200"/>
          </a:xfrm>
          <a:prstGeom prst="rect">
            <a:avLst/>
          </a:prstGeom>
        </p:spPr>
      </p:pic>
      <p:pic>
        <p:nvPicPr>
          <p:cNvPr id="3" name="Bild 2" descr="© Blickwinkel _ McPHOTO _ P. Hofmann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537" y="5410200"/>
            <a:ext cx="2158310" cy="1618732"/>
          </a:xfrm>
          <a:prstGeom prst="rect">
            <a:avLst/>
          </a:prstGeom>
        </p:spPr>
      </p:pic>
      <p:pic>
        <p:nvPicPr>
          <p:cNvPr id="9" name="Bild 8" descr="4 trächtige Zauneidechsenweibchen_koene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7537" y="5410200"/>
            <a:ext cx="2133600" cy="1600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0" y="0"/>
            <a:ext cx="9363075" cy="307975"/>
          </a:xfrm>
          <a:prstGeom prst="rect">
            <a:avLst/>
          </a:prstGeom>
          <a:solidFill>
            <a:srgbClr val="5A9EDC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tabLst>
                <a:tab pos="9050338" algn="r"/>
              </a:tabLst>
            </a:pPr>
            <a:r>
              <a:rPr lang="de-CH" sz="1400" b="1" noProof="1">
                <a:solidFill>
                  <a:srgbClr val="000090"/>
                </a:solidFill>
                <a:latin typeface="Arial" pitchFamily="-105" charset="0"/>
                <a:ea typeface="Arial" pitchFamily="-105" charset="0"/>
                <a:cs typeface="Arial" pitchFamily="-105" charset="0"/>
              </a:rPr>
              <a:t>Förderpotenzial in- und ausserhalb des Siedlungsraums</a:t>
            </a:r>
            <a:endParaRPr sz="1400" b="1" noProof="1">
              <a:solidFill>
                <a:srgbClr val="000090"/>
              </a:solidFill>
              <a:latin typeface="Arial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23556" name="Line 3"/>
          <p:cNvSpPr>
            <a:spLocks noChangeShapeType="1"/>
          </p:cNvSpPr>
          <p:nvPr/>
        </p:nvSpPr>
        <p:spPr bwMode="auto">
          <a:xfrm>
            <a:off x="8763000" y="5638800"/>
            <a:ext cx="0" cy="838200"/>
          </a:xfrm>
          <a:prstGeom prst="line">
            <a:avLst/>
          </a:prstGeom>
          <a:noFill/>
          <a:ln w="25400">
            <a:solidFill>
              <a:srgbClr val="1771D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3557" name="Line 4"/>
          <p:cNvSpPr>
            <a:spLocks noChangeShapeType="1"/>
          </p:cNvSpPr>
          <p:nvPr/>
        </p:nvSpPr>
        <p:spPr bwMode="auto">
          <a:xfrm>
            <a:off x="7196138" y="6172200"/>
            <a:ext cx="1871662" cy="0"/>
          </a:xfrm>
          <a:prstGeom prst="line">
            <a:avLst/>
          </a:prstGeom>
          <a:noFill/>
          <a:ln w="25400">
            <a:solidFill>
              <a:srgbClr val="1771D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3558" name="Rectangle 5"/>
          <p:cNvSpPr>
            <a:spLocks noChangeArrowheads="1"/>
          </p:cNvSpPr>
          <p:nvPr/>
        </p:nvSpPr>
        <p:spPr bwMode="auto">
          <a:xfrm>
            <a:off x="8229600" y="5829300"/>
            <a:ext cx="381000" cy="571500"/>
          </a:xfrm>
          <a:prstGeom prst="rect">
            <a:avLst/>
          </a:prstGeom>
          <a:solidFill>
            <a:srgbClr val="5A9EDC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3559" name="Text Box 6"/>
          <p:cNvSpPr txBox="1">
            <a:spLocks noChangeArrowheads="1"/>
          </p:cNvSpPr>
          <p:nvPr/>
        </p:nvSpPr>
        <p:spPr bwMode="auto">
          <a:xfrm>
            <a:off x="8229600" y="5994400"/>
            <a:ext cx="609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fld id="{884E4AD1-3A08-4143-B653-A4F6B9797D86}" type="slidenum">
              <a:rPr sz="1200" b="1" noProof="1"/>
              <a:pPr>
                <a:spcBef>
                  <a:spcPct val="50000"/>
                </a:spcBef>
              </a:pPr>
              <a:t>10</a:t>
            </a:fld>
            <a:endParaRPr b="1" noProof="1"/>
          </a:p>
        </p:txBody>
      </p:sp>
      <p:sp>
        <p:nvSpPr>
          <p:cNvPr id="23560" name="Text Box 7"/>
          <p:cNvSpPr txBox="1">
            <a:spLocks noChangeArrowheads="1"/>
          </p:cNvSpPr>
          <p:nvPr/>
        </p:nvSpPr>
        <p:spPr bwMode="auto">
          <a:xfrm>
            <a:off x="145033" y="332656"/>
            <a:ext cx="9073008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80975" indent="-173038">
              <a:tabLst>
                <a:tab pos="1073150" algn="l"/>
              </a:tabLst>
            </a:pPr>
            <a:endParaRPr lang="de-CH" sz="1600" b="1" dirty="0" smtClean="0"/>
          </a:p>
          <a:p>
            <a:pPr marL="180975" indent="-173038">
              <a:tabLst>
                <a:tab pos="1073150" algn="l"/>
              </a:tabLst>
            </a:pPr>
            <a:r>
              <a:rPr lang="de-CH" sz="1800" b="1" dirty="0" smtClean="0"/>
              <a:t>Waldränder, Hecken</a:t>
            </a:r>
          </a:p>
          <a:p>
            <a:pPr marL="180975" indent="-173038">
              <a:tabLst>
                <a:tab pos="1073150" algn="l"/>
              </a:tabLst>
            </a:pPr>
            <a:endParaRPr lang="de-CH" sz="1600" b="1" dirty="0" smtClean="0"/>
          </a:p>
          <a:p>
            <a:pPr marL="180975" indent="-173038">
              <a:tabLst>
                <a:tab pos="1073150" algn="l"/>
              </a:tabLst>
            </a:pPr>
            <a:r>
              <a:rPr lang="de-CH" sz="1600" b="1" dirty="0" smtClean="0"/>
              <a:t>Aufwertungen</a:t>
            </a:r>
          </a:p>
          <a:p>
            <a:pPr marL="285750" indent="-285750">
              <a:tabLst>
                <a:tab pos="1073150" algn="l"/>
              </a:tabLst>
            </a:pPr>
            <a:r>
              <a:rPr lang="de-DE" sz="1600"/>
              <a:t>– buchtiger Verlauf </a:t>
            </a:r>
          </a:p>
          <a:p>
            <a:pPr marL="285750" indent="-285750">
              <a:tabLst>
                <a:tab pos="1073150" algn="l"/>
              </a:tabLst>
            </a:pPr>
            <a:r>
              <a:rPr lang="de-DE" sz="1600" dirty="0" smtClean="0"/>
              <a:t>– gestufter Aufbau</a:t>
            </a:r>
          </a:p>
          <a:p>
            <a:pPr marL="285750" indent="-285750">
              <a:tabLst>
                <a:tab pos="1073150" algn="l"/>
              </a:tabLst>
            </a:pPr>
            <a:r>
              <a:rPr lang="de-DE" sz="1600" dirty="0" smtClean="0"/>
              <a:t>– mit breitem, magerem Krautsaum: optimal spätgemäht und nicht beweidet</a:t>
            </a:r>
          </a:p>
          <a:p>
            <a:pPr marL="177800" indent="-177800">
              <a:tabLst>
                <a:tab pos="1073150" algn="l"/>
              </a:tabLst>
            </a:pPr>
            <a:r>
              <a:rPr lang="de-DE" sz="1600" dirty="0" smtClean="0"/>
              <a:t>– Selektive Pflege Strauchschicht/Hecken: nur starkwachsende auf den Stock setzen, schwachwachsende nur auslichten</a:t>
            </a:r>
          </a:p>
          <a:p>
            <a:pPr marL="177800" indent="-177800">
              <a:tabLst>
                <a:tab pos="1073150" algn="l"/>
              </a:tabLst>
            </a:pPr>
            <a:r>
              <a:rPr lang="de-DE" sz="1600" dirty="0" smtClean="0"/>
              <a:t>– Strauchpflanzung Qualität 2 nach Direktzahlungsverordnung: dornentragende, mit Beeren, für Bienen und Schmetterlinge, einheimische, vorallem schwachwachsende</a:t>
            </a:r>
          </a:p>
          <a:p>
            <a:pPr marL="285750" indent="-285750">
              <a:tabLst>
                <a:tab pos="1073150" algn="l"/>
              </a:tabLst>
            </a:pPr>
            <a:r>
              <a:rPr lang="de-DE" sz="1600" dirty="0" smtClean="0"/>
              <a:t>– Mit Kleinstrukturen anreichern: Totholz, Ast- und Steinhaufen</a:t>
            </a:r>
            <a:endParaRPr lang="de-CH" sz="1600" dirty="0" smtClean="0"/>
          </a:p>
          <a:p>
            <a:pPr marL="285750" indent="-285750">
              <a:buFont typeface="Arial"/>
              <a:buChar char="•"/>
              <a:tabLst>
                <a:tab pos="1073150" algn="l"/>
              </a:tabLst>
            </a:pPr>
            <a:endParaRPr lang="de-CH" sz="1600" dirty="0" smtClean="0"/>
          </a:p>
          <a:p>
            <a:pPr>
              <a:tabLst>
                <a:tab pos="1073150" algn="l"/>
              </a:tabLst>
            </a:pPr>
            <a:r>
              <a:rPr lang="de-CH" sz="1600" dirty="0" smtClean="0"/>
              <a:t> </a:t>
            </a:r>
          </a:p>
          <a:p>
            <a:pPr marL="285750" indent="-285750">
              <a:buFont typeface="Arial"/>
              <a:buChar char="•"/>
              <a:tabLst>
                <a:tab pos="1073150" algn="l"/>
              </a:tabLst>
            </a:pPr>
            <a:endParaRPr lang="de-CH" altLang="ja-JP" sz="1600" dirty="0" smtClean="0">
              <a:latin typeface="Arial" pitchFamily="-105" charset="0"/>
              <a:ea typeface="Arial" pitchFamily="-105" charset="0"/>
              <a:cs typeface="Arial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8821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areraum2 JRys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146" y="332656"/>
            <a:ext cx="10146582" cy="6696744"/>
          </a:xfrm>
          <a:prstGeom prst="rect">
            <a:avLst/>
          </a:prstGeom>
        </p:spPr>
      </p:pic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0" y="0"/>
            <a:ext cx="9363075" cy="366713"/>
          </a:xfrm>
          <a:prstGeom prst="rect">
            <a:avLst/>
          </a:prstGeom>
          <a:solidFill>
            <a:srgbClr val="5A9EDC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tabLst>
                <a:tab pos="9050338" algn="r"/>
              </a:tabLst>
            </a:pPr>
            <a:r>
              <a:rPr sz="1800" noProof="1">
                <a:latin typeface="Arial" pitchFamily="-105" charset="0"/>
              </a:rPr>
              <a:t>   </a:t>
            </a:r>
            <a:r>
              <a:rPr sz="1800" noProof="1"/>
              <a:t>Umweltbildungslandschaft Wohlensee</a:t>
            </a:r>
            <a:r>
              <a:rPr sz="1800" noProof="1">
                <a:latin typeface="Arial" pitchFamily="-105" charset="0"/>
              </a:rPr>
              <a:t>	</a:t>
            </a:r>
          </a:p>
        </p:txBody>
      </p:sp>
      <p:sp>
        <p:nvSpPr>
          <p:cNvPr id="44035" name="Text Box 2"/>
          <p:cNvSpPr txBox="1">
            <a:spLocks noChangeArrowheads="1"/>
          </p:cNvSpPr>
          <p:nvPr/>
        </p:nvSpPr>
        <p:spPr bwMode="auto">
          <a:xfrm>
            <a:off x="0" y="0"/>
            <a:ext cx="9363075" cy="338138"/>
          </a:xfrm>
          <a:prstGeom prst="rect">
            <a:avLst/>
          </a:prstGeom>
          <a:solidFill>
            <a:srgbClr val="5A9EDC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tabLst>
                <a:tab pos="9050338" algn="r"/>
              </a:tabLst>
            </a:pPr>
            <a:r>
              <a:rPr lang="de-CH" sz="1400" dirty="0">
                <a:solidFill>
                  <a:srgbClr val="1635DC"/>
                </a:solidFill>
              </a:rPr>
              <a:t>   </a:t>
            </a:r>
            <a:r>
              <a:rPr lang="de-DE" sz="1600" b="1" dirty="0" smtClean="0">
                <a:solidFill>
                  <a:srgbClr val="1635DC"/>
                </a:solidFill>
                <a:latin typeface="Arial" pitchFamily="-105" charset="0"/>
              </a:rPr>
              <a:t>Natur </a:t>
            </a:r>
            <a:r>
              <a:rPr lang="de-DE" sz="1600" b="1" dirty="0">
                <a:solidFill>
                  <a:srgbClr val="1635DC"/>
                </a:solidFill>
                <a:latin typeface="Arial" pitchFamily="-105" charset="0"/>
              </a:rPr>
              <a:t>überall...</a:t>
            </a:r>
            <a:endParaRPr sz="1600" b="1" noProof="1">
              <a:solidFill>
                <a:srgbClr val="1635DC"/>
              </a:solidFill>
              <a:latin typeface="Arial" pitchFamily="-105" charset="0"/>
            </a:endParaRPr>
          </a:p>
        </p:txBody>
      </p:sp>
      <p:sp>
        <p:nvSpPr>
          <p:cNvPr id="44037" name="Textfeld 4"/>
          <p:cNvSpPr txBox="1">
            <a:spLocks noChangeArrowheads="1"/>
          </p:cNvSpPr>
          <p:nvPr/>
        </p:nvSpPr>
        <p:spPr bwMode="auto">
          <a:xfrm>
            <a:off x="6586537" y="533400"/>
            <a:ext cx="27432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DE" sz="1600" b="1" dirty="0">
                <a:solidFill>
                  <a:srgbClr val="1635DC"/>
                </a:solidFill>
                <a:latin typeface="Arial" pitchFamily="-105" charset="0"/>
              </a:rPr>
              <a:t>Vielen Dank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45033" y="6611779"/>
            <a:ext cx="10801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>
                <a:solidFill>
                  <a:schemeClr val="bg1"/>
                </a:solidFill>
              </a:rPr>
              <a:t>Foto Jan Ryser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0" y="0"/>
            <a:ext cx="9363075" cy="307975"/>
          </a:xfrm>
          <a:prstGeom prst="rect">
            <a:avLst/>
          </a:prstGeom>
          <a:solidFill>
            <a:srgbClr val="5A9EDC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tabLst>
                <a:tab pos="9050338" algn="r"/>
              </a:tabLst>
            </a:pPr>
            <a:r>
              <a:rPr lang="de-CH" sz="1400" b="1" noProof="1" smtClean="0">
                <a:solidFill>
                  <a:srgbClr val="000090"/>
                </a:solidFill>
                <a:latin typeface="Arial" pitchFamily="-105" charset="0"/>
                <a:ea typeface="Arial" pitchFamily="-105" charset="0"/>
                <a:cs typeface="Arial" pitchFamily="-105" charset="0"/>
              </a:rPr>
              <a:t>Präsentation</a:t>
            </a:r>
            <a:endParaRPr sz="1400" b="1" noProof="1">
              <a:solidFill>
                <a:srgbClr val="000090"/>
              </a:solidFill>
              <a:latin typeface="Arial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23556" name="Line 3"/>
          <p:cNvSpPr>
            <a:spLocks noChangeShapeType="1"/>
          </p:cNvSpPr>
          <p:nvPr/>
        </p:nvSpPr>
        <p:spPr bwMode="auto">
          <a:xfrm>
            <a:off x="8763000" y="5638800"/>
            <a:ext cx="0" cy="838200"/>
          </a:xfrm>
          <a:prstGeom prst="line">
            <a:avLst/>
          </a:prstGeom>
          <a:noFill/>
          <a:ln w="25400">
            <a:solidFill>
              <a:srgbClr val="1771D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3557" name="Line 4"/>
          <p:cNvSpPr>
            <a:spLocks noChangeShapeType="1"/>
          </p:cNvSpPr>
          <p:nvPr/>
        </p:nvSpPr>
        <p:spPr bwMode="auto">
          <a:xfrm>
            <a:off x="7196138" y="6172200"/>
            <a:ext cx="1871662" cy="0"/>
          </a:xfrm>
          <a:prstGeom prst="line">
            <a:avLst/>
          </a:prstGeom>
          <a:noFill/>
          <a:ln w="25400">
            <a:solidFill>
              <a:srgbClr val="1771D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3558" name="Rectangle 5"/>
          <p:cNvSpPr>
            <a:spLocks noChangeArrowheads="1"/>
          </p:cNvSpPr>
          <p:nvPr/>
        </p:nvSpPr>
        <p:spPr bwMode="auto">
          <a:xfrm>
            <a:off x="8229600" y="5829300"/>
            <a:ext cx="381000" cy="571500"/>
          </a:xfrm>
          <a:prstGeom prst="rect">
            <a:avLst/>
          </a:prstGeom>
          <a:solidFill>
            <a:srgbClr val="5A9EDC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3559" name="Text Box 6"/>
          <p:cNvSpPr txBox="1">
            <a:spLocks noChangeArrowheads="1"/>
          </p:cNvSpPr>
          <p:nvPr/>
        </p:nvSpPr>
        <p:spPr bwMode="auto">
          <a:xfrm>
            <a:off x="8229600" y="5994400"/>
            <a:ext cx="609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fld id="{884E4AD1-3A08-4143-B653-A4F6B9797D86}" type="slidenum">
              <a:rPr sz="1200" b="1" noProof="1"/>
              <a:pPr>
                <a:spcBef>
                  <a:spcPct val="50000"/>
                </a:spcBef>
              </a:pPr>
              <a:t>2</a:t>
            </a:fld>
            <a:endParaRPr b="1" noProof="1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0" y="381000"/>
            <a:ext cx="9073008" cy="1528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7938">
              <a:lnSpc>
                <a:spcPct val="200000"/>
              </a:lnSpc>
              <a:tabLst>
                <a:tab pos="1073150" algn="l"/>
              </a:tabLst>
            </a:pPr>
            <a:r>
              <a:rPr lang="de-CH" sz="1600" dirty="0" smtClean="0"/>
              <a:t>– Lebensräume und</a:t>
            </a:r>
            <a:r>
              <a:rPr lang="de-CH" altLang="ja-JP" sz="1600" dirty="0" smtClean="0">
                <a:latin typeface="Arial" pitchFamily="-105" charset="0"/>
                <a:ea typeface="Arial" pitchFamily="-105" charset="0"/>
                <a:cs typeface="Arial" pitchFamily="-105" charset="0"/>
              </a:rPr>
              <a:t> Förderpotenzial</a:t>
            </a:r>
          </a:p>
          <a:p>
            <a:pPr indent="7938">
              <a:lnSpc>
                <a:spcPct val="200000"/>
              </a:lnSpc>
              <a:tabLst>
                <a:tab pos="1073150" algn="l"/>
              </a:tabLst>
            </a:pPr>
            <a:r>
              <a:rPr lang="de-CH" altLang="ja-JP" sz="1600" dirty="0" smtClean="0">
                <a:latin typeface="Arial" pitchFamily="-105" charset="0"/>
                <a:ea typeface="Arial" pitchFamily="-105" charset="0"/>
                <a:cs typeface="Arial" pitchFamily="-105" charset="0"/>
              </a:rPr>
              <a:t>– </a:t>
            </a:r>
            <a:r>
              <a:rPr lang="de-CH" altLang="ja-JP" sz="1600" dirty="0" err="1" smtClean="0">
                <a:latin typeface="Arial" pitchFamily="-105" charset="0"/>
                <a:ea typeface="Arial" pitchFamily="-105" charset="0"/>
                <a:cs typeface="Arial" pitchFamily="-105" charset="0"/>
              </a:rPr>
              <a:t>Projekte, Themen, Aktivitäten</a:t>
            </a:r>
            <a:endParaRPr lang="de-CH" altLang="ja-JP" sz="1600" dirty="0" smtClean="0">
              <a:latin typeface="Arial" pitchFamily="-105" charset="0"/>
              <a:ea typeface="Arial" pitchFamily="-105" charset="0"/>
              <a:cs typeface="Arial" pitchFamily="-105" charset="0"/>
            </a:endParaRPr>
          </a:p>
          <a:p>
            <a:pPr indent="7938">
              <a:lnSpc>
                <a:spcPct val="200000"/>
              </a:lnSpc>
              <a:tabLst>
                <a:tab pos="1073150" algn="l"/>
              </a:tabLst>
            </a:pPr>
            <a:r>
              <a:rPr lang="de-CH" altLang="ja-JP" sz="1600" dirty="0" smtClean="0">
                <a:latin typeface="Arial" pitchFamily="-105" charset="0"/>
                <a:ea typeface="Arial" pitchFamily="-105" charset="0"/>
                <a:cs typeface="Arial" pitchFamily="-105" charset="0"/>
              </a:rPr>
              <a:t>– Grundlagen</a:t>
            </a:r>
            <a:endParaRPr lang="de-CH" altLang="ja-JP" sz="1600" dirty="0">
              <a:latin typeface="Arial" pitchFamily="-105" charset="0"/>
              <a:ea typeface="Arial" pitchFamily="-105" charset="0"/>
              <a:cs typeface="Arial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8494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 bwMode="auto">
          <a:xfrm>
            <a:off x="145033" y="476672"/>
            <a:ext cx="8915400" cy="295232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ITC Officina Serif Book" pitchFamily="46" charset="0"/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0" y="0"/>
            <a:ext cx="9363075" cy="307975"/>
          </a:xfrm>
          <a:prstGeom prst="rect">
            <a:avLst/>
          </a:prstGeom>
          <a:solidFill>
            <a:srgbClr val="5A9EDC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tabLst>
                <a:tab pos="9050338" algn="r"/>
              </a:tabLst>
            </a:pPr>
            <a:r>
              <a:rPr lang="de-CH" sz="1400" b="1" noProof="1">
                <a:solidFill>
                  <a:srgbClr val="000090"/>
                </a:solidFill>
                <a:latin typeface="Arial" pitchFamily="-105" charset="0"/>
                <a:ea typeface="Arial" pitchFamily="-105" charset="0"/>
                <a:cs typeface="Arial" pitchFamily="-105" charset="0"/>
              </a:rPr>
              <a:t>Förderpotenzial in- und ausserhalb des Siedlungsraums</a:t>
            </a:r>
            <a:endParaRPr sz="1400" b="1" noProof="1">
              <a:solidFill>
                <a:srgbClr val="000090"/>
              </a:solidFill>
              <a:latin typeface="Arial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23556" name="Line 3"/>
          <p:cNvSpPr>
            <a:spLocks noChangeShapeType="1"/>
          </p:cNvSpPr>
          <p:nvPr/>
        </p:nvSpPr>
        <p:spPr bwMode="auto">
          <a:xfrm>
            <a:off x="8763000" y="5638800"/>
            <a:ext cx="0" cy="838200"/>
          </a:xfrm>
          <a:prstGeom prst="line">
            <a:avLst/>
          </a:prstGeom>
          <a:noFill/>
          <a:ln w="25400">
            <a:solidFill>
              <a:srgbClr val="1771D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3557" name="Line 4"/>
          <p:cNvSpPr>
            <a:spLocks noChangeShapeType="1"/>
          </p:cNvSpPr>
          <p:nvPr/>
        </p:nvSpPr>
        <p:spPr bwMode="auto">
          <a:xfrm>
            <a:off x="7196138" y="6172200"/>
            <a:ext cx="1871662" cy="0"/>
          </a:xfrm>
          <a:prstGeom prst="line">
            <a:avLst/>
          </a:prstGeom>
          <a:noFill/>
          <a:ln w="25400">
            <a:solidFill>
              <a:srgbClr val="1771D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3558" name="Rectangle 5"/>
          <p:cNvSpPr>
            <a:spLocks noChangeArrowheads="1"/>
          </p:cNvSpPr>
          <p:nvPr/>
        </p:nvSpPr>
        <p:spPr bwMode="auto">
          <a:xfrm>
            <a:off x="8229600" y="5829300"/>
            <a:ext cx="381000" cy="571500"/>
          </a:xfrm>
          <a:prstGeom prst="rect">
            <a:avLst/>
          </a:prstGeom>
          <a:solidFill>
            <a:srgbClr val="5A9EDC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3559" name="Text Box 6"/>
          <p:cNvSpPr txBox="1">
            <a:spLocks noChangeArrowheads="1"/>
          </p:cNvSpPr>
          <p:nvPr/>
        </p:nvSpPr>
        <p:spPr bwMode="auto">
          <a:xfrm>
            <a:off x="8229600" y="5994400"/>
            <a:ext cx="609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fld id="{884E4AD1-3A08-4143-B653-A4F6B9797D86}" type="slidenum">
              <a:rPr sz="1200" b="1" noProof="1"/>
              <a:pPr>
                <a:spcBef>
                  <a:spcPct val="50000"/>
                </a:spcBef>
              </a:pPr>
              <a:t>3</a:t>
            </a:fld>
            <a:endParaRPr b="1" noProof="1"/>
          </a:p>
        </p:txBody>
      </p:sp>
      <p:sp>
        <p:nvSpPr>
          <p:cNvPr id="23560" name="Text Box 7"/>
          <p:cNvSpPr txBox="1">
            <a:spLocks noChangeArrowheads="1"/>
          </p:cNvSpPr>
          <p:nvPr/>
        </p:nvSpPr>
        <p:spPr bwMode="auto">
          <a:xfrm>
            <a:off x="297432" y="629072"/>
            <a:ext cx="873487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80975" indent="-173038">
              <a:tabLst>
                <a:tab pos="1073150" algn="l"/>
              </a:tabLst>
            </a:pPr>
            <a:r>
              <a:rPr lang="de-DE" sz="1600"/>
              <a:t>Es ist erstaunlich, wieviele Tier- und Pflanzenarten im Siedlungsraum leben können.</a:t>
            </a:r>
          </a:p>
          <a:p>
            <a:pPr marL="180975" indent="-173038">
              <a:tabLst>
                <a:tab pos="1073150" algn="l"/>
              </a:tabLst>
            </a:pPr>
            <a:endParaRPr lang="de-DE" sz="1600" dirty="0"/>
          </a:p>
          <a:p>
            <a:pPr marL="180975" indent="-173038">
              <a:tabLst>
                <a:tab pos="1073150" algn="l"/>
              </a:tabLst>
            </a:pPr>
            <a:r>
              <a:rPr lang="de-CH" sz="1600" dirty="0"/>
              <a:t>Höchste Dichte gefährdeter Arten und Lebensraumtypen in </a:t>
            </a:r>
          </a:p>
          <a:p>
            <a:pPr marL="180975" indent="-173038">
              <a:buFont typeface="Arial"/>
              <a:buChar char="•"/>
              <a:tabLst>
                <a:tab pos="1073150" algn="l"/>
              </a:tabLst>
            </a:pPr>
            <a:r>
              <a:rPr lang="de-CH" sz="1600" dirty="0"/>
              <a:t>Nasslebensräumen </a:t>
            </a:r>
          </a:p>
          <a:p>
            <a:pPr marL="180975" indent="-173038">
              <a:buFont typeface="Arial"/>
              <a:buChar char="•"/>
              <a:tabLst>
                <a:tab pos="1073150" algn="l"/>
              </a:tabLst>
            </a:pPr>
            <a:r>
              <a:rPr lang="de-CH" sz="1600" dirty="0"/>
              <a:t>Hecken- und Waldrändern</a:t>
            </a:r>
          </a:p>
          <a:p>
            <a:pPr marL="180975" indent="-173038">
              <a:buFont typeface="Arial"/>
              <a:buChar char="•"/>
              <a:tabLst>
                <a:tab pos="1073150" algn="l"/>
              </a:tabLst>
            </a:pPr>
            <a:r>
              <a:rPr lang="de-DE" sz="1600" dirty="0" smtClean="0"/>
              <a:t>Kleinstrukturen wie Ast- und Steinhaufen</a:t>
            </a:r>
          </a:p>
          <a:p>
            <a:pPr marL="180975" indent="-173038">
              <a:buFont typeface="Arial"/>
              <a:buChar char="•"/>
              <a:tabLst>
                <a:tab pos="1073150" algn="l"/>
              </a:tabLst>
            </a:pPr>
            <a:r>
              <a:rPr lang="de-DE" sz="1600" dirty="0" smtClean="0"/>
              <a:t>Magerstandorten</a:t>
            </a:r>
          </a:p>
          <a:p>
            <a:pPr marL="180975" indent="-173038">
              <a:buFont typeface="Arial"/>
              <a:buChar char="•"/>
              <a:tabLst>
                <a:tab pos="1073150" algn="l"/>
              </a:tabLst>
            </a:pPr>
            <a:endParaRPr lang="de-CH" sz="1600" dirty="0"/>
          </a:p>
          <a:p>
            <a:pPr marL="180975" indent="-173038">
              <a:tabLst>
                <a:tab pos="1073150" algn="l"/>
              </a:tabLst>
            </a:pPr>
            <a:r>
              <a:rPr lang="de-CH" sz="1600" dirty="0"/>
              <a:t>&gt; </a:t>
            </a:r>
            <a:r>
              <a:rPr lang="de-CH" sz="1600" b="1" dirty="0"/>
              <a:t>grösstes Förderpotenzial </a:t>
            </a:r>
            <a:endParaRPr lang="de-CH" altLang="ja-JP" sz="1600" dirty="0" smtClean="0">
              <a:latin typeface="Arial" pitchFamily="-105" charset="0"/>
              <a:ea typeface="Arial" pitchFamily="-105" charset="0"/>
              <a:cs typeface="Arial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8821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363075" cy="6644491"/>
          </a:xfrm>
          <a:prstGeom prst="rect">
            <a:avLst/>
          </a:prstGeom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619875" y="1219200"/>
            <a:ext cx="2743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7938">
              <a:tabLst>
                <a:tab pos="1073150" algn="l"/>
              </a:tabLst>
            </a:pPr>
            <a:r>
              <a:rPr lang="de-CH" sz="1600" b="1" dirty="0">
                <a:solidFill>
                  <a:schemeClr val="bg1"/>
                </a:solidFill>
              </a:rPr>
              <a:t>Bach, Weiher,</a:t>
            </a:r>
            <a:r>
              <a:rPr lang="de-CH" sz="1600" b="1" dirty="0" smtClean="0">
                <a:solidFill>
                  <a:schemeClr val="bg1"/>
                </a:solidFill>
              </a:rPr>
              <a:t> Flachmoor</a:t>
            </a:r>
            <a:r>
              <a:rPr lang="de-CH" sz="1600" b="1" dirty="0">
                <a:solidFill>
                  <a:schemeClr val="bg1"/>
                </a:solidFill>
              </a:rPr>
              <a:t>, Nasswiese, </a:t>
            </a:r>
            <a:r>
              <a:rPr lang="de-CH" sz="1600" b="1" dirty="0" err="1">
                <a:solidFill>
                  <a:schemeClr val="bg1"/>
                </a:solidFill>
              </a:rPr>
              <a:t>Quellle</a:t>
            </a:r>
            <a:endParaRPr lang="de-CH" sz="1600" b="1" dirty="0">
              <a:solidFill>
                <a:schemeClr val="bg1"/>
              </a:solidFill>
            </a:endParaRPr>
          </a:p>
          <a:p>
            <a:pPr indent="7938">
              <a:tabLst>
                <a:tab pos="1073150" algn="l"/>
              </a:tabLst>
            </a:pPr>
            <a:endParaRPr lang="de-CH" altLang="ja-JP" sz="1600" b="1" dirty="0" smtClean="0">
              <a:solidFill>
                <a:schemeClr val="bg1"/>
              </a:solidFill>
              <a:latin typeface="Arial" pitchFamily="-105" charset="0"/>
              <a:ea typeface="Arial" pitchFamily="-105" charset="0"/>
              <a:cs typeface="Arial" pitchFamily="-105" charset="0"/>
            </a:endParaRPr>
          </a:p>
          <a:p>
            <a:pPr indent="7938">
              <a:tabLst>
                <a:tab pos="1073150" algn="l"/>
              </a:tabLst>
            </a:pPr>
            <a:r>
              <a:rPr lang="de-CH" altLang="ja-JP" sz="1600" b="1" dirty="0" smtClean="0">
                <a:solidFill>
                  <a:schemeClr val="bg1"/>
                </a:solidFill>
                <a:latin typeface="Arial" pitchFamily="-105" charset="0"/>
                <a:ea typeface="Arial" pitchFamily="-105" charset="0"/>
                <a:cs typeface="Arial" pitchFamily="-105" charset="0"/>
              </a:rPr>
              <a:t>Krebse, Libellen,  Ringelnatter, Amphibien, Zauneidechse, Orchideen</a:t>
            </a:r>
            <a:endParaRPr lang="de-CH" altLang="ja-JP" sz="1600" b="1" dirty="0">
              <a:solidFill>
                <a:schemeClr val="bg1"/>
              </a:solidFill>
              <a:latin typeface="Arial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0" y="0"/>
            <a:ext cx="9363075" cy="307777"/>
          </a:xfrm>
          <a:prstGeom prst="rect">
            <a:avLst/>
          </a:prstGeom>
          <a:solidFill>
            <a:srgbClr val="5A9EDC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tabLst>
                <a:tab pos="9050338" algn="r"/>
              </a:tabLst>
            </a:pPr>
            <a:r>
              <a:rPr lang="de-CH" sz="1400" b="1" noProof="1">
                <a:solidFill>
                  <a:srgbClr val="000090"/>
                </a:solidFill>
                <a:latin typeface="Arial" pitchFamily="-105" charset="0"/>
                <a:ea typeface="Arial" pitchFamily="-105" charset="0"/>
                <a:cs typeface="Arial" pitchFamily="-105" charset="0"/>
              </a:rPr>
              <a:t>hotspots Nasslebensräume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33" y="4293096"/>
            <a:ext cx="1464729" cy="2232248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7" name="Bild 6" descr="Ringelnatter_vorjährig_Bännliboden2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5937" y="4876800"/>
            <a:ext cx="2057400" cy="1617759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11" name="Bild 10" descr="Bildschirmfoto 2020-09-09 um 08.39.55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737" y="4876800"/>
            <a:ext cx="2025629" cy="1582737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27399805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0" y="0"/>
            <a:ext cx="9363075" cy="307975"/>
          </a:xfrm>
          <a:prstGeom prst="rect">
            <a:avLst/>
          </a:prstGeom>
          <a:solidFill>
            <a:srgbClr val="5A9EDC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tabLst>
                <a:tab pos="9050338" algn="r"/>
              </a:tabLst>
            </a:pPr>
            <a:r>
              <a:rPr lang="de-CH" sz="1400" b="1" noProof="1">
                <a:solidFill>
                  <a:srgbClr val="000090"/>
                </a:solidFill>
                <a:latin typeface="Arial" pitchFamily="-105" charset="0"/>
                <a:ea typeface="Arial" pitchFamily="-105" charset="0"/>
                <a:cs typeface="Arial" pitchFamily="-105" charset="0"/>
              </a:rPr>
              <a:t>Förderpotenzial in- und ausserhalb des Siedlungsraums</a:t>
            </a:r>
            <a:endParaRPr sz="1400" b="1" noProof="1">
              <a:solidFill>
                <a:srgbClr val="000090"/>
              </a:solidFill>
              <a:latin typeface="Arial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23556" name="Line 3"/>
          <p:cNvSpPr>
            <a:spLocks noChangeShapeType="1"/>
          </p:cNvSpPr>
          <p:nvPr/>
        </p:nvSpPr>
        <p:spPr bwMode="auto">
          <a:xfrm>
            <a:off x="8763000" y="5638800"/>
            <a:ext cx="0" cy="838200"/>
          </a:xfrm>
          <a:prstGeom prst="line">
            <a:avLst/>
          </a:prstGeom>
          <a:noFill/>
          <a:ln w="25400">
            <a:solidFill>
              <a:srgbClr val="1771D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3557" name="Line 4"/>
          <p:cNvSpPr>
            <a:spLocks noChangeShapeType="1"/>
          </p:cNvSpPr>
          <p:nvPr/>
        </p:nvSpPr>
        <p:spPr bwMode="auto">
          <a:xfrm>
            <a:off x="7196138" y="6172200"/>
            <a:ext cx="1871662" cy="0"/>
          </a:xfrm>
          <a:prstGeom prst="line">
            <a:avLst/>
          </a:prstGeom>
          <a:noFill/>
          <a:ln w="25400">
            <a:solidFill>
              <a:srgbClr val="1771D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3558" name="Rectangle 5"/>
          <p:cNvSpPr>
            <a:spLocks noChangeArrowheads="1"/>
          </p:cNvSpPr>
          <p:nvPr/>
        </p:nvSpPr>
        <p:spPr bwMode="auto">
          <a:xfrm>
            <a:off x="8229600" y="5829300"/>
            <a:ext cx="381000" cy="571500"/>
          </a:xfrm>
          <a:prstGeom prst="rect">
            <a:avLst/>
          </a:prstGeom>
          <a:solidFill>
            <a:srgbClr val="5A9EDC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3559" name="Text Box 6"/>
          <p:cNvSpPr txBox="1">
            <a:spLocks noChangeArrowheads="1"/>
          </p:cNvSpPr>
          <p:nvPr/>
        </p:nvSpPr>
        <p:spPr bwMode="auto">
          <a:xfrm>
            <a:off x="8229600" y="5994400"/>
            <a:ext cx="609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fld id="{884E4AD1-3A08-4143-B653-A4F6B9797D86}" type="slidenum">
              <a:rPr sz="1200" b="1" noProof="1"/>
              <a:pPr>
                <a:spcBef>
                  <a:spcPct val="50000"/>
                </a:spcBef>
              </a:pPr>
              <a:t>5</a:t>
            </a:fld>
            <a:endParaRPr b="1" noProof="1"/>
          </a:p>
        </p:txBody>
      </p:sp>
      <p:sp>
        <p:nvSpPr>
          <p:cNvPr id="23560" name="Text Box 7"/>
          <p:cNvSpPr txBox="1">
            <a:spLocks noChangeArrowheads="1"/>
          </p:cNvSpPr>
          <p:nvPr/>
        </p:nvSpPr>
        <p:spPr bwMode="auto">
          <a:xfrm>
            <a:off x="145033" y="332656"/>
            <a:ext cx="9073008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>
              <a:tabLst>
                <a:tab pos="1073150" algn="l"/>
              </a:tabLst>
            </a:pPr>
            <a:r>
              <a:rPr lang="de-CH" sz="1800" b="1" dirty="0" smtClean="0"/>
              <a:t>Nasslebensräume</a:t>
            </a:r>
          </a:p>
          <a:p>
            <a:pPr marL="285750" indent="-285750">
              <a:tabLst>
                <a:tab pos="1073150" algn="l"/>
              </a:tabLst>
            </a:pPr>
            <a:endParaRPr lang="de-CH" sz="1800" b="1" dirty="0" smtClean="0"/>
          </a:p>
          <a:p>
            <a:pPr marL="285750" indent="-285750">
              <a:buFont typeface="Arial"/>
              <a:buChar char="•"/>
              <a:tabLst>
                <a:tab pos="1073150" algn="l"/>
              </a:tabLst>
            </a:pPr>
            <a:r>
              <a:rPr lang="de-CH" sz="1600" b="1" dirty="0" smtClean="0"/>
              <a:t>Fliessgewässer: </a:t>
            </a:r>
            <a:r>
              <a:rPr lang="de-CH" sz="1600" dirty="0" err="1" smtClean="0"/>
              <a:t>ausdolen</a:t>
            </a:r>
            <a:r>
              <a:rPr lang="de-CH" sz="1600" dirty="0" smtClean="0"/>
              <a:t>, revitalisieren, vernetzen (lateral, longitudinal, mit anderen Nasslebensräumen/Gewässern), bestocken, </a:t>
            </a:r>
            <a:r>
              <a:rPr lang="de-CH" sz="1600" dirty="0"/>
              <a:t>Ufervegetation ermöglichen und abschnittsweise mähen/Material abführen, </a:t>
            </a:r>
            <a:r>
              <a:rPr lang="de-CH" sz="1600" dirty="0" smtClean="0"/>
              <a:t>Extensivierung Gewässerräume, </a:t>
            </a:r>
            <a:r>
              <a:rPr lang="de-CH" sz="1600" dirty="0"/>
              <a:t>Kleinstrukturen</a:t>
            </a:r>
          </a:p>
          <a:p>
            <a:pPr marL="285750" indent="-285750">
              <a:buFont typeface="Arial"/>
              <a:buChar char="•"/>
              <a:tabLst>
                <a:tab pos="1073150" algn="l"/>
              </a:tabLst>
            </a:pPr>
            <a:endParaRPr lang="de-CH" sz="1600" dirty="0"/>
          </a:p>
          <a:p>
            <a:pPr marL="285750" indent="-285750">
              <a:buFont typeface="Arial"/>
              <a:buChar char="•"/>
              <a:tabLst>
                <a:tab pos="1073150" algn="l"/>
              </a:tabLst>
            </a:pPr>
            <a:r>
              <a:rPr lang="de-CH" sz="1600" b="1" dirty="0"/>
              <a:t>Quellen</a:t>
            </a:r>
            <a:r>
              <a:rPr lang="de-CH" sz="1600" dirty="0"/>
              <a:t>: aufwerten; nicht mehr benutzte revitalisieren</a:t>
            </a:r>
          </a:p>
          <a:p>
            <a:pPr marL="285750" indent="-285750">
              <a:buFont typeface="Arial"/>
              <a:buChar char="•"/>
              <a:tabLst>
                <a:tab pos="1073150" algn="l"/>
              </a:tabLst>
            </a:pPr>
            <a:endParaRPr lang="de-CH" sz="1600" dirty="0" smtClean="0"/>
          </a:p>
          <a:p>
            <a:pPr marL="285750" indent="-285750">
              <a:buFont typeface="Arial"/>
              <a:buChar char="•"/>
              <a:tabLst>
                <a:tab pos="1073150" algn="l"/>
              </a:tabLst>
            </a:pPr>
            <a:r>
              <a:rPr lang="de-CH" sz="1600" b="1" dirty="0" smtClean="0"/>
              <a:t>Lebensräume f. stark gefährdete Amphibienarten (Gelbbauchunke, Glögglifrösch, Kreuzkröte): </a:t>
            </a:r>
            <a:r>
              <a:rPr lang="de-CH" sz="1600" dirty="0" smtClean="0"/>
              <a:t>in Wanderdistanz (ca. 1km) um Quellpopulationen neue spezifische Weiher/Tümpel mit Landlebensräumen schaffen</a:t>
            </a:r>
          </a:p>
          <a:p>
            <a:pPr marL="285750" indent="-285750">
              <a:buFont typeface="Arial"/>
              <a:buChar char="•"/>
              <a:tabLst>
                <a:tab pos="1073150" algn="l"/>
              </a:tabLst>
            </a:pPr>
            <a:endParaRPr lang="de-CH" sz="1600" dirty="0" smtClean="0"/>
          </a:p>
          <a:p>
            <a:pPr marL="285750" indent="-285750">
              <a:buFont typeface="Arial"/>
              <a:buChar char="•"/>
              <a:tabLst>
                <a:tab pos="1073150" algn="l"/>
              </a:tabLst>
            </a:pPr>
            <a:r>
              <a:rPr lang="de-CH" sz="1600" b="1" dirty="0" smtClean="0"/>
              <a:t>Feuchtwiesen</a:t>
            </a:r>
            <a:r>
              <a:rPr lang="de-CH" sz="1600" dirty="0" smtClean="0"/>
              <a:t>: Erhaltung, Extensivierung</a:t>
            </a:r>
          </a:p>
          <a:p>
            <a:pPr>
              <a:tabLst>
                <a:tab pos="1073150" algn="l"/>
              </a:tabLst>
            </a:pPr>
            <a:r>
              <a:rPr lang="de-CH" sz="1600" dirty="0" smtClean="0"/>
              <a:t> </a:t>
            </a:r>
          </a:p>
          <a:p>
            <a:pPr marL="285750" indent="-285750">
              <a:buFont typeface="Arial"/>
              <a:buChar char="•"/>
              <a:tabLst>
                <a:tab pos="1073150" algn="l"/>
              </a:tabLst>
            </a:pPr>
            <a:endParaRPr lang="de-CH" altLang="ja-JP" sz="1600" dirty="0" smtClean="0">
              <a:latin typeface="Arial" pitchFamily="-105" charset="0"/>
              <a:ea typeface="Arial" pitchFamily="-105" charset="0"/>
              <a:cs typeface="Arial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8821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 17" descr="Bildschirmfoto 2020-09-09 um 11.27.2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6912" y="304800"/>
            <a:ext cx="4899025" cy="6858000"/>
          </a:xfrm>
          <a:prstGeom prst="rect">
            <a:avLst/>
          </a:prstGeom>
        </p:spPr>
      </p:pic>
      <p:pic>
        <p:nvPicPr>
          <p:cNvPr id="20" name="Bild 19" descr="Bildschirmfoto 2020-09-09 um 11.31.09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3863" y="304800"/>
            <a:ext cx="5102225" cy="6858000"/>
          </a:xfrm>
          <a:prstGeom prst="rect">
            <a:avLst/>
          </a:prstGeom>
        </p:spPr>
      </p:pic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0" y="0"/>
            <a:ext cx="9363075" cy="307777"/>
          </a:xfrm>
          <a:prstGeom prst="rect">
            <a:avLst/>
          </a:prstGeom>
          <a:solidFill>
            <a:srgbClr val="5A9EDC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tabLst>
                <a:tab pos="9050338" algn="r"/>
              </a:tabLst>
            </a:pPr>
            <a:r>
              <a:rPr lang="de-CH" sz="1400" b="1" noProof="1">
                <a:solidFill>
                  <a:srgbClr val="000090"/>
                </a:solidFill>
                <a:latin typeface="Arial" pitchFamily="-105" charset="0"/>
                <a:ea typeface="Arial" pitchFamily="-105" charset="0"/>
                <a:cs typeface="Arial" pitchFamily="-105" charset="0"/>
              </a:rPr>
              <a:t>hotspots</a:t>
            </a:r>
            <a:r>
              <a:rPr lang="de-CH" sz="1400" b="1" noProof="1" smtClean="0">
                <a:solidFill>
                  <a:srgbClr val="000090"/>
                </a:solidFill>
                <a:latin typeface="Arial" pitchFamily="-105" charset="0"/>
                <a:ea typeface="Arial" pitchFamily="-105" charset="0"/>
                <a:cs typeface="Arial" pitchFamily="-105" charset="0"/>
              </a:rPr>
              <a:t>: Magerlebensräume, Strassenböschungen</a:t>
            </a:r>
            <a:endParaRPr lang="de-CH" sz="1400" b="1" noProof="1">
              <a:solidFill>
                <a:srgbClr val="000090"/>
              </a:solidFill>
              <a:latin typeface="Arial" pitchFamily="-105" charset="0"/>
              <a:ea typeface="Arial" pitchFamily="-105" charset="0"/>
              <a:cs typeface="Arial" pitchFamily="-105" charset="0"/>
            </a:endParaRPr>
          </a:p>
        </p:txBody>
      </p:sp>
      <p:pic>
        <p:nvPicPr>
          <p:cNvPr id="12" name="Bild 11" descr="BIene_freeimages_teslacoils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337" y="5105400"/>
            <a:ext cx="2528580" cy="17526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21" name="Bild 20" descr="Bildschirmfoto 2020-09-09 um 20.31.38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137" y="5105400"/>
            <a:ext cx="1425610" cy="17526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22" name="Bild 21" descr="Bildschirmfoto 2020-09-09 um 20.39.18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6537" y="5088808"/>
            <a:ext cx="2362200" cy="1769192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21344509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0" y="0"/>
            <a:ext cx="9363075" cy="307975"/>
          </a:xfrm>
          <a:prstGeom prst="rect">
            <a:avLst/>
          </a:prstGeom>
          <a:solidFill>
            <a:srgbClr val="5A9EDC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tabLst>
                <a:tab pos="9050338" algn="r"/>
              </a:tabLst>
            </a:pPr>
            <a:r>
              <a:rPr lang="de-CH" sz="1400" b="1" noProof="1">
                <a:solidFill>
                  <a:srgbClr val="000090"/>
                </a:solidFill>
                <a:latin typeface="Arial" pitchFamily="-105" charset="0"/>
                <a:ea typeface="Arial" pitchFamily="-105" charset="0"/>
                <a:cs typeface="Arial" pitchFamily="-105" charset="0"/>
              </a:rPr>
              <a:t>Förderpotenzial in- und ausserhalb des Siedlungsraums</a:t>
            </a:r>
            <a:endParaRPr sz="1400" b="1" noProof="1">
              <a:solidFill>
                <a:srgbClr val="000090"/>
              </a:solidFill>
              <a:latin typeface="Arial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23560" name="Text Box 7"/>
          <p:cNvSpPr txBox="1">
            <a:spLocks noChangeArrowheads="1"/>
          </p:cNvSpPr>
          <p:nvPr/>
        </p:nvSpPr>
        <p:spPr bwMode="auto">
          <a:xfrm>
            <a:off x="145033" y="332656"/>
            <a:ext cx="9073008" cy="6001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80975" indent="-173038">
              <a:tabLst>
                <a:tab pos="1073150" algn="l"/>
              </a:tabLst>
            </a:pPr>
            <a:endParaRPr lang="de-CH" sz="1600" b="1" dirty="0" smtClean="0"/>
          </a:p>
          <a:p>
            <a:pPr marL="180975" indent="-173038">
              <a:tabLst>
                <a:tab pos="1073150" algn="l"/>
              </a:tabLst>
            </a:pPr>
            <a:r>
              <a:rPr lang="de-CH" sz="1600" b="1" dirty="0" smtClean="0"/>
              <a:t>Magerlebensräume, Ruderalflächen</a:t>
            </a:r>
          </a:p>
          <a:p>
            <a:pPr marL="180975" indent="-173038">
              <a:tabLst>
                <a:tab pos="1073150" algn="l"/>
              </a:tabLst>
            </a:pPr>
            <a:endParaRPr lang="de-CH" sz="1600" b="1" dirty="0" smtClean="0"/>
          </a:p>
          <a:p>
            <a:pPr marL="285750" indent="-285750">
              <a:buFont typeface="Arial"/>
              <a:buChar char="•"/>
              <a:tabLst>
                <a:tab pos="1073150" algn="l"/>
              </a:tabLst>
            </a:pPr>
            <a:r>
              <a:rPr lang="de-CH" sz="1600" dirty="0" smtClean="0"/>
              <a:t>Kleinstrukturen bauen und bestehende erhalten</a:t>
            </a:r>
          </a:p>
          <a:p>
            <a:pPr marL="285750" indent="-285750">
              <a:buFont typeface="Arial"/>
              <a:buChar char="•"/>
              <a:tabLst>
                <a:tab pos="1073150" algn="l"/>
              </a:tabLst>
            </a:pPr>
            <a:endParaRPr lang="de-CH" sz="1600" dirty="0" smtClean="0"/>
          </a:p>
          <a:p>
            <a:pPr marL="285750" indent="-285750">
              <a:buFont typeface="Arial"/>
              <a:buChar char="•"/>
              <a:tabLst>
                <a:tab pos="1073150" algn="l"/>
              </a:tabLst>
            </a:pPr>
            <a:r>
              <a:rPr lang="de-CH" sz="1600" dirty="0" smtClean="0"/>
              <a:t>einheimische Wildpflanzen und Regiosaatgut</a:t>
            </a:r>
          </a:p>
          <a:p>
            <a:pPr marL="285750" indent="-285750">
              <a:buFont typeface="Arial"/>
              <a:buChar char="•"/>
              <a:tabLst>
                <a:tab pos="1073150" algn="l"/>
              </a:tabLst>
            </a:pPr>
            <a:endParaRPr lang="de-CH" sz="1600" dirty="0" smtClean="0"/>
          </a:p>
          <a:p>
            <a:pPr marL="285750" indent="-285750">
              <a:buFont typeface="Arial"/>
              <a:buChar char="•"/>
              <a:tabLst>
                <a:tab pos="1073150" algn="l"/>
              </a:tabLst>
            </a:pPr>
            <a:r>
              <a:rPr lang="de-CH" sz="1600" dirty="0" smtClean="0"/>
              <a:t>Verkehrsbegleitflächen/Wanderwege</a:t>
            </a:r>
          </a:p>
          <a:p>
            <a:pPr marL="266700" lvl="1" indent="12700">
              <a:tabLst>
                <a:tab pos="1073150" algn="l"/>
              </a:tabLst>
            </a:pPr>
            <a:r>
              <a:rPr lang="de-CH" sz="1600" dirty="0" smtClean="0"/>
              <a:t>Ökologische Böschungspflege, Neophytenbekämpfung, Kleinstrukturen, neue Böschungen nicht mehr humusieren, artenreiche Mischung säen </a:t>
            </a:r>
          </a:p>
          <a:p>
            <a:pPr marL="285750" indent="-285750">
              <a:buFont typeface="Arial"/>
              <a:buChar char="•"/>
              <a:tabLst>
                <a:tab pos="1073150" algn="l"/>
              </a:tabLst>
            </a:pPr>
            <a:endParaRPr lang="de-CH" sz="1600" dirty="0" smtClean="0"/>
          </a:p>
          <a:p>
            <a:pPr marL="285750" indent="-285750">
              <a:buFont typeface="Arial"/>
              <a:buChar char="•"/>
              <a:tabLst>
                <a:tab pos="1073150" algn="l"/>
              </a:tabLst>
            </a:pPr>
            <a:r>
              <a:rPr lang="de-CH" sz="1600" dirty="0" smtClean="0"/>
              <a:t>Restflächen im Siedlungsraum &gt; gelenkte «Unordnung»</a:t>
            </a:r>
          </a:p>
          <a:p>
            <a:pPr>
              <a:tabLst>
                <a:tab pos="1073150" algn="l"/>
              </a:tabLst>
            </a:pPr>
            <a:r>
              <a:rPr lang="de-CH" sz="1600" dirty="0"/>
              <a:t>     – </a:t>
            </a:r>
            <a:r>
              <a:rPr lang="de-CH" sz="1600" dirty="0" smtClean="0"/>
              <a:t>Nutzungsdefinitionen &gt; Grünflächenmanagement: z.B. nur Rasenmähen auf Gebrauchsrasen</a:t>
            </a:r>
          </a:p>
          <a:p>
            <a:pPr marL="444500" indent="-177800">
              <a:tabLst>
                <a:tab pos="1073150" algn="l"/>
              </a:tabLst>
            </a:pPr>
            <a:r>
              <a:rPr lang="de-CH" sz="1600" dirty="0" smtClean="0"/>
              <a:t>– Ö</a:t>
            </a:r>
            <a:r>
              <a:rPr lang="de-CH" sz="1600" dirty="0"/>
              <a:t>kologische </a:t>
            </a:r>
            <a:r>
              <a:rPr lang="de-CH" sz="1600" dirty="0" smtClean="0"/>
              <a:t>Grünpflege</a:t>
            </a:r>
            <a:r>
              <a:rPr lang="de-CH" sz="1600" dirty="0"/>
              <a:t>, </a:t>
            </a:r>
            <a:r>
              <a:rPr lang="de-CH" sz="1600" dirty="0" smtClean="0"/>
              <a:t>Flachdächer, Kleinstrukturen, Neophytenbekämpfung, einheimische Wildpflanzen</a:t>
            </a:r>
          </a:p>
          <a:p>
            <a:pPr marL="19050" indent="-19050">
              <a:buFont typeface="Arial"/>
              <a:buChar char="•"/>
              <a:tabLst>
                <a:tab pos="1073150" algn="l"/>
              </a:tabLst>
            </a:pPr>
            <a:endParaRPr lang="de-CH" sz="1600" dirty="0" smtClean="0"/>
          </a:p>
          <a:p>
            <a:pPr marL="266700" indent="-266700">
              <a:buFont typeface="Arial"/>
              <a:buChar char="•"/>
              <a:tabLst>
                <a:tab pos="1073150" algn="l"/>
              </a:tabLst>
            </a:pPr>
            <a:r>
              <a:rPr lang="de-CH" sz="1600" dirty="0" smtClean="0"/>
              <a:t>Privatgärten</a:t>
            </a:r>
          </a:p>
          <a:p>
            <a:pPr marL="266700" indent="-266700">
              <a:tabLst>
                <a:tab pos="1073150" algn="l"/>
              </a:tabLst>
            </a:pPr>
            <a:r>
              <a:rPr lang="de-CH" sz="1600" dirty="0" smtClean="0"/>
              <a:t>     Blumenwiese anstatt nur Rasen, Nasslebensräume aus Dach- und Platzwasser (z.B. mit Wasserpflanzen in einem Waschzuber, geht sogar auf Balconia), Wildhecken, Trockenmauern, einheimische Pflanzen anstatt Neophyten, Kies- und Sandflächen für Wildbienen, Asthaufen, Hochstammobstbäume, Altgrasinseln und Samenstände, Scheiterbeige, Dach- und Fassadenbegrünung, Nistmöglichkeiten für Vögel, Tierfallen vermeiden</a:t>
            </a:r>
          </a:p>
          <a:p>
            <a:pPr>
              <a:buFont typeface="Arial"/>
              <a:buChar char="•"/>
              <a:tabLst>
                <a:tab pos="1073150" algn="l"/>
              </a:tabLst>
            </a:pPr>
            <a:endParaRPr lang="de-CH" sz="1600" dirty="0" smtClean="0"/>
          </a:p>
          <a:p>
            <a:pPr marL="285750" indent="-285750">
              <a:buFont typeface="Arial"/>
              <a:buChar char="•"/>
              <a:tabLst>
                <a:tab pos="1073150" algn="l"/>
              </a:tabLst>
            </a:pPr>
            <a:endParaRPr lang="de-CH" altLang="ja-JP" sz="1600" dirty="0" smtClean="0">
              <a:latin typeface="Arial" pitchFamily="-105" charset="0"/>
              <a:ea typeface="Arial" pitchFamily="-105" charset="0"/>
              <a:cs typeface="Arial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8821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0" y="0"/>
            <a:ext cx="9363075" cy="307777"/>
          </a:xfrm>
          <a:prstGeom prst="rect">
            <a:avLst/>
          </a:prstGeom>
          <a:solidFill>
            <a:srgbClr val="5A9EDC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tabLst>
                <a:tab pos="9050338" algn="r"/>
              </a:tabLst>
            </a:pPr>
            <a:r>
              <a:rPr lang="de-CH" sz="1400" b="1" noProof="1">
                <a:solidFill>
                  <a:srgbClr val="000090"/>
                </a:solidFill>
                <a:latin typeface="Arial" pitchFamily="-105" charset="0"/>
                <a:ea typeface="Arial" pitchFamily="-105" charset="0"/>
                <a:cs typeface="Arial" pitchFamily="-105" charset="0"/>
              </a:rPr>
              <a:t>hotspots</a:t>
            </a:r>
            <a:r>
              <a:rPr lang="de-CH" sz="1400" b="1" noProof="1" smtClean="0">
                <a:solidFill>
                  <a:srgbClr val="000090"/>
                </a:solidFill>
                <a:latin typeface="Arial" pitchFamily="-105" charset="0"/>
                <a:ea typeface="Arial" pitchFamily="-105" charset="0"/>
                <a:cs typeface="Arial" pitchFamily="-105" charset="0"/>
              </a:rPr>
              <a:t>: Waldränder, Hecken, Kleinstrukturen</a:t>
            </a:r>
            <a:endParaRPr lang="de-CH" sz="1400" b="1" noProof="1">
              <a:solidFill>
                <a:srgbClr val="000090"/>
              </a:solidFill>
              <a:latin typeface="Arial" pitchFamily="-105" charset="0"/>
              <a:ea typeface="Arial" pitchFamily="-105" charset="0"/>
              <a:cs typeface="Arial" pitchFamily="-105" charset="0"/>
            </a:endParaRPr>
          </a:p>
        </p:txBody>
      </p:sp>
      <p:pic>
        <p:nvPicPr>
          <p:cNvPr id="8" name="Bild 7" descr="Hecke_Krauchthal_Ritte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800"/>
            <a:ext cx="9864923" cy="6553200"/>
          </a:xfrm>
          <a:prstGeom prst="rect">
            <a:avLst/>
          </a:prstGeom>
        </p:spPr>
      </p:pic>
      <p:pic>
        <p:nvPicPr>
          <p:cNvPr id="11" name="Bild 10" descr="Bildschirmfoto 2020-09-09 um 11.42.40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382" y="5181600"/>
            <a:ext cx="1897755" cy="1495306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3" name="Bild 12" descr="Bildschirmfoto 2020-09-09 um 11.45.25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8393" y="5181600"/>
            <a:ext cx="1590947" cy="150495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4" name="Bild 13" descr="Bildschirmfoto 2020-09-09 um 11.47.59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737" y="5181600"/>
            <a:ext cx="1924672" cy="149860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5" name="Bild 14" descr="Bildschirmfoto 2020-09-09 um 11.50.39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0993" y="5181600"/>
            <a:ext cx="2109544" cy="1522884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21344509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0" y="0"/>
            <a:ext cx="9363075" cy="307975"/>
          </a:xfrm>
          <a:prstGeom prst="rect">
            <a:avLst/>
          </a:prstGeom>
          <a:solidFill>
            <a:srgbClr val="5A9EDC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tabLst>
                <a:tab pos="9050338" algn="r"/>
              </a:tabLst>
            </a:pPr>
            <a:r>
              <a:rPr lang="de-CH" sz="1400" b="1" noProof="1">
                <a:solidFill>
                  <a:srgbClr val="000090"/>
                </a:solidFill>
                <a:latin typeface="Arial" pitchFamily="-105" charset="0"/>
                <a:ea typeface="Arial" pitchFamily="-105" charset="0"/>
                <a:cs typeface="Arial" pitchFamily="-105" charset="0"/>
              </a:rPr>
              <a:t>Förderpotenzial in- und ausserhalb des Siedlungsraums</a:t>
            </a:r>
            <a:endParaRPr sz="1400" b="1" noProof="1">
              <a:solidFill>
                <a:srgbClr val="000090"/>
              </a:solidFill>
              <a:latin typeface="Arial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23556" name="Line 3"/>
          <p:cNvSpPr>
            <a:spLocks noChangeShapeType="1"/>
          </p:cNvSpPr>
          <p:nvPr/>
        </p:nvSpPr>
        <p:spPr bwMode="auto">
          <a:xfrm>
            <a:off x="8763000" y="5638800"/>
            <a:ext cx="0" cy="838200"/>
          </a:xfrm>
          <a:prstGeom prst="line">
            <a:avLst/>
          </a:prstGeom>
          <a:noFill/>
          <a:ln w="25400">
            <a:solidFill>
              <a:srgbClr val="1771D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3557" name="Line 4"/>
          <p:cNvSpPr>
            <a:spLocks noChangeShapeType="1"/>
          </p:cNvSpPr>
          <p:nvPr/>
        </p:nvSpPr>
        <p:spPr bwMode="auto">
          <a:xfrm>
            <a:off x="7196138" y="6172200"/>
            <a:ext cx="1871662" cy="0"/>
          </a:xfrm>
          <a:prstGeom prst="line">
            <a:avLst/>
          </a:prstGeom>
          <a:noFill/>
          <a:ln w="25400">
            <a:solidFill>
              <a:srgbClr val="1771D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3558" name="Rectangle 5"/>
          <p:cNvSpPr>
            <a:spLocks noChangeArrowheads="1"/>
          </p:cNvSpPr>
          <p:nvPr/>
        </p:nvSpPr>
        <p:spPr bwMode="auto">
          <a:xfrm>
            <a:off x="8229600" y="5829300"/>
            <a:ext cx="381000" cy="571500"/>
          </a:xfrm>
          <a:prstGeom prst="rect">
            <a:avLst/>
          </a:prstGeom>
          <a:solidFill>
            <a:srgbClr val="5A9EDC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3559" name="Text Box 6"/>
          <p:cNvSpPr txBox="1">
            <a:spLocks noChangeArrowheads="1"/>
          </p:cNvSpPr>
          <p:nvPr/>
        </p:nvSpPr>
        <p:spPr bwMode="auto">
          <a:xfrm>
            <a:off x="8229600" y="5994400"/>
            <a:ext cx="609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fld id="{884E4AD1-3A08-4143-B653-A4F6B9797D86}" type="slidenum">
              <a:rPr sz="1200" b="1" noProof="1"/>
              <a:pPr>
                <a:spcBef>
                  <a:spcPct val="50000"/>
                </a:spcBef>
              </a:pPr>
              <a:t>9</a:t>
            </a:fld>
            <a:endParaRPr b="1" noProof="1"/>
          </a:p>
        </p:txBody>
      </p:sp>
      <p:sp>
        <p:nvSpPr>
          <p:cNvPr id="23560" name="Text Box 7"/>
          <p:cNvSpPr txBox="1">
            <a:spLocks noChangeArrowheads="1"/>
          </p:cNvSpPr>
          <p:nvPr/>
        </p:nvSpPr>
        <p:spPr bwMode="auto">
          <a:xfrm>
            <a:off x="145033" y="332656"/>
            <a:ext cx="9073008" cy="652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80975" indent="-173038">
              <a:tabLst>
                <a:tab pos="1073150" algn="l"/>
              </a:tabLst>
            </a:pPr>
            <a:endParaRPr lang="de-CH" sz="1600" b="1" dirty="0" smtClean="0"/>
          </a:p>
          <a:p>
            <a:pPr marL="180975" indent="-173038">
              <a:tabLst>
                <a:tab pos="1073150" algn="l"/>
              </a:tabLst>
            </a:pPr>
            <a:r>
              <a:rPr lang="de-CH" sz="1800" b="1" dirty="0" smtClean="0"/>
              <a:t>Waldränder, Hecken, Kleinstrukturen</a:t>
            </a:r>
          </a:p>
          <a:p>
            <a:pPr marL="180975" indent="-173038">
              <a:tabLst>
                <a:tab pos="1073150" algn="l"/>
              </a:tabLst>
            </a:pPr>
            <a:endParaRPr lang="de-CH" sz="1600" b="1" dirty="0" smtClean="0"/>
          </a:p>
          <a:p>
            <a:pPr marL="285750" indent="-285750">
              <a:buFont typeface="Arial"/>
              <a:buChar char="•"/>
              <a:tabLst>
                <a:tab pos="1073150" algn="l"/>
              </a:tabLst>
            </a:pPr>
            <a:r>
              <a:rPr lang="de-CH" sz="1600" dirty="0" smtClean="0"/>
              <a:t>Vielfältige Kleinstrukturen bauen. Davon profitieren sehr viele gefährdete Arten (bis zu 50 Arten in einem grossen Asthaufen)</a:t>
            </a:r>
          </a:p>
          <a:p>
            <a:pPr marL="285750" indent="-285750">
              <a:buFont typeface="Arial"/>
              <a:buChar char="•"/>
              <a:tabLst>
                <a:tab pos="1073150" algn="l"/>
              </a:tabLst>
            </a:pPr>
            <a:endParaRPr lang="de-CH" sz="1600" dirty="0" smtClean="0"/>
          </a:p>
          <a:p>
            <a:pPr marL="266700"/>
            <a:r>
              <a:rPr lang="de-CH" sz="1600" b="1"/>
              <a:t>Ruderal</a:t>
            </a:r>
            <a:endParaRPr lang="de-DE" sz="1600"/>
          </a:p>
          <a:p>
            <a:pPr marL="266700"/>
            <a:r>
              <a:rPr lang="de-CH" sz="1600"/>
              <a:t>Bruchsteinmauern, Steinkorb, Steinhaufen, Steinblöcke, offene Bodenstellen, Kiesgruben, Geröllflur, Sandfläche, unverfugte Bsetzisteine</a:t>
            </a:r>
            <a:endParaRPr lang="de-DE" sz="1600"/>
          </a:p>
          <a:p>
            <a:pPr marL="266700"/>
            <a:r>
              <a:rPr lang="de-CH" sz="1600"/>
              <a:t> </a:t>
            </a:r>
            <a:endParaRPr lang="de-DE" sz="1600"/>
          </a:p>
          <a:p>
            <a:pPr marL="266700"/>
            <a:r>
              <a:rPr lang="de-CH" sz="1600" b="1"/>
              <a:t>Gehölze</a:t>
            </a:r>
            <a:endParaRPr lang="de-DE" sz="1600"/>
          </a:p>
          <a:p>
            <a:pPr marL="266700"/>
            <a:r>
              <a:rPr lang="de-CH" sz="1600"/>
              <a:t>Ufergehölz, Hecke, Feldgehölz, Totholz stehend / liegend, Baumstrunk, Einzelbusch, Gebüschinsel, Einzelbaum/Altbaum, Baumgruppe, Asthaufen, Holzschnitzelhaufen, Kopfweiden, Hostet (Obstgarten)</a:t>
            </a:r>
            <a:endParaRPr lang="de-DE" sz="1600"/>
          </a:p>
          <a:p>
            <a:pPr marL="266700"/>
            <a:r>
              <a:rPr lang="de-CH" sz="1600"/>
              <a:t> </a:t>
            </a:r>
            <a:endParaRPr lang="de-DE" sz="1600"/>
          </a:p>
          <a:p>
            <a:pPr marL="266700"/>
            <a:r>
              <a:rPr lang="de-CH" sz="1600" b="1"/>
              <a:t>Nass</a:t>
            </a:r>
            <a:endParaRPr lang="de-DE" sz="1600"/>
          </a:p>
          <a:p>
            <a:pPr marL="266700"/>
            <a:r>
              <a:rPr lang="de-CH" sz="1600"/>
              <a:t>Wassergraben (Relikte ursprünglicher Wässerungs- und Entwässerungsstrukturen), natürlich strukturierte Bachufer, Tümpel, Weiher, natürliche Quelle, nicht mehr benötigte Quellen revitalisieren, versumpfte Wiese</a:t>
            </a:r>
            <a:endParaRPr lang="de-DE" sz="1600"/>
          </a:p>
          <a:p>
            <a:pPr marL="266700"/>
            <a:r>
              <a:rPr lang="de-CH" sz="1600"/>
              <a:t> </a:t>
            </a:r>
            <a:endParaRPr lang="de-DE" sz="1600"/>
          </a:p>
          <a:p>
            <a:pPr marL="266700"/>
            <a:r>
              <a:rPr lang="de-CH" sz="1600" b="1"/>
              <a:t>Wiese</a:t>
            </a:r>
            <a:endParaRPr lang="de-DE" sz="1600"/>
          </a:p>
          <a:p>
            <a:pPr marL="266700"/>
            <a:r>
              <a:rPr lang="de-CH" sz="1600"/>
              <a:t>Gras-/Lischehaufen, Krautsaum an Wegrändern/Hecken/Waldrändern/Ufer, Altgrasbestände über den Winter</a:t>
            </a:r>
            <a:r>
              <a:rPr lang="de-DE" sz="1600"/>
              <a:t> </a:t>
            </a:r>
            <a:endParaRPr lang="de-CH" sz="1600" dirty="0" smtClean="0"/>
          </a:p>
          <a:p>
            <a:pPr marL="285750" indent="-285750">
              <a:buFont typeface="Arial"/>
              <a:buChar char="•"/>
              <a:tabLst>
                <a:tab pos="1073150" algn="l"/>
              </a:tabLst>
            </a:pPr>
            <a:endParaRPr lang="de-CH" sz="1600" dirty="0" smtClean="0"/>
          </a:p>
          <a:p>
            <a:pPr>
              <a:tabLst>
                <a:tab pos="1073150" algn="l"/>
              </a:tabLst>
            </a:pPr>
            <a:r>
              <a:rPr lang="de-CH" sz="1600" dirty="0" smtClean="0"/>
              <a:t> </a:t>
            </a:r>
          </a:p>
          <a:p>
            <a:pPr marL="285750" indent="-285750">
              <a:buFont typeface="Arial"/>
              <a:buChar char="•"/>
              <a:tabLst>
                <a:tab pos="1073150" algn="l"/>
              </a:tabLst>
            </a:pPr>
            <a:endParaRPr lang="de-CH" altLang="ja-JP" sz="1600" dirty="0" smtClean="0">
              <a:latin typeface="Arial" pitchFamily="-105" charset="0"/>
              <a:ea typeface="Arial" pitchFamily="-105" charset="0"/>
              <a:cs typeface="Arial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8821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ntwerfen">
  <a:themeElements>
    <a:clrScheme name="Entwerfen 3">
      <a:dk1>
        <a:srgbClr val="000000"/>
      </a:dk1>
      <a:lt1>
        <a:srgbClr val="FFFFFF"/>
      </a:lt1>
      <a:dk2>
        <a:srgbClr val="000000"/>
      </a:dk2>
      <a:lt2>
        <a:srgbClr val="003366"/>
      </a:lt2>
      <a:accent1>
        <a:srgbClr val="3366CC"/>
      </a:accent1>
      <a:accent2>
        <a:srgbClr val="00B000"/>
      </a:accent2>
      <a:accent3>
        <a:srgbClr val="FFFFFF"/>
      </a:accent3>
      <a:accent4>
        <a:srgbClr val="000000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Entwerfen">
      <a:majorFont>
        <a:latin typeface="Trebuchet MS"/>
        <a:ea typeface="Osaka"/>
        <a:cs typeface="Osaka"/>
      </a:majorFont>
      <a:minorFont>
        <a:latin typeface="Trebuchet MS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FF0000"/>
          </a:solidFill>
          <a:prstDash val="solid"/>
          <a:round/>
          <a:headEnd type="triangl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ITC Officina Serif Book" pitchFamily="4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FF0000"/>
          </a:solidFill>
          <a:prstDash val="solid"/>
          <a:round/>
          <a:headEnd type="triangl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ITC Officina Serif Book" pitchFamily="46" charset="0"/>
          </a:defRPr>
        </a:defPPr>
      </a:lstStyle>
    </a:lnDef>
  </a:objectDefaults>
  <a:extraClrSchemeLst>
    <a:extraClrScheme>
      <a:clrScheme name="Entwerfe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twerfe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twerfen 3">
        <a:dk1>
          <a:srgbClr val="000000"/>
        </a:dk1>
        <a:lt1>
          <a:srgbClr val="FFFFFF"/>
        </a:lt1>
        <a:dk2>
          <a:srgbClr val="000000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FFFFFF"/>
        </a:accent3>
        <a:accent4>
          <a:srgbClr val="000000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twerfen 4">
        <a:dk1>
          <a:srgbClr val="000000"/>
        </a:dk1>
        <a:lt1>
          <a:srgbClr val="FFFFFF"/>
        </a:lt1>
        <a:dk2>
          <a:srgbClr val="000000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FFFFFF"/>
        </a:accent3>
        <a:accent4>
          <a:srgbClr val="000000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twerfen 5">
        <a:dk1>
          <a:srgbClr val="000000"/>
        </a:dk1>
        <a:lt1>
          <a:srgbClr val="FFFFFF"/>
        </a:lt1>
        <a:dk2>
          <a:srgbClr val="000000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FFFFFF"/>
        </a:accent3>
        <a:accent4>
          <a:srgbClr val="0000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HD Christian:Applications:Microsoft Office 2004:Vorlagen:Präsentationen:Designs:Brücke im Nebel</Template>
  <TotalTime>0</TotalTime>
  <Words>654</Words>
  <Application>Microsoft Macintosh PowerPoint</Application>
  <PresentationFormat>Benutzerdefiniert</PresentationFormat>
  <Paragraphs>132</Paragraphs>
  <Slides>11</Slides>
  <Notes>11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2" baseType="lpstr">
      <vt:lpstr>Entwerfen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Christian Gnägi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Gnägi</dc:creator>
  <cp:lastModifiedBy>BenutzerIn</cp:lastModifiedBy>
  <cp:revision>244</cp:revision>
  <cp:lastPrinted>2013-02-11T11:10:04Z</cp:lastPrinted>
  <dcterms:created xsi:type="dcterms:W3CDTF">2020-09-09T05:24:40Z</dcterms:created>
  <dcterms:modified xsi:type="dcterms:W3CDTF">2020-11-26T20:47:07Z</dcterms:modified>
</cp:coreProperties>
</file>