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450" b="1" i="0">
                <a:solidFill>
                  <a:srgbClr val="8A96A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CC006C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450" b="1" i="0">
                <a:solidFill>
                  <a:srgbClr val="8A96A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0173" y="800094"/>
            <a:ext cx="7845573" cy="510083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755903" y="836676"/>
            <a:ext cx="7703820" cy="4968240"/>
          </a:xfrm>
          <a:custGeom>
            <a:avLst/>
            <a:gdLst/>
            <a:ahLst/>
            <a:cxnLst/>
            <a:rect l="l" t="t" r="r" b="b"/>
            <a:pathLst>
              <a:path w="7703820" h="4968240">
                <a:moveTo>
                  <a:pt x="7703820" y="0"/>
                </a:moveTo>
                <a:lnTo>
                  <a:pt x="0" y="0"/>
                </a:lnTo>
                <a:lnTo>
                  <a:pt x="0" y="4968240"/>
                </a:lnTo>
                <a:lnTo>
                  <a:pt x="7703820" y="4968240"/>
                </a:lnTo>
                <a:lnTo>
                  <a:pt x="77038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755903" y="836676"/>
            <a:ext cx="7703820" cy="4968240"/>
          </a:xfrm>
          <a:custGeom>
            <a:avLst/>
            <a:gdLst/>
            <a:ahLst/>
            <a:cxnLst/>
            <a:rect l="l" t="t" r="r" b="b"/>
            <a:pathLst>
              <a:path w="7703820" h="4968240">
                <a:moveTo>
                  <a:pt x="0" y="4968240"/>
                </a:moveTo>
                <a:lnTo>
                  <a:pt x="7703820" y="4968240"/>
                </a:lnTo>
                <a:lnTo>
                  <a:pt x="7703820" y="0"/>
                </a:lnTo>
                <a:lnTo>
                  <a:pt x="0" y="0"/>
                </a:lnTo>
                <a:lnTo>
                  <a:pt x="0" y="4968240"/>
                </a:lnTo>
                <a:close/>
              </a:path>
            </a:pathLst>
          </a:custGeom>
          <a:ln w="57912">
            <a:solidFill>
              <a:srgbClr val="CC006C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09998" y="333313"/>
            <a:ext cx="4223822" cy="23678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CC006C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450" b="1" i="0">
                <a:solidFill>
                  <a:srgbClr val="8A96A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CC006C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450" b="1" i="0">
                <a:solidFill>
                  <a:srgbClr val="8A96A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450" b="1" i="0">
                <a:solidFill>
                  <a:srgbClr val="8A96A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0173" y="800094"/>
            <a:ext cx="7845573" cy="510083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755903" y="836676"/>
            <a:ext cx="7703820" cy="4968240"/>
          </a:xfrm>
          <a:custGeom>
            <a:avLst/>
            <a:gdLst/>
            <a:ahLst/>
            <a:cxnLst/>
            <a:rect l="l" t="t" r="r" b="b"/>
            <a:pathLst>
              <a:path w="7703820" h="4968240">
                <a:moveTo>
                  <a:pt x="7703820" y="0"/>
                </a:moveTo>
                <a:lnTo>
                  <a:pt x="0" y="0"/>
                </a:lnTo>
                <a:lnTo>
                  <a:pt x="0" y="4968240"/>
                </a:lnTo>
                <a:lnTo>
                  <a:pt x="7703820" y="4968240"/>
                </a:lnTo>
                <a:lnTo>
                  <a:pt x="77038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755903" y="836676"/>
            <a:ext cx="7703820" cy="4968240"/>
          </a:xfrm>
          <a:custGeom>
            <a:avLst/>
            <a:gdLst/>
            <a:ahLst/>
            <a:cxnLst/>
            <a:rect l="l" t="t" r="r" b="b"/>
            <a:pathLst>
              <a:path w="7703820" h="4968240">
                <a:moveTo>
                  <a:pt x="0" y="4968240"/>
                </a:moveTo>
                <a:lnTo>
                  <a:pt x="7703820" y="4968240"/>
                </a:lnTo>
                <a:lnTo>
                  <a:pt x="7703820" y="0"/>
                </a:lnTo>
                <a:lnTo>
                  <a:pt x="0" y="0"/>
                </a:lnTo>
                <a:lnTo>
                  <a:pt x="0" y="4968240"/>
                </a:lnTo>
                <a:close/>
              </a:path>
            </a:pathLst>
          </a:custGeom>
          <a:ln w="57912">
            <a:solidFill>
              <a:srgbClr val="CC006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36370" y="132969"/>
            <a:ext cx="6671259" cy="635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CC006C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398901" y="6025540"/>
            <a:ext cx="2418715" cy="25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50" b="1" i="0">
                <a:solidFill>
                  <a:srgbClr val="8A96A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20" Type="http://schemas.openxmlformats.org/officeDocument/2006/relationships/image" Target="../media/image21.png"/><Relationship Id="rId21" Type="http://schemas.openxmlformats.org/officeDocument/2006/relationships/image" Target="../media/image22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112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7" Type="http://schemas.openxmlformats.org/officeDocument/2006/relationships/image" Target="../media/image118.png"/><Relationship Id="rId8" Type="http://schemas.openxmlformats.org/officeDocument/2006/relationships/image" Target="../media/image119.png"/><Relationship Id="rId9" Type="http://schemas.openxmlformats.org/officeDocument/2006/relationships/image" Target="../media/image120.png"/><Relationship Id="rId10" Type="http://schemas.openxmlformats.org/officeDocument/2006/relationships/image" Target="../media/image121.png"/><Relationship Id="rId11" Type="http://schemas.openxmlformats.org/officeDocument/2006/relationships/image" Target="../media/image122.jpg"/><Relationship Id="rId12" Type="http://schemas.openxmlformats.org/officeDocument/2006/relationships/image" Target="../media/image123.jpg"/><Relationship Id="rId13" Type="http://schemas.openxmlformats.org/officeDocument/2006/relationships/image" Target="../media/image124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126.jpg"/><Relationship Id="rId4" Type="http://schemas.openxmlformats.org/officeDocument/2006/relationships/image" Target="../media/image127.jpg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7" Type="http://schemas.openxmlformats.org/officeDocument/2006/relationships/image" Target="../media/image130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8" Type="http://schemas.openxmlformats.org/officeDocument/2006/relationships/image" Target="../media/image142.png"/><Relationship Id="rId9" Type="http://schemas.openxmlformats.org/officeDocument/2006/relationships/image" Target="../media/image143.png"/><Relationship Id="rId10" Type="http://schemas.openxmlformats.org/officeDocument/2006/relationships/image" Target="../media/image144.png"/><Relationship Id="rId11" Type="http://schemas.openxmlformats.org/officeDocument/2006/relationships/image" Target="../media/image145.png"/><Relationship Id="rId12" Type="http://schemas.openxmlformats.org/officeDocument/2006/relationships/image" Target="../media/image146.png"/><Relationship Id="rId13" Type="http://schemas.openxmlformats.org/officeDocument/2006/relationships/image" Target="../media/image147.jpg"/><Relationship Id="rId14" Type="http://schemas.openxmlformats.org/officeDocument/2006/relationships/image" Target="../media/image148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5" Type="http://schemas.openxmlformats.org/officeDocument/2006/relationships/image" Target="../media/image152.png"/><Relationship Id="rId6" Type="http://schemas.openxmlformats.org/officeDocument/2006/relationships/image" Target="../media/image153.png"/><Relationship Id="rId7" Type="http://schemas.openxmlformats.org/officeDocument/2006/relationships/image" Target="../media/image154.png"/><Relationship Id="rId8" Type="http://schemas.openxmlformats.org/officeDocument/2006/relationships/image" Target="../media/image155.png"/><Relationship Id="rId9" Type="http://schemas.openxmlformats.org/officeDocument/2006/relationships/image" Target="../media/image156.png"/><Relationship Id="rId10" Type="http://schemas.openxmlformats.org/officeDocument/2006/relationships/image" Target="../media/image157.png"/><Relationship Id="rId11" Type="http://schemas.openxmlformats.org/officeDocument/2006/relationships/image" Target="../media/image158.png"/><Relationship Id="rId12" Type="http://schemas.openxmlformats.org/officeDocument/2006/relationships/image" Target="../media/image159.jpg"/><Relationship Id="rId13" Type="http://schemas.openxmlformats.org/officeDocument/2006/relationships/image" Target="../media/image160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ng"/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5" Type="http://schemas.openxmlformats.org/officeDocument/2006/relationships/image" Target="../media/image164.png"/><Relationship Id="rId6" Type="http://schemas.openxmlformats.org/officeDocument/2006/relationships/image" Target="../media/image165.png"/><Relationship Id="rId7" Type="http://schemas.openxmlformats.org/officeDocument/2006/relationships/image" Target="../media/image166.png"/><Relationship Id="rId8" Type="http://schemas.openxmlformats.org/officeDocument/2006/relationships/image" Target="../media/image167.png"/><Relationship Id="rId9" Type="http://schemas.openxmlformats.org/officeDocument/2006/relationships/image" Target="../media/image168.png"/><Relationship Id="rId10" Type="http://schemas.openxmlformats.org/officeDocument/2006/relationships/image" Target="../media/image169.png"/><Relationship Id="rId11" Type="http://schemas.openxmlformats.org/officeDocument/2006/relationships/image" Target="../media/image170.png"/><Relationship Id="rId12" Type="http://schemas.openxmlformats.org/officeDocument/2006/relationships/image" Target="../media/image171.png"/><Relationship Id="rId13" Type="http://schemas.openxmlformats.org/officeDocument/2006/relationships/image" Target="../media/image172.png"/><Relationship Id="rId14" Type="http://schemas.openxmlformats.org/officeDocument/2006/relationships/image" Target="../media/image173.png"/><Relationship Id="rId15" Type="http://schemas.openxmlformats.org/officeDocument/2006/relationships/image" Target="../media/image174.png"/><Relationship Id="rId16" Type="http://schemas.openxmlformats.org/officeDocument/2006/relationships/image" Target="../media/image175.jpg"/><Relationship Id="rId17" Type="http://schemas.openxmlformats.org/officeDocument/2006/relationships/image" Target="../media/image176.jpg"/><Relationship Id="rId18" Type="http://schemas.openxmlformats.org/officeDocument/2006/relationships/image" Target="../media/image177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png"/><Relationship Id="rId3" Type="http://schemas.openxmlformats.org/officeDocument/2006/relationships/image" Target="../media/image179.png"/><Relationship Id="rId4" Type="http://schemas.openxmlformats.org/officeDocument/2006/relationships/image" Target="../media/image180.png"/><Relationship Id="rId5" Type="http://schemas.openxmlformats.org/officeDocument/2006/relationships/image" Target="../media/image181.png"/><Relationship Id="rId6" Type="http://schemas.openxmlformats.org/officeDocument/2006/relationships/image" Target="../media/image182.png"/><Relationship Id="rId7" Type="http://schemas.openxmlformats.org/officeDocument/2006/relationships/image" Target="../media/image183.png"/><Relationship Id="rId8" Type="http://schemas.openxmlformats.org/officeDocument/2006/relationships/image" Target="../media/image184.png"/><Relationship Id="rId9" Type="http://schemas.openxmlformats.org/officeDocument/2006/relationships/image" Target="../media/image185.png"/><Relationship Id="rId10" Type="http://schemas.openxmlformats.org/officeDocument/2006/relationships/image" Target="../media/image186.png"/><Relationship Id="rId11" Type="http://schemas.openxmlformats.org/officeDocument/2006/relationships/image" Target="../media/image187.png"/><Relationship Id="rId12" Type="http://schemas.openxmlformats.org/officeDocument/2006/relationships/image" Target="../media/image188.png"/><Relationship Id="rId13" Type="http://schemas.openxmlformats.org/officeDocument/2006/relationships/image" Target="../media/image189.png"/><Relationship Id="rId14" Type="http://schemas.openxmlformats.org/officeDocument/2006/relationships/image" Target="../media/image190.png"/><Relationship Id="rId15" Type="http://schemas.openxmlformats.org/officeDocument/2006/relationships/image" Target="../media/image191.png"/><Relationship Id="rId16" Type="http://schemas.openxmlformats.org/officeDocument/2006/relationships/image" Target="../media/image192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jp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2" Type="http://schemas.openxmlformats.org/officeDocument/2006/relationships/image" Target="../media/image33.jpg"/><Relationship Id="rId13" Type="http://schemas.openxmlformats.org/officeDocument/2006/relationships/image" Target="../media/image34.jpg"/><Relationship Id="rId14" Type="http://schemas.openxmlformats.org/officeDocument/2006/relationships/image" Target="../media/image35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png"/><Relationship Id="rId3" Type="http://schemas.openxmlformats.org/officeDocument/2006/relationships/image" Target="../media/image194.png"/><Relationship Id="rId4" Type="http://schemas.openxmlformats.org/officeDocument/2006/relationships/image" Target="../media/image195.png"/><Relationship Id="rId5" Type="http://schemas.openxmlformats.org/officeDocument/2006/relationships/image" Target="../media/image196.png"/><Relationship Id="rId6" Type="http://schemas.openxmlformats.org/officeDocument/2006/relationships/image" Target="../media/image197.png"/><Relationship Id="rId7" Type="http://schemas.openxmlformats.org/officeDocument/2006/relationships/image" Target="../media/image198.png"/><Relationship Id="rId8" Type="http://schemas.openxmlformats.org/officeDocument/2006/relationships/image" Target="../media/image199.png"/><Relationship Id="rId9" Type="http://schemas.openxmlformats.org/officeDocument/2006/relationships/image" Target="../media/image200.png"/><Relationship Id="rId10" Type="http://schemas.openxmlformats.org/officeDocument/2006/relationships/image" Target="../media/image201.png"/><Relationship Id="rId11" Type="http://schemas.openxmlformats.org/officeDocument/2006/relationships/image" Target="../media/image202.png"/><Relationship Id="rId12" Type="http://schemas.openxmlformats.org/officeDocument/2006/relationships/image" Target="../media/image203.png"/><Relationship Id="rId13" Type="http://schemas.openxmlformats.org/officeDocument/2006/relationships/image" Target="../media/image204.jpg"/><Relationship Id="rId14" Type="http://schemas.openxmlformats.org/officeDocument/2006/relationships/image" Target="../media/image205.jpg"/><Relationship Id="rId15" Type="http://schemas.openxmlformats.org/officeDocument/2006/relationships/image" Target="../media/image206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png"/><Relationship Id="rId3" Type="http://schemas.openxmlformats.org/officeDocument/2006/relationships/image" Target="../media/image208.png"/><Relationship Id="rId4" Type="http://schemas.openxmlformats.org/officeDocument/2006/relationships/image" Target="../media/image209.png"/><Relationship Id="rId5" Type="http://schemas.openxmlformats.org/officeDocument/2006/relationships/image" Target="../media/image210.png"/><Relationship Id="rId6" Type="http://schemas.openxmlformats.org/officeDocument/2006/relationships/image" Target="../media/image211.png"/><Relationship Id="rId7" Type="http://schemas.openxmlformats.org/officeDocument/2006/relationships/image" Target="../media/image212.png"/><Relationship Id="rId8" Type="http://schemas.openxmlformats.org/officeDocument/2006/relationships/image" Target="../media/image213.png"/><Relationship Id="rId9" Type="http://schemas.openxmlformats.org/officeDocument/2006/relationships/image" Target="../media/image214.png"/><Relationship Id="rId10" Type="http://schemas.openxmlformats.org/officeDocument/2006/relationships/image" Target="../media/image215.png"/><Relationship Id="rId11" Type="http://schemas.openxmlformats.org/officeDocument/2006/relationships/image" Target="../media/image216.png"/><Relationship Id="rId12" Type="http://schemas.openxmlformats.org/officeDocument/2006/relationships/image" Target="../media/image217.jpg"/><Relationship Id="rId13" Type="http://schemas.openxmlformats.org/officeDocument/2006/relationships/image" Target="../media/image218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9.png"/><Relationship Id="rId3" Type="http://schemas.openxmlformats.org/officeDocument/2006/relationships/image" Target="../media/image220.png"/><Relationship Id="rId4" Type="http://schemas.openxmlformats.org/officeDocument/2006/relationships/image" Target="../media/image221.png"/><Relationship Id="rId5" Type="http://schemas.openxmlformats.org/officeDocument/2006/relationships/image" Target="../media/image222.png"/><Relationship Id="rId6" Type="http://schemas.openxmlformats.org/officeDocument/2006/relationships/image" Target="../media/image223.png"/><Relationship Id="rId7" Type="http://schemas.openxmlformats.org/officeDocument/2006/relationships/image" Target="../media/image224.png"/><Relationship Id="rId8" Type="http://schemas.openxmlformats.org/officeDocument/2006/relationships/image" Target="../media/image225.png"/><Relationship Id="rId9" Type="http://schemas.openxmlformats.org/officeDocument/2006/relationships/image" Target="../media/image226.png"/><Relationship Id="rId10" Type="http://schemas.openxmlformats.org/officeDocument/2006/relationships/image" Target="../media/image227.jpg"/><Relationship Id="rId11" Type="http://schemas.openxmlformats.org/officeDocument/2006/relationships/image" Target="../media/image228.jpg"/><Relationship Id="rId12" Type="http://schemas.openxmlformats.org/officeDocument/2006/relationships/image" Target="../media/image229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0.png"/><Relationship Id="rId3" Type="http://schemas.openxmlformats.org/officeDocument/2006/relationships/image" Target="../media/image231.png"/><Relationship Id="rId4" Type="http://schemas.openxmlformats.org/officeDocument/2006/relationships/image" Target="../media/image232.png"/><Relationship Id="rId5" Type="http://schemas.openxmlformats.org/officeDocument/2006/relationships/image" Target="../media/image233.png"/><Relationship Id="rId6" Type="http://schemas.openxmlformats.org/officeDocument/2006/relationships/image" Target="../media/image234.png"/><Relationship Id="rId7" Type="http://schemas.openxmlformats.org/officeDocument/2006/relationships/image" Target="../media/image235.png"/><Relationship Id="rId8" Type="http://schemas.openxmlformats.org/officeDocument/2006/relationships/image" Target="../media/image236.png"/><Relationship Id="rId9" Type="http://schemas.openxmlformats.org/officeDocument/2006/relationships/image" Target="../media/image237.png"/><Relationship Id="rId10" Type="http://schemas.openxmlformats.org/officeDocument/2006/relationships/image" Target="../media/image238.png"/><Relationship Id="rId11" Type="http://schemas.openxmlformats.org/officeDocument/2006/relationships/image" Target="../media/image239.png"/><Relationship Id="rId12" Type="http://schemas.openxmlformats.org/officeDocument/2006/relationships/image" Target="../media/image240.png"/><Relationship Id="rId13" Type="http://schemas.openxmlformats.org/officeDocument/2006/relationships/image" Target="../media/image241.png"/><Relationship Id="rId14" Type="http://schemas.openxmlformats.org/officeDocument/2006/relationships/image" Target="../media/image242.png"/><Relationship Id="rId15" Type="http://schemas.openxmlformats.org/officeDocument/2006/relationships/image" Target="../media/image243.jpg"/><Relationship Id="rId16" Type="http://schemas.openxmlformats.org/officeDocument/2006/relationships/image" Target="../media/image244.jpg"/><Relationship Id="rId17" Type="http://schemas.openxmlformats.org/officeDocument/2006/relationships/image" Target="../media/image245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6.png"/><Relationship Id="rId3" Type="http://schemas.openxmlformats.org/officeDocument/2006/relationships/image" Target="../media/image247.png"/><Relationship Id="rId4" Type="http://schemas.openxmlformats.org/officeDocument/2006/relationships/image" Target="../media/image248.png"/><Relationship Id="rId5" Type="http://schemas.openxmlformats.org/officeDocument/2006/relationships/image" Target="../media/image249.png"/><Relationship Id="rId6" Type="http://schemas.openxmlformats.org/officeDocument/2006/relationships/image" Target="../media/image250.png"/><Relationship Id="rId7" Type="http://schemas.openxmlformats.org/officeDocument/2006/relationships/image" Target="../media/image251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2.png"/><Relationship Id="rId3" Type="http://schemas.openxmlformats.org/officeDocument/2006/relationships/image" Target="../media/image253.png"/><Relationship Id="rId4" Type="http://schemas.openxmlformats.org/officeDocument/2006/relationships/image" Target="../media/image254.png"/><Relationship Id="rId5" Type="http://schemas.openxmlformats.org/officeDocument/2006/relationships/image" Target="../media/image255.png"/><Relationship Id="rId6" Type="http://schemas.openxmlformats.org/officeDocument/2006/relationships/image" Target="../media/image256.png"/><Relationship Id="rId7" Type="http://schemas.openxmlformats.org/officeDocument/2006/relationships/image" Target="../media/image257.png"/><Relationship Id="rId8" Type="http://schemas.openxmlformats.org/officeDocument/2006/relationships/image" Target="../media/image258.png"/><Relationship Id="rId9" Type="http://schemas.openxmlformats.org/officeDocument/2006/relationships/image" Target="../media/image259.png"/><Relationship Id="rId10" Type="http://schemas.openxmlformats.org/officeDocument/2006/relationships/image" Target="../media/image260.png"/><Relationship Id="rId11" Type="http://schemas.openxmlformats.org/officeDocument/2006/relationships/image" Target="../media/image261.png"/><Relationship Id="rId12" Type="http://schemas.openxmlformats.org/officeDocument/2006/relationships/image" Target="../media/image262.png"/><Relationship Id="rId13" Type="http://schemas.openxmlformats.org/officeDocument/2006/relationships/image" Target="../media/image263.png"/><Relationship Id="rId14" Type="http://schemas.openxmlformats.org/officeDocument/2006/relationships/image" Target="../media/image264.png"/><Relationship Id="rId15" Type="http://schemas.openxmlformats.org/officeDocument/2006/relationships/image" Target="../media/image265.png"/><Relationship Id="rId16" Type="http://schemas.openxmlformats.org/officeDocument/2006/relationships/image" Target="../media/image266.jpg"/><Relationship Id="rId17" Type="http://schemas.openxmlformats.org/officeDocument/2006/relationships/image" Target="../media/image267.jpg"/><Relationship Id="rId18" Type="http://schemas.openxmlformats.org/officeDocument/2006/relationships/image" Target="../media/image268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9.png"/><Relationship Id="rId3" Type="http://schemas.openxmlformats.org/officeDocument/2006/relationships/image" Target="../media/image270.png"/><Relationship Id="rId4" Type="http://schemas.openxmlformats.org/officeDocument/2006/relationships/image" Target="../media/image271.png"/><Relationship Id="rId5" Type="http://schemas.openxmlformats.org/officeDocument/2006/relationships/image" Target="../media/image272.png"/><Relationship Id="rId6" Type="http://schemas.openxmlformats.org/officeDocument/2006/relationships/image" Target="../media/image273.png"/><Relationship Id="rId7" Type="http://schemas.openxmlformats.org/officeDocument/2006/relationships/image" Target="../media/image274.png"/><Relationship Id="rId8" Type="http://schemas.openxmlformats.org/officeDocument/2006/relationships/image" Target="../media/image275.png"/><Relationship Id="rId9" Type="http://schemas.openxmlformats.org/officeDocument/2006/relationships/image" Target="../media/image276.png"/><Relationship Id="rId10" Type="http://schemas.openxmlformats.org/officeDocument/2006/relationships/image" Target="../media/image277.png"/><Relationship Id="rId11" Type="http://schemas.openxmlformats.org/officeDocument/2006/relationships/image" Target="../media/image278.png"/><Relationship Id="rId12" Type="http://schemas.openxmlformats.org/officeDocument/2006/relationships/image" Target="../media/image279.png"/><Relationship Id="rId13" Type="http://schemas.openxmlformats.org/officeDocument/2006/relationships/image" Target="../media/image280.png"/><Relationship Id="rId14" Type="http://schemas.openxmlformats.org/officeDocument/2006/relationships/image" Target="../media/image281.jpg"/><Relationship Id="rId15" Type="http://schemas.openxmlformats.org/officeDocument/2006/relationships/image" Target="../media/image282.jpg"/><Relationship Id="rId16" Type="http://schemas.openxmlformats.org/officeDocument/2006/relationships/image" Target="../media/image283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4.png"/><Relationship Id="rId3" Type="http://schemas.openxmlformats.org/officeDocument/2006/relationships/image" Target="../media/image285.png"/><Relationship Id="rId4" Type="http://schemas.openxmlformats.org/officeDocument/2006/relationships/image" Target="../media/image286.png"/><Relationship Id="rId5" Type="http://schemas.openxmlformats.org/officeDocument/2006/relationships/image" Target="../media/image287.png"/><Relationship Id="rId6" Type="http://schemas.openxmlformats.org/officeDocument/2006/relationships/image" Target="../media/image288.png"/><Relationship Id="rId7" Type="http://schemas.openxmlformats.org/officeDocument/2006/relationships/image" Target="../media/image289.png"/><Relationship Id="rId8" Type="http://schemas.openxmlformats.org/officeDocument/2006/relationships/image" Target="../media/image290.png"/><Relationship Id="rId9" Type="http://schemas.openxmlformats.org/officeDocument/2006/relationships/image" Target="../media/image291.png"/><Relationship Id="rId10" Type="http://schemas.openxmlformats.org/officeDocument/2006/relationships/image" Target="../media/image292.png"/><Relationship Id="rId11" Type="http://schemas.openxmlformats.org/officeDocument/2006/relationships/image" Target="../media/image293.png"/><Relationship Id="rId12" Type="http://schemas.openxmlformats.org/officeDocument/2006/relationships/image" Target="../media/image294.png"/><Relationship Id="rId13" Type="http://schemas.openxmlformats.org/officeDocument/2006/relationships/image" Target="../media/image295.png"/><Relationship Id="rId14" Type="http://schemas.openxmlformats.org/officeDocument/2006/relationships/image" Target="../media/image296.png"/><Relationship Id="rId15" Type="http://schemas.openxmlformats.org/officeDocument/2006/relationships/image" Target="../media/image297.jpg"/><Relationship Id="rId16" Type="http://schemas.openxmlformats.org/officeDocument/2006/relationships/image" Target="../media/image298.jpg"/><Relationship Id="rId17" Type="http://schemas.openxmlformats.org/officeDocument/2006/relationships/image" Target="../media/image299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0.png"/><Relationship Id="rId3" Type="http://schemas.openxmlformats.org/officeDocument/2006/relationships/image" Target="../media/image301.png"/><Relationship Id="rId4" Type="http://schemas.openxmlformats.org/officeDocument/2006/relationships/image" Target="../media/image302.png"/><Relationship Id="rId5" Type="http://schemas.openxmlformats.org/officeDocument/2006/relationships/image" Target="../media/image303.png"/><Relationship Id="rId6" Type="http://schemas.openxmlformats.org/officeDocument/2006/relationships/image" Target="../media/image304.png"/><Relationship Id="rId7" Type="http://schemas.openxmlformats.org/officeDocument/2006/relationships/image" Target="../media/image305.png"/><Relationship Id="rId8" Type="http://schemas.openxmlformats.org/officeDocument/2006/relationships/image" Target="../media/image306.png"/><Relationship Id="rId9" Type="http://schemas.openxmlformats.org/officeDocument/2006/relationships/image" Target="../media/image307.png"/><Relationship Id="rId10" Type="http://schemas.openxmlformats.org/officeDocument/2006/relationships/image" Target="../media/image308.png"/><Relationship Id="rId11" Type="http://schemas.openxmlformats.org/officeDocument/2006/relationships/image" Target="../media/image309.png"/><Relationship Id="rId12" Type="http://schemas.openxmlformats.org/officeDocument/2006/relationships/image" Target="../media/image310.png"/><Relationship Id="rId13" Type="http://schemas.openxmlformats.org/officeDocument/2006/relationships/image" Target="../media/image311.png"/><Relationship Id="rId14" Type="http://schemas.openxmlformats.org/officeDocument/2006/relationships/image" Target="../media/image312.jpg"/><Relationship Id="rId15" Type="http://schemas.openxmlformats.org/officeDocument/2006/relationships/image" Target="../media/image313.jpg"/><Relationship Id="rId16" Type="http://schemas.openxmlformats.org/officeDocument/2006/relationships/image" Target="../media/image314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5.png"/><Relationship Id="rId3" Type="http://schemas.openxmlformats.org/officeDocument/2006/relationships/image" Target="../media/image316.png"/><Relationship Id="rId4" Type="http://schemas.openxmlformats.org/officeDocument/2006/relationships/image" Target="../media/image317.png"/><Relationship Id="rId5" Type="http://schemas.openxmlformats.org/officeDocument/2006/relationships/image" Target="../media/image318.png"/><Relationship Id="rId6" Type="http://schemas.openxmlformats.org/officeDocument/2006/relationships/image" Target="../media/image319.png"/><Relationship Id="rId7" Type="http://schemas.openxmlformats.org/officeDocument/2006/relationships/image" Target="../media/image320.png"/><Relationship Id="rId8" Type="http://schemas.openxmlformats.org/officeDocument/2006/relationships/image" Target="../media/image321.png"/><Relationship Id="rId9" Type="http://schemas.openxmlformats.org/officeDocument/2006/relationships/image" Target="../media/image322.png"/><Relationship Id="rId10" Type="http://schemas.openxmlformats.org/officeDocument/2006/relationships/image" Target="../media/image323.png"/><Relationship Id="rId11" Type="http://schemas.openxmlformats.org/officeDocument/2006/relationships/image" Target="../media/image324.png"/><Relationship Id="rId12" Type="http://schemas.openxmlformats.org/officeDocument/2006/relationships/image" Target="../media/image325.jpg"/><Relationship Id="rId13" Type="http://schemas.openxmlformats.org/officeDocument/2006/relationships/image" Target="../media/image326.png"/><Relationship Id="rId14" Type="http://schemas.openxmlformats.org/officeDocument/2006/relationships/image" Target="../media/image327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8.png"/><Relationship Id="rId3" Type="http://schemas.openxmlformats.org/officeDocument/2006/relationships/image" Target="../media/image329.png"/><Relationship Id="rId4" Type="http://schemas.openxmlformats.org/officeDocument/2006/relationships/image" Target="../media/image330.jpg"/><Relationship Id="rId5" Type="http://schemas.openxmlformats.org/officeDocument/2006/relationships/image" Target="../media/image331.jpg"/><Relationship Id="rId6" Type="http://schemas.openxmlformats.org/officeDocument/2006/relationships/image" Target="../media/image332.jpg"/><Relationship Id="rId7" Type="http://schemas.openxmlformats.org/officeDocument/2006/relationships/image" Target="../media/image333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4.png"/><Relationship Id="rId3" Type="http://schemas.openxmlformats.org/officeDocument/2006/relationships/image" Target="../media/image335.jpg"/><Relationship Id="rId4" Type="http://schemas.openxmlformats.org/officeDocument/2006/relationships/image" Target="../media/image336.jpg"/><Relationship Id="rId5" Type="http://schemas.openxmlformats.org/officeDocument/2006/relationships/image" Target="../media/image337.png"/><Relationship Id="rId6" Type="http://schemas.openxmlformats.org/officeDocument/2006/relationships/image" Target="../media/image338.pn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9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0.png"/><Relationship Id="rId3" Type="http://schemas.openxmlformats.org/officeDocument/2006/relationships/image" Target="../media/image341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2.png"/><Relationship Id="rId3" Type="http://schemas.openxmlformats.org/officeDocument/2006/relationships/image" Target="../media/image343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4.png"/><Relationship Id="rId3" Type="http://schemas.openxmlformats.org/officeDocument/2006/relationships/image" Target="../media/image345.png"/><Relationship Id="rId4" Type="http://schemas.openxmlformats.org/officeDocument/2006/relationships/image" Target="../media/image346.png"/><Relationship Id="rId5" Type="http://schemas.openxmlformats.org/officeDocument/2006/relationships/image" Target="../media/image347.png"/><Relationship Id="rId6" Type="http://schemas.openxmlformats.org/officeDocument/2006/relationships/image" Target="../media/image348.png"/><Relationship Id="rId7" Type="http://schemas.openxmlformats.org/officeDocument/2006/relationships/image" Target="../media/image349.png"/><Relationship Id="rId8" Type="http://schemas.openxmlformats.org/officeDocument/2006/relationships/image" Target="../media/image350.png"/><Relationship Id="rId9" Type="http://schemas.openxmlformats.org/officeDocument/2006/relationships/image" Target="../media/image351.jpg"/><Relationship Id="rId10" Type="http://schemas.openxmlformats.org/officeDocument/2006/relationships/image" Target="../media/image352.jpg"/><Relationship Id="rId11" Type="http://schemas.openxmlformats.org/officeDocument/2006/relationships/image" Target="../media/image353.jpg"/><Relationship Id="rId12" Type="http://schemas.openxmlformats.org/officeDocument/2006/relationships/image" Target="../media/image354.jpg"/><Relationship Id="rId13" Type="http://schemas.openxmlformats.org/officeDocument/2006/relationships/image" Target="../media/image355.jpg"/><Relationship Id="rId14" Type="http://schemas.openxmlformats.org/officeDocument/2006/relationships/image" Target="../media/image356.jpg"/><Relationship Id="rId15" Type="http://schemas.openxmlformats.org/officeDocument/2006/relationships/image" Target="../media/image357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1" Type="http://schemas.openxmlformats.org/officeDocument/2006/relationships/image" Target="../media/image49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jp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jpg"/><Relationship Id="rId7" Type="http://schemas.openxmlformats.org/officeDocument/2006/relationships/image" Target="../media/image69.png"/><Relationship Id="rId8" Type="http://schemas.openxmlformats.org/officeDocument/2006/relationships/image" Target="../media/image70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jpg"/><Relationship Id="rId4" Type="http://schemas.openxmlformats.org/officeDocument/2006/relationships/image" Target="../media/image73.jp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0" Type="http://schemas.openxmlformats.org/officeDocument/2006/relationships/image" Target="../media/image79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Relationship Id="rId11" Type="http://schemas.openxmlformats.org/officeDocument/2006/relationships/image" Target="../media/image89.jpg"/><Relationship Id="rId12" Type="http://schemas.openxmlformats.org/officeDocument/2006/relationships/image" Target="../media/image90.jpg"/><Relationship Id="rId13" Type="http://schemas.openxmlformats.org/officeDocument/2006/relationships/image" Target="../media/image91.png"/><Relationship Id="rId14" Type="http://schemas.openxmlformats.org/officeDocument/2006/relationships/image" Target="../media/image92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73067" y="897636"/>
            <a:ext cx="1366265" cy="67741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50233" y="982421"/>
            <a:ext cx="989330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latin typeface="Verdana"/>
                <a:cs typeface="Verdana"/>
              </a:rPr>
              <a:t>O</a:t>
            </a:r>
            <a:r>
              <a:rPr dirty="0" sz="2400" spc="-10">
                <a:latin typeface="Verdana"/>
                <a:cs typeface="Verdana"/>
              </a:rPr>
              <a:t>R</a:t>
            </a:r>
            <a:r>
              <a:rPr dirty="0" sz="2400">
                <a:latin typeface="Verdana"/>
                <a:cs typeface="Verdana"/>
              </a:rPr>
              <a:t>NE</a:t>
            </a:r>
            <a:endParaRPr sz="24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23644" y="4378452"/>
            <a:ext cx="5746750" cy="1220470"/>
            <a:chOff x="1723644" y="4378452"/>
            <a:chExt cx="5746750" cy="122047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3644" y="4378452"/>
              <a:ext cx="500633" cy="56769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15668" y="4445520"/>
              <a:ext cx="560069" cy="46099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6000" y="4445520"/>
              <a:ext cx="1846326" cy="46099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42588" y="4445520"/>
              <a:ext cx="2132838" cy="46099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85688" y="4445520"/>
              <a:ext cx="435114" cy="46099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31052" y="4445520"/>
              <a:ext cx="407682" cy="46099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30111" y="4378452"/>
              <a:ext cx="422910" cy="56769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44411" y="4445520"/>
              <a:ext cx="1125474" cy="46099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93263" y="4750320"/>
              <a:ext cx="918210" cy="46099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21736" y="4750320"/>
              <a:ext cx="407682" cy="4609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20796" y="4683252"/>
              <a:ext cx="639318" cy="56769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51504" y="4750320"/>
              <a:ext cx="747522" cy="46099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07764" y="4750320"/>
              <a:ext cx="555498" cy="46099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572000" y="4750320"/>
              <a:ext cx="589026" cy="46099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37760" y="4683252"/>
              <a:ext cx="553974" cy="56769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83123" y="4750320"/>
              <a:ext cx="1547622" cy="46099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77183" y="5196840"/>
              <a:ext cx="704850" cy="40156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840479" y="5196840"/>
              <a:ext cx="326898" cy="40156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925823" y="5196840"/>
              <a:ext cx="1914905" cy="401561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870329" y="4448936"/>
            <a:ext cx="5463540" cy="10337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CC006C"/>
                </a:solidFill>
                <a:latin typeface="Verdana"/>
                <a:cs typeface="Verdana"/>
              </a:rPr>
              <a:t>L</a:t>
            </a:r>
            <a:r>
              <a:rPr dirty="0" sz="1600" spc="-5" b="1">
                <a:solidFill>
                  <a:srgbClr val="CC006C"/>
                </a:solidFill>
                <a:latin typeface="Verdana"/>
                <a:cs typeface="Verdana"/>
              </a:rPr>
              <a:t>ES</a:t>
            </a:r>
            <a:r>
              <a:rPr dirty="0" sz="1600" spc="145" b="1">
                <a:solidFill>
                  <a:srgbClr val="CC006C"/>
                </a:solidFill>
                <a:latin typeface="Verdana"/>
                <a:cs typeface="Verdana"/>
              </a:rPr>
              <a:t> </a:t>
            </a:r>
            <a:r>
              <a:rPr dirty="0" sz="1600" spc="-10" b="1">
                <a:solidFill>
                  <a:srgbClr val="CC006C"/>
                </a:solidFill>
                <a:latin typeface="Verdana"/>
                <a:cs typeface="Verdana"/>
              </a:rPr>
              <a:t>DYNAMIQUES</a:t>
            </a:r>
            <a:r>
              <a:rPr dirty="0" sz="1600" spc="155" b="1">
                <a:solidFill>
                  <a:srgbClr val="CC006C"/>
                </a:solidFill>
                <a:latin typeface="Verdana"/>
                <a:cs typeface="Verdana"/>
              </a:rPr>
              <a:t> </a:t>
            </a:r>
            <a:r>
              <a:rPr dirty="0" sz="1600" spc="-10" b="1">
                <a:solidFill>
                  <a:srgbClr val="CC006C"/>
                </a:solidFill>
                <a:latin typeface="Verdana"/>
                <a:cs typeface="Verdana"/>
              </a:rPr>
              <a:t>TERRITORIALES</a:t>
            </a:r>
            <a:r>
              <a:rPr dirty="0" sz="1600" spc="155" b="1">
                <a:solidFill>
                  <a:srgbClr val="CC006C"/>
                </a:solidFill>
                <a:latin typeface="Verdana"/>
                <a:cs typeface="Verdana"/>
              </a:rPr>
              <a:t> </a:t>
            </a:r>
            <a:r>
              <a:rPr dirty="0" sz="1600" spc="-5" b="1">
                <a:solidFill>
                  <a:srgbClr val="CC006C"/>
                </a:solidFill>
                <a:latin typeface="Verdana"/>
                <a:cs typeface="Verdana"/>
              </a:rPr>
              <a:t>À</a:t>
            </a:r>
            <a:r>
              <a:rPr dirty="0" sz="1600" spc="155" b="1">
                <a:solidFill>
                  <a:srgbClr val="CC006C"/>
                </a:solidFill>
                <a:latin typeface="Verdana"/>
                <a:cs typeface="Verdana"/>
              </a:rPr>
              <a:t> </a:t>
            </a:r>
            <a:r>
              <a:rPr dirty="0" sz="1600" spc="-10" b="1">
                <a:solidFill>
                  <a:srgbClr val="CC006C"/>
                </a:solidFill>
                <a:latin typeface="Verdana"/>
                <a:cs typeface="Verdana"/>
              </a:rPr>
              <a:t>L</a:t>
            </a:r>
            <a:r>
              <a:rPr dirty="0" sz="2000" spc="-10" b="1">
                <a:solidFill>
                  <a:srgbClr val="CC006C"/>
                </a:solidFill>
                <a:latin typeface="Verdana"/>
                <a:cs typeface="Verdana"/>
              </a:rPr>
              <a:t>’</a:t>
            </a:r>
            <a:r>
              <a:rPr dirty="0" sz="1600" spc="-10" b="1">
                <a:solidFill>
                  <a:srgbClr val="CC006C"/>
                </a:solidFill>
                <a:latin typeface="Verdana"/>
                <a:cs typeface="Verdana"/>
              </a:rPr>
              <a:t>ŒUVRE </a:t>
            </a:r>
            <a:r>
              <a:rPr dirty="0" sz="1600" spc="-530" b="1">
                <a:solidFill>
                  <a:srgbClr val="CC006C"/>
                </a:solidFill>
                <a:latin typeface="Verdana"/>
                <a:cs typeface="Verdana"/>
              </a:rPr>
              <a:t> </a:t>
            </a:r>
            <a:r>
              <a:rPr dirty="0" sz="1600" spc="-10" b="1">
                <a:solidFill>
                  <a:srgbClr val="CC006C"/>
                </a:solidFill>
                <a:latin typeface="Verdana"/>
                <a:cs typeface="Verdana"/>
              </a:rPr>
              <a:t>DANS</a:t>
            </a:r>
            <a:r>
              <a:rPr dirty="0" sz="1600" spc="140" b="1">
                <a:solidFill>
                  <a:srgbClr val="CC006C"/>
                </a:solidFill>
                <a:latin typeface="Verdana"/>
                <a:cs typeface="Verdana"/>
              </a:rPr>
              <a:t> </a:t>
            </a:r>
            <a:r>
              <a:rPr dirty="0" sz="1600" spc="-5" b="1">
                <a:solidFill>
                  <a:srgbClr val="CC006C"/>
                </a:solidFill>
                <a:latin typeface="Verdana"/>
                <a:cs typeface="Verdana"/>
              </a:rPr>
              <a:t>L</a:t>
            </a:r>
            <a:r>
              <a:rPr dirty="0" sz="2000" spc="-5" b="1">
                <a:solidFill>
                  <a:srgbClr val="CC006C"/>
                </a:solidFill>
                <a:latin typeface="Verdana"/>
                <a:cs typeface="Verdana"/>
              </a:rPr>
              <a:t>’O</a:t>
            </a:r>
            <a:r>
              <a:rPr dirty="0" sz="1600" spc="-5" b="1">
                <a:solidFill>
                  <a:srgbClr val="CC006C"/>
                </a:solidFill>
                <a:latin typeface="Verdana"/>
                <a:cs typeface="Verdana"/>
              </a:rPr>
              <a:t>RNE</a:t>
            </a:r>
            <a:r>
              <a:rPr dirty="0" sz="1600" spc="140" b="1">
                <a:solidFill>
                  <a:srgbClr val="CC006C"/>
                </a:solidFill>
                <a:latin typeface="Verdana"/>
                <a:cs typeface="Verdana"/>
              </a:rPr>
              <a:t> </a:t>
            </a:r>
            <a:r>
              <a:rPr dirty="0" sz="1600" spc="-5" b="1">
                <a:solidFill>
                  <a:srgbClr val="CC006C"/>
                </a:solidFill>
                <a:latin typeface="Verdana"/>
                <a:cs typeface="Verdana"/>
              </a:rPr>
              <a:t>ET</a:t>
            </a:r>
            <a:r>
              <a:rPr dirty="0" sz="1600" spc="135" b="1">
                <a:solidFill>
                  <a:srgbClr val="CC006C"/>
                </a:solidFill>
                <a:latin typeface="Verdana"/>
                <a:cs typeface="Verdana"/>
              </a:rPr>
              <a:t> </a:t>
            </a:r>
            <a:r>
              <a:rPr dirty="0" sz="1600" spc="-5" b="1">
                <a:solidFill>
                  <a:srgbClr val="CC006C"/>
                </a:solidFill>
                <a:latin typeface="Verdana"/>
                <a:cs typeface="Verdana"/>
              </a:rPr>
              <a:t>EN</a:t>
            </a:r>
            <a:r>
              <a:rPr dirty="0" sz="1600" spc="125" b="1">
                <a:solidFill>
                  <a:srgbClr val="CC006C"/>
                </a:solidFill>
                <a:latin typeface="Verdana"/>
                <a:cs typeface="Verdana"/>
              </a:rPr>
              <a:t> </a:t>
            </a:r>
            <a:r>
              <a:rPr dirty="0" sz="2000" spc="-10" b="1">
                <a:solidFill>
                  <a:srgbClr val="CC006C"/>
                </a:solidFill>
                <a:latin typeface="Verdana"/>
                <a:cs typeface="Verdana"/>
              </a:rPr>
              <a:t>N</a:t>
            </a:r>
            <a:r>
              <a:rPr dirty="0" sz="1600" spc="-10" b="1">
                <a:solidFill>
                  <a:srgbClr val="CC006C"/>
                </a:solidFill>
                <a:latin typeface="Verdana"/>
                <a:cs typeface="Verdana"/>
              </a:rPr>
              <a:t>ORMANDIE</a:t>
            </a:r>
            <a:endParaRPr sz="1600">
              <a:latin typeface="Verdana"/>
              <a:cs typeface="Verdana"/>
            </a:endParaRPr>
          </a:p>
          <a:p>
            <a:pPr algn="ctr" marL="635">
              <a:lnSpc>
                <a:spcPct val="100000"/>
              </a:lnSpc>
              <a:spcBef>
                <a:spcPts val="1455"/>
              </a:spcBef>
            </a:pPr>
            <a:r>
              <a:rPr dirty="0" sz="1400" b="1">
                <a:latin typeface="Verdana"/>
                <a:cs typeface="Verdana"/>
              </a:rPr>
              <a:t>Jean-Philippe</a:t>
            </a:r>
            <a:r>
              <a:rPr dirty="0" sz="1400" spc="-85" b="1">
                <a:latin typeface="Verdana"/>
                <a:cs typeface="Verdana"/>
              </a:rPr>
              <a:t> </a:t>
            </a:r>
            <a:r>
              <a:rPr dirty="0" sz="1400" b="1">
                <a:latin typeface="Verdana"/>
                <a:cs typeface="Verdana"/>
              </a:rPr>
              <a:t>BRIAND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25" name="object 2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726692" y="1557527"/>
            <a:ext cx="5690615" cy="2738628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63952" y="333313"/>
            <a:ext cx="4842758" cy="25955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37029" y="277113"/>
            <a:ext cx="4869180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0"/>
              <a:t>L’ORNE</a:t>
            </a:r>
            <a:r>
              <a:rPr dirty="0" spc="-35"/>
              <a:t> </a:t>
            </a:r>
            <a:r>
              <a:rPr dirty="0" spc="-5"/>
              <a:t>PERD</a:t>
            </a:r>
            <a:r>
              <a:rPr dirty="0" spc="-15"/>
              <a:t> </a:t>
            </a:r>
            <a:r>
              <a:rPr dirty="0" spc="-10"/>
              <a:t>CHAQUE</a:t>
            </a:r>
            <a:r>
              <a:rPr dirty="0"/>
              <a:t> ANNÉE</a:t>
            </a:r>
            <a:r>
              <a:rPr dirty="0" spc="-30"/>
              <a:t> </a:t>
            </a:r>
            <a:r>
              <a:rPr dirty="0" spc="-15"/>
              <a:t>DES</a:t>
            </a:r>
            <a:r>
              <a:rPr dirty="0" spc="15"/>
              <a:t> </a:t>
            </a:r>
            <a:r>
              <a:rPr dirty="0" spc="-20"/>
              <a:t>HABITANTS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378964" y="4698479"/>
            <a:ext cx="4436110" cy="999490"/>
            <a:chOff x="2378964" y="4698479"/>
            <a:chExt cx="4436110" cy="9994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3552" y="4698479"/>
              <a:ext cx="2647950" cy="4808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78964" y="4957559"/>
              <a:ext cx="3940302" cy="48083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31992" y="4957559"/>
              <a:ext cx="782573" cy="4808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23616" y="5216652"/>
              <a:ext cx="3146298" cy="48083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502535" y="4742763"/>
            <a:ext cx="4173854" cy="8045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105"/>
              </a:spcBef>
            </a:pP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278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500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habitants</a:t>
            </a:r>
            <a:r>
              <a:rPr dirty="0" sz="17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2020</a:t>
            </a:r>
            <a:endParaRPr sz="1700">
              <a:latin typeface="Calibri"/>
              <a:cs typeface="Calibri"/>
            </a:endParaRPr>
          </a:p>
          <a:p>
            <a:pPr algn="ctr" marL="12065" marR="5080">
              <a:lnSpc>
                <a:spcPct val="100000"/>
              </a:lnSpc>
              <a:spcBef>
                <a:spcPts val="5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13 200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habitants en moins 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entre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2010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et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2020, </a:t>
            </a:r>
            <a:r>
              <a:rPr dirty="0" sz="1700" spc="-37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soit</a:t>
            </a:r>
            <a:r>
              <a:rPr dirty="0" sz="17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une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baisse</a:t>
            </a:r>
            <a:r>
              <a:rPr dirty="0" sz="17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5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%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en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10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ans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403603" y="1124711"/>
            <a:ext cx="6553200" cy="3500754"/>
            <a:chOff x="1403603" y="1124711"/>
            <a:chExt cx="6553200" cy="3500754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3603" y="1124711"/>
              <a:ext cx="6553200" cy="350062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420618" y="1413509"/>
              <a:ext cx="2809240" cy="1009015"/>
            </a:xfrm>
            <a:custGeom>
              <a:avLst/>
              <a:gdLst/>
              <a:ahLst/>
              <a:cxnLst/>
              <a:rect l="l" t="t" r="r" b="b"/>
              <a:pathLst>
                <a:path w="2809240" h="1009014">
                  <a:moveTo>
                    <a:pt x="0" y="0"/>
                  </a:moveTo>
                  <a:lnTo>
                    <a:pt x="0" y="792099"/>
                  </a:lnTo>
                </a:path>
                <a:path w="2809240" h="1009014">
                  <a:moveTo>
                    <a:pt x="2808732" y="216407"/>
                  </a:moveTo>
                  <a:lnTo>
                    <a:pt x="2808732" y="1008506"/>
                  </a:lnTo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3641" y="333313"/>
            <a:ext cx="5398815" cy="23678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56613" y="277113"/>
            <a:ext cx="5429250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LES</a:t>
            </a:r>
            <a:r>
              <a:rPr dirty="0" spc="-5"/>
              <a:t> </a:t>
            </a:r>
            <a:r>
              <a:rPr dirty="0" spc="-15"/>
              <a:t>DÉCÈS</a:t>
            </a:r>
            <a:r>
              <a:rPr dirty="0" spc="10"/>
              <a:t> </a:t>
            </a:r>
            <a:r>
              <a:rPr dirty="0" spc="-15"/>
              <a:t>EXCÈDENT</a:t>
            </a:r>
            <a:r>
              <a:rPr dirty="0" spc="5"/>
              <a:t> </a:t>
            </a:r>
            <a:r>
              <a:rPr dirty="0" spc="-10"/>
              <a:t>LES</a:t>
            </a:r>
            <a:r>
              <a:rPr dirty="0" spc="-5"/>
              <a:t> NAISSANCES</a:t>
            </a:r>
            <a:r>
              <a:rPr dirty="0" spc="-15"/>
              <a:t> </a:t>
            </a:r>
            <a:r>
              <a:rPr dirty="0" spc="-5"/>
              <a:t>DEPUIS</a:t>
            </a:r>
            <a:r>
              <a:rPr dirty="0" spc="-10"/>
              <a:t> </a:t>
            </a:r>
            <a:r>
              <a:rPr dirty="0"/>
              <a:t>2011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136648" y="4806683"/>
            <a:ext cx="4886960" cy="999490"/>
            <a:chOff x="2136648" y="4806683"/>
            <a:chExt cx="4886960" cy="9994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99716" y="4806683"/>
              <a:ext cx="4560570" cy="4808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6648" y="5065763"/>
              <a:ext cx="4886706" cy="48083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24556" y="5324843"/>
              <a:ext cx="573785" cy="4808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3740" y="5350764"/>
              <a:ext cx="459486" cy="32995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23488" y="5324843"/>
              <a:ext cx="2711958" cy="48083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233548" y="4851272"/>
            <a:ext cx="4676775" cy="803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 marR="30480" indent="162560">
              <a:lnSpc>
                <a:spcPct val="100000"/>
              </a:lnSpc>
              <a:spcBef>
                <a:spcPts val="100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Le</a:t>
            </a:r>
            <a:r>
              <a:rPr dirty="0" sz="1700" spc="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nombre</a:t>
            </a:r>
            <a:r>
              <a:rPr dirty="0" sz="1700" spc="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700" spc="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bébés</a:t>
            </a:r>
            <a:r>
              <a:rPr dirty="0" sz="1700" spc="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700" spc="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baissé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700" spc="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30</a:t>
            </a:r>
            <a:r>
              <a:rPr dirty="0" sz="1700" spc="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%</a:t>
            </a:r>
            <a:r>
              <a:rPr dirty="0" sz="1700" spc="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z="1700" spc="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12</a:t>
            </a:r>
            <a:r>
              <a:rPr dirty="0" sz="1700" spc="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ans,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 la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mortalité</a:t>
            </a:r>
            <a:r>
              <a:rPr dirty="0" sz="17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progresse</a:t>
            </a:r>
            <a:r>
              <a:rPr dirty="0" sz="17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22 %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sur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la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même</a:t>
            </a:r>
            <a:r>
              <a:rPr dirty="0" sz="17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période</a:t>
            </a:r>
            <a:endParaRPr sz="1700">
              <a:latin typeface="Calibri"/>
              <a:cs typeface="Calibri"/>
            </a:endParaRPr>
          </a:p>
          <a:p>
            <a:pPr marL="825500">
              <a:lnSpc>
                <a:spcPct val="100000"/>
              </a:lnSpc>
              <a:spcBef>
                <a:spcPts val="5"/>
              </a:spcBef>
            </a:pP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(83</a:t>
            </a:r>
            <a:r>
              <a:rPr dirty="0" baseline="25252" sz="1650" spc="7" b="1">
                <a:solidFill>
                  <a:srgbClr val="585858"/>
                </a:solidFill>
                <a:latin typeface="Calibri"/>
                <a:cs typeface="Calibri"/>
              </a:rPr>
              <a:t>ème</a:t>
            </a:r>
            <a:r>
              <a:rPr dirty="0" baseline="25252" sz="1650" spc="232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rang</a:t>
            </a:r>
            <a:r>
              <a:rPr dirty="0" sz="17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pour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le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solde</a:t>
            </a:r>
            <a:r>
              <a:rPr dirty="0" sz="17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naturel).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187196" y="1124711"/>
            <a:ext cx="6931659" cy="3672840"/>
            <a:chOff x="1187196" y="1124711"/>
            <a:chExt cx="6931659" cy="3672840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87196" y="1124711"/>
              <a:ext cx="6931152" cy="367284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413254" y="1701545"/>
              <a:ext cx="0" cy="792480"/>
            </a:xfrm>
            <a:custGeom>
              <a:avLst/>
              <a:gdLst/>
              <a:ahLst/>
              <a:cxnLst/>
              <a:rect l="l" t="t" r="r" b="b"/>
              <a:pathLst>
                <a:path w="0" h="792480">
                  <a:moveTo>
                    <a:pt x="0" y="0"/>
                  </a:moveTo>
                  <a:lnTo>
                    <a:pt x="0" y="792099"/>
                  </a:lnTo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13722" y="224027"/>
            <a:ext cx="5107940" cy="565150"/>
            <a:chOff x="2113722" y="224027"/>
            <a:chExt cx="5107940" cy="5651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13722" y="378849"/>
              <a:ext cx="1617874" cy="1912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14927" y="224027"/>
              <a:ext cx="3606546" cy="56464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86736" y="277113"/>
            <a:ext cx="4969510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UN</a:t>
            </a:r>
            <a:r>
              <a:rPr dirty="0" spc="-30"/>
              <a:t> </a:t>
            </a:r>
            <a:r>
              <a:rPr dirty="0" spc="-10"/>
              <a:t>TERRITOIRE</a:t>
            </a:r>
            <a:r>
              <a:rPr dirty="0" spc="-30"/>
              <a:t> </a:t>
            </a:r>
            <a:r>
              <a:rPr dirty="0" spc="-5"/>
              <a:t>GLOBALEMENT</a:t>
            </a:r>
            <a:r>
              <a:rPr dirty="0" spc="-20"/>
              <a:t> </a:t>
            </a:r>
            <a:r>
              <a:rPr dirty="0" spc="-5"/>
              <a:t>PEU</a:t>
            </a:r>
            <a:r>
              <a:rPr dirty="0" spc="-30"/>
              <a:t> </a:t>
            </a:r>
            <a:r>
              <a:rPr dirty="0" spc="-20"/>
              <a:t>ATTRACTIF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854707" y="4899659"/>
            <a:ext cx="5452110" cy="741680"/>
            <a:chOff x="1854707" y="4899659"/>
            <a:chExt cx="5452110" cy="74168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4707" y="4899659"/>
              <a:ext cx="4620006" cy="4823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30111" y="4925555"/>
              <a:ext cx="459486" cy="32995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99860" y="4899659"/>
              <a:ext cx="806958" cy="4823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50363" y="5158739"/>
              <a:ext cx="4860797" cy="48234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951354" y="4944871"/>
            <a:ext cx="5242560" cy="544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Les départs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excédent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les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arrivées</a:t>
            </a:r>
            <a:r>
              <a:rPr dirty="0" sz="17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d’habitants</a:t>
            </a:r>
            <a:r>
              <a:rPr dirty="0" sz="17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(85</a:t>
            </a:r>
            <a:r>
              <a:rPr dirty="0" baseline="25252" sz="1650" spc="-15" b="1">
                <a:solidFill>
                  <a:srgbClr val="585858"/>
                </a:solidFill>
                <a:latin typeface="Calibri"/>
                <a:cs typeface="Calibri"/>
              </a:rPr>
              <a:t>ème</a:t>
            </a:r>
            <a:r>
              <a:rPr dirty="0" baseline="25252" sz="1650" spc="254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rang),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mais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l’attractivité</a:t>
            </a:r>
            <a:r>
              <a:rPr dirty="0" sz="17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 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l’Orne s’améliore</a:t>
            </a:r>
            <a:r>
              <a:rPr dirty="0" sz="17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depuis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2016.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2227" y="1053083"/>
            <a:ext cx="7019544" cy="3774948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08379" y="224027"/>
            <a:ext cx="6949440" cy="565150"/>
            <a:chOff x="1208379" y="224027"/>
            <a:chExt cx="6949440" cy="5651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8379" y="369742"/>
              <a:ext cx="3955886" cy="2003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7487" y="224027"/>
              <a:ext cx="3109721" cy="56464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80591" y="277113"/>
            <a:ext cx="6812280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UN</a:t>
            </a:r>
            <a:r>
              <a:rPr dirty="0" spc="-20"/>
              <a:t> </a:t>
            </a:r>
            <a:r>
              <a:rPr dirty="0" spc="-5"/>
              <a:t>TIERS </a:t>
            </a:r>
            <a:r>
              <a:rPr dirty="0" spc="-15"/>
              <a:t>DES</a:t>
            </a:r>
            <a:r>
              <a:rPr dirty="0" spc="20"/>
              <a:t> </a:t>
            </a:r>
            <a:r>
              <a:rPr dirty="0" spc="-10"/>
              <a:t>COMMUNES</a:t>
            </a:r>
            <a:r>
              <a:rPr dirty="0" spc="-15"/>
              <a:t> </a:t>
            </a:r>
            <a:r>
              <a:rPr dirty="0" spc="-5"/>
              <a:t>DE </a:t>
            </a:r>
            <a:r>
              <a:rPr dirty="0" spc="-40"/>
              <a:t>L’ORNE</a:t>
            </a:r>
            <a:r>
              <a:rPr dirty="0" spc="-10"/>
              <a:t> GAGNENT</a:t>
            </a:r>
            <a:r>
              <a:rPr dirty="0" spc="5"/>
              <a:t> </a:t>
            </a:r>
            <a:r>
              <a:rPr dirty="0" spc="-15"/>
              <a:t>DES</a:t>
            </a:r>
            <a:r>
              <a:rPr dirty="0" spc="5"/>
              <a:t> </a:t>
            </a:r>
            <a:r>
              <a:rPr dirty="0" spc="-20"/>
              <a:t>HABITANTS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321308" y="4971288"/>
            <a:ext cx="6587490" cy="741680"/>
            <a:chOff x="1321308" y="4971288"/>
            <a:chExt cx="6587490" cy="74168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1308" y="4971288"/>
              <a:ext cx="6587490" cy="48234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4208" y="5230368"/>
              <a:ext cx="5901690" cy="48234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444244" y="5016753"/>
            <a:ext cx="6325235" cy="544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La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population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augmente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surtout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z="1700" spc="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périphérie</a:t>
            </a:r>
            <a:r>
              <a:rPr dirty="0" sz="17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des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villes</a:t>
            </a:r>
            <a:r>
              <a:rPr dirty="0" sz="17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et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des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bourgs.</a:t>
            </a:r>
            <a:endParaRPr sz="1700">
              <a:latin typeface="Calibri"/>
              <a:cs typeface="Calibri"/>
            </a:endParaRPr>
          </a:p>
          <a:p>
            <a:pPr algn="ctr" marL="635">
              <a:lnSpc>
                <a:spcPct val="100000"/>
              </a:lnSpc>
              <a:spcBef>
                <a:spcPts val="5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La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périurbanisation</a:t>
            </a:r>
            <a:r>
              <a:rPr dirty="0" sz="17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redynamise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par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endroit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les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espaces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ruraux.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88920" y="1292339"/>
            <a:ext cx="1276350" cy="39853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888107" y="1326007"/>
            <a:ext cx="106362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10" b="1">
                <a:latin typeface="Calibri"/>
                <a:cs typeface="Calibri"/>
              </a:rPr>
              <a:t>A</a:t>
            </a:r>
            <a:r>
              <a:rPr dirty="0" sz="1400" spc="10" b="1">
                <a:latin typeface="Calibri"/>
                <a:cs typeface="Calibri"/>
              </a:rPr>
              <a:t>T</a:t>
            </a:r>
            <a:r>
              <a:rPr dirty="0" sz="1400" spc="-5" b="1">
                <a:latin typeface="Calibri"/>
                <a:cs typeface="Calibri"/>
              </a:rPr>
              <a:t>TR</a:t>
            </a:r>
            <a:r>
              <a:rPr dirty="0" sz="1400" spc="-10" b="1">
                <a:latin typeface="Calibri"/>
                <a:cs typeface="Calibri"/>
              </a:rPr>
              <a:t>A</a:t>
            </a:r>
            <a:r>
              <a:rPr dirty="0" sz="1400" spc="10" b="1">
                <a:latin typeface="Calibri"/>
                <a:cs typeface="Calibri"/>
              </a:rPr>
              <a:t>C</a:t>
            </a:r>
            <a:r>
              <a:rPr dirty="0" sz="1400" spc="-15" b="1">
                <a:latin typeface="Calibri"/>
                <a:cs typeface="Calibri"/>
              </a:rPr>
              <a:t>T</a:t>
            </a:r>
            <a:r>
              <a:rPr dirty="0" sz="1400" b="1">
                <a:latin typeface="Calibri"/>
                <a:cs typeface="Calibri"/>
              </a:rPr>
              <a:t>I</a:t>
            </a:r>
            <a:r>
              <a:rPr dirty="0" sz="1400" spc="-5" b="1">
                <a:latin typeface="Calibri"/>
                <a:cs typeface="Calibri"/>
              </a:rPr>
              <a:t>V</a:t>
            </a:r>
            <a:r>
              <a:rPr dirty="0" sz="1400" b="1">
                <a:latin typeface="Calibri"/>
                <a:cs typeface="Calibri"/>
              </a:rPr>
              <a:t>ITÉ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405371" y="3188195"/>
            <a:ext cx="1553845" cy="746125"/>
            <a:chOff x="6405371" y="3188195"/>
            <a:chExt cx="1553845" cy="746125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05371" y="3188195"/>
              <a:ext cx="1553718" cy="28881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70903" y="3340595"/>
              <a:ext cx="1428750" cy="28881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88251" y="3492995"/>
              <a:ext cx="1197102" cy="28881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26707" y="3645395"/>
              <a:ext cx="1486662" cy="28881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6475221" y="3212718"/>
            <a:ext cx="137858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Evolution de la population </a:t>
            </a:r>
            <a:r>
              <a:rPr dirty="0" sz="1000" spc="-2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due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au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solde migratoire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entre</a:t>
            </a:r>
            <a:r>
              <a:rPr dirty="0" sz="1000" spc="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2013</a:t>
            </a:r>
            <a:r>
              <a:rPr dirty="0" sz="1000" spc="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et 2019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(moyenne</a:t>
            </a:r>
            <a:r>
              <a:rPr dirty="0" sz="10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annuelle</a:t>
            </a:r>
            <a:r>
              <a:rPr dirty="0" sz="10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z="10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%)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083808" y="1124711"/>
            <a:ext cx="2161540" cy="1965960"/>
            <a:chOff x="6083808" y="1124711"/>
            <a:chExt cx="2161540" cy="1965960"/>
          </a:xfrm>
        </p:grpSpPr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83808" y="1124711"/>
              <a:ext cx="2161032" cy="196596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589014" y="1558289"/>
              <a:ext cx="1368425" cy="1008380"/>
            </a:xfrm>
            <a:custGeom>
              <a:avLst/>
              <a:gdLst/>
              <a:ahLst/>
              <a:cxnLst/>
              <a:rect l="l" t="t" r="r" b="b"/>
              <a:pathLst>
                <a:path w="1368425" h="1008380">
                  <a:moveTo>
                    <a:pt x="1368170" y="1008126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/>
          <p:cNvGrpSpPr/>
          <p:nvPr/>
        </p:nvGrpSpPr>
        <p:grpSpPr>
          <a:xfrm>
            <a:off x="1043939" y="1629155"/>
            <a:ext cx="6768465" cy="3304540"/>
            <a:chOff x="1043939" y="1629155"/>
            <a:chExt cx="6768465" cy="3304540"/>
          </a:xfrm>
        </p:grpSpPr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88251" y="3933444"/>
              <a:ext cx="1223772" cy="99974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43939" y="1629155"/>
              <a:ext cx="4823460" cy="3102864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7412" y="369742"/>
            <a:ext cx="4411271" cy="2003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54960" y="277113"/>
            <a:ext cx="4434840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64</a:t>
            </a:r>
            <a:r>
              <a:rPr dirty="0" spc="-20"/>
              <a:t> </a:t>
            </a:r>
            <a:r>
              <a:rPr dirty="0"/>
              <a:t>000</a:t>
            </a:r>
            <a:r>
              <a:rPr dirty="0" spc="-15"/>
              <a:t> </a:t>
            </a:r>
            <a:r>
              <a:rPr dirty="0" spc="-20"/>
              <a:t>HABITANTS</a:t>
            </a:r>
            <a:r>
              <a:rPr dirty="0" spc="-30"/>
              <a:t> </a:t>
            </a:r>
            <a:r>
              <a:rPr dirty="0"/>
              <a:t>EN</a:t>
            </a:r>
            <a:r>
              <a:rPr dirty="0" spc="-10"/>
              <a:t> </a:t>
            </a:r>
            <a:r>
              <a:rPr dirty="0"/>
              <a:t>MOINS</a:t>
            </a:r>
            <a:r>
              <a:rPr dirty="0" spc="-25"/>
              <a:t> </a:t>
            </a:r>
            <a:r>
              <a:rPr dirty="0"/>
              <a:t>D’ICI 2070</a:t>
            </a:r>
            <a:r>
              <a:rPr dirty="0" spc="-35"/>
              <a:t> </a:t>
            </a:r>
            <a:r>
              <a:rPr dirty="0"/>
              <a:t>?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3939" y="1341119"/>
            <a:ext cx="3360420" cy="368655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660391" y="1196339"/>
            <a:ext cx="3632835" cy="4588510"/>
            <a:chOff x="4660391" y="1196339"/>
            <a:chExt cx="3632835" cy="458851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15255" y="1196339"/>
              <a:ext cx="3506724" cy="38160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60391" y="5044427"/>
              <a:ext cx="3632454" cy="4808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08319" y="5303519"/>
              <a:ext cx="1689353" cy="48083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783073" y="5088458"/>
            <a:ext cx="3324860" cy="5448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habitant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sur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3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aurait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plus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65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ans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Normandie</a:t>
            </a:r>
            <a:r>
              <a:rPr dirty="0" sz="17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!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75588" y="5145011"/>
            <a:ext cx="2858262" cy="28881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345438" y="5169789"/>
            <a:ext cx="270700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Source</a:t>
            </a:r>
            <a:r>
              <a:rPr dirty="0" sz="1000" spc="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: INSEE,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projections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 population</a:t>
            </a:r>
            <a:r>
              <a:rPr dirty="0" sz="10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OMPHALE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782" y="333313"/>
            <a:ext cx="7031009" cy="23678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39774" y="277113"/>
            <a:ext cx="7063105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LA</a:t>
            </a:r>
            <a:r>
              <a:rPr dirty="0" spc="-10"/>
              <a:t> </a:t>
            </a:r>
            <a:r>
              <a:rPr dirty="0" spc="-20"/>
              <a:t>POPULATION</a:t>
            </a:r>
            <a:r>
              <a:rPr dirty="0" spc="-45"/>
              <a:t> </a:t>
            </a:r>
            <a:r>
              <a:rPr dirty="0"/>
              <a:t>DIMINUE</a:t>
            </a:r>
            <a:r>
              <a:rPr dirty="0" spc="-25"/>
              <a:t> </a:t>
            </a:r>
            <a:r>
              <a:rPr dirty="0" spc="-10"/>
              <a:t>MALGRÉ</a:t>
            </a:r>
            <a:r>
              <a:rPr dirty="0" spc="-20"/>
              <a:t> </a:t>
            </a:r>
            <a:r>
              <a:rPr dirty="0"/>
              <a:t>LE</a:t>
            </a:r>
            <a:r>
              <a:rPr dirty="0" spc="-10"/>
              <a:t> </a:t>
            </a:r>
            <a:r>
              <a:rPr dirty="0" spc="-5"/>
              <a:t>RYTHME DE</a:t>
            </a:r>
            <a:r>
              <a:rPr dirty="0" spc="-10"/>
              <a:t> </a:t>
            </a:r>
            <a:r>
              <a:rPr dirty="0" spc="-5"/>
              <a:t>CONSTRUCTION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737104" y="5044427"/>
            <a:ext cx="3808095" cy="740410"/>
            <a:chOff x="2737104" y="5044427"/>
            <a:chExt cx="3808095" cy="74041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37104" y="5044427"/>
              <a:ext cx="665226" cy="4808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15056" y="5044427"/>
              <a:ext cx="3429762" cy="48083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93948" y="5303520"/>
              <a:ext cx="2442210" cy="48083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860294" y="5088458"/>
            <a:ext cx="3496945" cy="5448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760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logements</a:t>
            </a:r>
            <a:r>
              <a:rPr dirty="0" sz="17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supplémentaires</a:t>
            </a:r>
            <a:r>
              <a:rPr dirty="0" sz="17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par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an</a:t>
            </a:r>
            <a:endParaRPr sz="1700">
              <a:latin typeface="Calibri"/>
              <a:cs typeface="Calibri"/>
            </a:endParaRPr>
          </a:p>
          <a:p>
            <a:pPr algn="ctr" marL="3175">
              <a:lnSpc>
                <a:spcPct val="100000"/>
              </a:lnSpc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sur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la</a:t>
            </a:r>
            <a:r>
              <a:rPr dirty="0" sz="17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décennie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écoulée.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62227" y="1124711"/>
            <a:ext cx="7109459" cy="379628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5497" y="224027"/>
            <a:ext cx="7743190" cy="565150"/>
            <a:chOff x="795497" y="224027"/>
            <a:chExt cx="7743190" cy="5651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5497" y="378849"/>
              <a:ext cx="3917512" cy="1912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0956" y="224027"/>
              <a:ext cx="3937254" cy="56464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68502" y="277113"/>
            <a:ext cx="7606030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LES</a:t>
            </a:r>
            <a:r>
              <a:rPr dirty="0" spc="5"/>
              <a:t> </a:t>
            </a:r>
            <a:r>
              <a:rPr dirty="0" spc="-10"/>
              <a:t>COUPLES</a:t>
            </a:r>
            <a:r>
              <a:rPr dirty="0" spc="-5"/>
              <a:t> </a:t>
            </a:r>
            <a:r>
              <a:rPr dirty="0" spc="-40"/>
              <a:t>AVEC</a:t>
            </a:r>
            <a:r>
              <a:rPr dirty="0"/>
              <a:t> </a:t>
            </a:r>
            <a:r>
              <a:rPr dirty="0" spc="-20"/>
              <a:t>ENFANTS</a:t>
            </a:r>
            <a:r>
              <a:rPr dirty="0" spc="-25"/>
              <a:t> </a:t>
            </a:r>
            <a:r>
              <a:rPr dirty="0" spc="-15"/>
              <a:t>DANS</a:t>
            </a:r>
            <a:r>
              <a:rPr dirty="0" spc="-10"/>
              <a:t> </a:t>
            </a:r>
            <a:r>
              <a:rPr dirty="0"/>
              <a:t>LE</a:t>
            </a:r>
            <a:r>
              <a:rPr dirty="0" spc="15"/>
              <a:t> </a:t>
            </a:r>
            <a:r>
              <a:rPr dirty="0" spc="-5"/>
              <a:t>PÉRIURBAIN</a:t>
            </a:r>
            <a:r>
              <a:rPr dirty="0" spc="-25"/>
              <a:t> </a:t>
            </a:r>
            <a:r>
              <a:rPr dirty="0" spc="-10"/>
              <a:t>PROCHE</a:t>
            </a:r>
            <a:r>
              <a:rPr dirty="0" spc="5"/>
              <a:t> </a:t>
            </a:r>
            <a:r>
              <a:rPr dirty="0"/>
              <a:t>OU</a:t>
            </a:r>
            <a:r>
              <a:rPr dirty="0" spc="-20"/>
              <a:t> </a:t>
            </a:r>
            <a:r>
              <a:rPr dirty="0" spc="-10"/>
              <a:t>ÉLOIGNÉ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316736" y="4841747"/>
            <a:ext cx="6528434" cy="741680"/>
            <a:chOff x="1316736" y="4841747"/>
            <a:chExt cx="6528434" cy="74168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6736" y="4841747"/>
              <a:ext cx="5695950" cy="4823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68083" y="4869192"/>
              <a:ext cx="459485" cy="32840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36307" y="4841747"/>
              <a:ext cx="808481" cy="4823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30424" y="5100827"/>
              <a:ext cx="3899154" cy="48234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413383" y="4887214"/>
            <a:ext cx="6318885" cy="544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Les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couples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avec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enfants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représentent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22 %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des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ménages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(74</a:t>
            </a:r>
            <a:r>
              <a:rPr dirty="0" baseline="25252" sz="1650" spc="7" b="1">
                <a:solidFill>
                  <a:srgbClr val="585858"/>
                </a:solidFill>
                <a:latin typeface="Calibri"/>
                <a:cs typeface="Calibri"/>
              </a:rPr>
              <a:t>ème</a:t>
            </a:r>
            <a:r>
              <a:rPr dirty="0" baseline="25252" sz="1650" spc="232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rang).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Leur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nombre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baissé</a:t>
            </a:r>
            <a:r>
              <a:rPr dirty="0" sz="17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16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%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 10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ans.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945892" y="967727"/>
            <a:ext cx="2039874" cy="39853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046222" y="1001344"/>
            <a:ext cx="1826895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0" b="1">
                <a:latin typeface="Calibri"/>
                <a:cs typeface="Calibri"/>
              </a:rPr>
              <a:t>COUPLES</a:t>
            </a:r>
            <a:r>
              <a:rPr dirty="0" sz="1400" spc="-25" b="1">
                <a:latin typeface="Calibri"/>
                <a:cs typeface="Calibri"/>
              </a:rPr>
              <a:t> AVEC</a:t>
            </a:r>
            <a:r>
              <a:rPr dirty="0" sz="1400" spc="-40" b="1">
                <a:latin typeface="Calibri"/>
                <a:cs typeface="Calibri"/>
              </a:rPr>
              <a:t> </a:t>
            </a:r>
            <a:r>
              <a:rPr dirty="0" sz="1400" spc="-15" b="1">
                <a:latin typeface="Calibri"/>
                <a:cs typeface="Calibri"/>
              </a:rPr>
              <a:t>ENFANTS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870192" y="2535923"/>
            <a:ext cx="1278255" cy="746125"/>
            <a:chOff x="6870192" y="2535923"/>
            <a:chExt cx="1278255" cy="746125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97852" y="2535923"/>
              <a:ext cx="624077" cy="28881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70192" y="2688323"/>
              <a:ext cx="1277874" cy="28881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26580" y="2840723"/>
              <a:ext cx="1136142" cy="28881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21068" y="2993123"/>
              <a:ext cx="947166" cy="28881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939788" y="2560066"/>
            <a:ext cx="110045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32766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Part des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couples</a:t>
            </a:r>
            <a:r>
              <a:rPr dirty="0" sz="10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avec</a:t>
            </a:r>
            <a:r>
              <a:rPr dirty="0" sz="10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enfants </a:t>
            </a:r>
            <a:r>
              <a:rPr dirty="0" sz="1000" spc="-2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parmi</a:t>
            </a:r>
            <a:r>
              <a:rPr dirty="0" sz="10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les</a:t>
            </a:r>
            <a:r>
              <a:rPr dirty="0" sz="10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ménages</a:t>
            </a:r>
            <a:endParaRPr sz="1000">
              <a:latin typeface="Calibri"/>
              <a:cs typeface="Calibri"/>
            </a:endParaRPr>
          </a:p>
          <a:p>
            <a:pPr marL="163195">
              <a:lnSpc>
                <a:spcPct val="100000"/>
              </a:lnSpc>
            </a:pP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z="10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2019</a:t>
            </a:r>
            <a:r>
              <a:rPr dirty="0" sz="1000" spc="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(en</a:t>
            </a:r>
            <a:r>
              <a:rPr dirty="0" sz="10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%)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260347" y="1341119"/>
            <a:ext cx="5256276" cy="343204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876288" y="3285744"/>
            <a:ext cx="1226820" cy="1013459"/>
          </a:xfrm>
          <a:prstGeom prst="rect">
            <a:avLst/>
          </a:prstGeom>
        </p:spPr>
      </p:pic>
      <p:sp>
        <p:nvSpPr>
          <p:cNvPr id="22" name="object 2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6831" y="378849"/>
            <a:ext cx="5456818" cy="1912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38960" y="277113"/>
            <a:ext cx="5493385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LES</a:t>
            </a:r>
            <a:r>
              <a:rPr dirty="0" spc="10"/>
              <a:t> </a:t>
            </a:r>
            <a:r>
              <a:rPr dirty="0" spc="-5"/>
              <a:t>RUPTURES</a:t>
            </a:r>
            <a:r>
              <a:rPr dirty="0" spc="-25"/>
              <a:t> </a:t>
            </a:r>
            <a:r>
              <a:rPr dirty="0" spc="-15"/>
              <a:t>FAMILIALES</a:t>
            </a:r>
            <a:r>
              <a:rPr dirty="0" spc="-10"/>
              <a:t> </a:t>
            </a:r>
            <a:r>
              <a:rPr dirty="0"/>
              <a:t>EN</a:t>
            </a:r>
            <a:r>
              <a:rPr dirty="0" spc="-5"/>
              <a:t> </a:t>
            </a:r>
            <a:r>
              <a:rPr dirty="0" spc="-10"/>
              <a:t>FORTE</a:t>
            </a:r>
            <a:r>
              <a:rPr dirty="0" spc="-15"/>
              <a:t> </a:t>
            </a:r>
            <a:r>
              <a:rPr dirty="0" spc="-10"/>
              <a:t>PROGRESSION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374647" y="4971288"/>
            <a:ext cx="6480810" cy="741680"/>
            <a:chOff x="1374647" y="4971288"/>
            <a:chExt cx="6480810" cy="7416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4647" y="4971288"/>
              <a:ext cx="5647182" cy="4823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78751" y="4998732"/>
              <a:ext cx="459485" cy="32840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46976" y="4971288"/>
              <a:ext cx="808481" cy="48234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08503" y="5230368"/>
              <a:ext cx="4213098" cy="48234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472183" y="5016753"/>
            <a:ext cx="6271260" cy="544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Un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quart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des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familles</a:t>
            </a:r>
            <a:r>
              <a:rPr dirty="0" sz="17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avec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enfants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sont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monoparentales</a:t>
            </a:r>
            <a:r>
              <a:rPr dirty="0" sz="17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(70</a:t>
            </a:r>
            <a:r>
              <a:rPr dirty="0" baseline="25252" sz="1650" spc="7" b="1">
                <a:solidFill>
                  <a:srgbClr val="585858"/>
                </a:solidFill>
                <a:latin typeface="Calibri"/>
                <a:cs typeface="Calibri"/>
              </a:rPr>
              <a:t>ème</a:t>
            </a:r>
            <a:r>
              <a:rPr dirty="0" baseline="25252" sz="1650" spc="247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rang).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Leur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nombre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progressé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15 %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10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ans.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23388" y="1039355"/>
            <a:ext cx="2414778" cy="39853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823464" y="1073912"/>
            <a:ext cx="220281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5" b="1">
                <a:latin typeface="Calibri"/>
                <a:cs typeface="Calibri"/>
              </a:rPr>
              <a:t>FAMILLES</a:t>
            </a:r>
            <a:r>
              <a:rPr dirty="0" sz="1400" spc="-25" b="1">
                <a:latin typeface="Calibri"/>
                <a:cs typeface="Calibri"/>
              </a:rPr>
              <a:t> </a:t>
            </a:r>
            <a:r>
              <a:rPr dirty="0" sz="1400" spc="-20" b="1">
                <a:latin typeface="Calibri"/>
                <a:cs typeface="Calibri"/>
              </a:rPr>
              <a:t>MONOPARENTALES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746747" y="2973311"/>
            <a:ext cx="1423035" cy="746125"/>
            <a:chOff x="6746747" y="2973311"/>
            <a:chExt cx="1423035" cy="746125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46391" y="2973311"/>
              <a:ext cx="1050798" cy="28881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81799" y="3125711"/>
              <a:ext cx="1352550" cy="28881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46747" y="3278111"/>
              <a:ext cx="1422653" cy="28881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84491" y="3430511"/>
              <a:ext cx="947166" cy="28881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6816597" y="2996564"/>
            <a:ext cx="1273810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-127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Part des familles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monoparentales parmi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les 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familles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avec enfants </a:t>
            </a:r>
            <a:r>
              <a:rPr dirty="0" sz="1000" spc="-2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en 2019</a:t>
            </a:r>
            <a:r>
              <a:rPr dirty="0" sz="1000" spc="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(en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 %)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043939" y="1412747"/>
            <a:ext cx="7040880" cy="3528060"/>
            <a:chOff x="1043939" y="1412747"/>
            <a:chExt cx="7040880" cy="3528060"/>
          </a:xfrm>
        </p:grpSpPr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43939" y="1412747"/>
              <a:ext cx="5462016" cy="352805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04660" y="3656075"/>
              <a:ext cx="1280159" cy="853440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97092" y="224027"/>
            <a:ext cx="6139815" cy="565150"/>
            <a:chOff x="1597092" y="224027"/>
            <a:chExt cx="6139815" cy="5651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7092" y="378849"/>
              <a:ext cx="1841888" cy="1912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22320" y="224027"/>
              <a:ext cx="2740914" cy="5646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27191" y="224027"/>
              <a:ext cx="2009393" cy="56464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70100" y="277113"/>
            <a:ext cx="6002655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LES</a:t>
            </a:r>
            <a:r>
              <a:rPr dirty="0"/>
              <a:t> </a:t>
            </a:r>
            <a:r>
              <a:rPr dirty="0" spc="-10"/>
              <a:t>JEUNES</a:t>
            </a:r>
            <a:r>
              <a:rPr dirty="0" spc="5"/>
              <a:t> </a:t>
            </a:r>
            <a:r>
              <a:rPr dirty="0" spc="-15"/>
              <a:t>DANS</a:t>
            </a:r>
            <a:r>
              <a:rPr dirty="0" spc="-10"/>
              <a:t> </a:t>
            </a:r>
            <a:r>
              <a:rPr dirty="0"/>
              <a:t>ET</a:t>
            </a:r>
            <a:r>
              <a:rPr dirty="0" spc="-5"/>
              <a:t> </a:t>
            </a:r>
            <a:r>
              <a:rPr dirty="0" spc="-20"/>
              <a:t>AU</a:t>
            </a:r>
            <a:r>
              <a:rPr dirty="0" spc="-5"/>
              <a:t> </a:t>
            </a:r>
            <a:r>
              <a:rPr dirty="0" spc="-15"/>
              <a:t>POURTOUR</a:t>
            </a:r>
            <a:r>
              <a:rPr dirty="0" spc="-50"/>
              <a:t> </a:t>
            </a:r>
            <a:r>
              <a:rPr dirty="0" spc="-15"/>
              <a:t>DES</a:t>
            </a:r>
            <a:r>
              <a:rPr dirty="0" spc="25"/>
              <a:t> </a:t>
            </a:r>
            <a:r>
              <a:rPr dirty="0" spc="-5"/>
              <a:t>PÔLES URBAINS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203960" y="4828019"/>
            <a:ext cx="6752590" cy="740410"/>
            <a:chOff x="1203960" y="4828019"/>
            <a:chExt cx="6752590" cy="74041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3960" y="4828019"/>
              <a:ext cx="1753362" cy="48083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70048" y="4828019"/>
              <a:ext cx="352818" cy="48083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35580" y="4828019"/>
              <a:ext cx="4388358" cy="48083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79336" y="4853927"/>
              <a:ext cx="459485" cy="32995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47560" y="4828019"/>
              <a:ext cx="808481" cy="4808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30424" y="5087099"/>
              <a:ext cx="3946398" cy="48083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300607" y="4872990"/>
            <a:ext cx="6543040" cy="544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Les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jeunes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15-29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ans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représentent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15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%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la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population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(64</a:t>
            </a:r>
            <a:r>
              <a:rPr dirty="0" baseline="25252" sz="1650" spc="7" b="1">
                <a:solidFill>
                  <a:srgbClr val="585858"/>
                </a:solidFill>
                <a:latin typeface="Calibri"/>
                <a:cs typeface="Calibri"/>
              </a:rPr>
              <a:t>ème</a:t>
            </a:r>
            <a:r>
              <a:rPr dirty="0" baseline="25252" sz="1650" spc="232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rang).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Leur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nombre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baissé</a:t>
            </a:r>
            <a:r>
              <a:rPr dirty="0" sz="17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12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%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 10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ans.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370320" y="3201911"/>
            <a:ext cx="1526540" cy="441325"/>
            <a:chOff x="6370320" y="3201911"/>
            <a:chExt cx="1526540" cy="441325"/>
          </a:xfrm>
        </p:grpSpPr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70320" y="3201911"/>
              <a:ext cx="1149857" cy="28881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45680" y="3201911"/>
              <a:ext cx="212598" cy="28881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383780" y="3201911"/>
              <a:ext cx="512825" cy="28881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59880" y="3354311"/>
              <a:ext cx="947166" cy="28881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440804" y="3226435"/>
            <a:ext cx="137858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02260" marR="5080" indent="-290195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Part</a:t>
            </a:r>
            <a:r>
              <a:rPr dirty="0" sz="10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des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plus</a:t>
            </a:r>
            <a:r>
              <a:rPr dirty="0" sz="10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15-29</a:t>
            </a:r>
            <a:r>
              <a:rPr dirty="0" sz="1000" spc="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ans </a:t>
            </a:r>
            <a:r>
              <a:rPr dirty="0" sz="1000" spc="-2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2019</a:t>
            </a:r>
            <a:r>
              <a:rPr dirty="0" sz="1000" spc="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(en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 %)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104388" y="1112507"/>
            <a:ext cx="787146" cy="398538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3204717" y="1145794"/>
            <a:ext cx="57467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latin typeface="Calibri"/>
                <a:cs typeface="Calibri"/>
              </a:rPr>
              <a:t>JEUN</a:t>
            </a:r>
            <a:r>
              <a:rPr dirty="0" sz="1400" spc="-20" b="1">
                <a:latin typeface="Calibri"/>
                <a:cs typeface="Calibri"/>
              </a:rPr>
              <a:t>E</a:t>
            </a:r>
            <a:r>
              <a:rPr dirty="0" sz="1400" b="1">
                <a:latin typeface="Calibri"/>
                <a:cs typeface="Calibri"/>
              </a:rPr>
              <a:t>S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72311" y="1484375"/>
            <a:ext cx="4940808" cy="3229356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544056" y="3572255"/>
            <a:ext cx="1196340" cy="100584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155435" y="1053083"/>
            <a:ext cx="2025395" cy="1862327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6264" y="333313"/>
            <a:ext cx="4498139" cy="23678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09241" y="277113"/>
            <a:ext cx="4526280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5"/>
              <a:t>DES</a:t>
            </a:r>
            <a:r>
              <a:rPr dirty="0" spc="-5"/>
              <a:t> EFFECTIFS</a:t>
            </a:r>
            <a:r>
              <a:rPr dirty="0" spc="-35"/>
              <a:t> </a:t>
            </a:r>
            <a:r>
              <a:rPr dirty="0"/>
              <a:t>ÉTUDIANTS</a:t>
            </a:r>
            <a:r>
              <a:rPr dirty="0" spc="-30"/>
              <a:t> </a:t>
            </a:r>
            <a:r>
              <a:rPr dirty="0"/>
              <a:t>EN</a:t>
            </a:r>
            <a:r>
              <a:rPr dirty="0" spc="-20"/>
              <a:t> </a:t>
            </a:r>
            <a:r>
              <a:rPr dirty="0" spc="-10"/>
              <a:t>CROISSANCE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841247" y="4751819"/>
            <a:ext cx="7477759" cy="1037590"/>
            <a:chOff x="841247" y="4751819"/>
            <a:chExt cx="7477759" cy="10375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83763" y="4751819"/>
              <a:ext cx="3230117" cy="4808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26607" y="4751819"/>
              <a:ext cx="352818" cy="48083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92139" y="4751819"/>
              <a:ext cx="784098" cy="4808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23159" y="5010899"/>
              <a:ext cx="4313682" cy="48083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1247" y="5308079"/>
              <a:ext cx="3126486" cy="48083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80459" y="5308079"/>
              <a:ext cx="761238" cy="48083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54424" y="5308079"/>
              <a:ext cx="395477" cy="4808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11395" y="5308079"/>
              <a:ext cx="890777" cy="4808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14900" y="5308079"/>
              <a:ext cx="713994" cy="48083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90388" y="5308079"/>
              <a:ext cx="395477" cy="48083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47359" y="5308079"/>
              <a:ext cx="1218438" cy="48083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78524" y="5308079"/>
              <a:ext cx="761237" cy="48083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52488" y="5308079"/>
              <a:ext cx="395477" cy="48083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09459" y="5308079"/>
              <a:ext cx="892301" cy="48083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714488" y="5308079"/>
              <a:ext cx="604266" cy="480834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963269" y="4796154"/>
            <a:ext cx="7216140" cy="8420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940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étudiants</a:t>
            </a:r>
            <a:r>
              <a:rPr dirty="0" sz="17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à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la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rentrée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2020-2021.</a:t>
            </a:r>
            <a:endParaRPr sz="1700">
              <a:latin typeface="Calibri"/>
              <a:cs typeface="Calibri"/>
            </a:endParaRPr>
          </a:p>
          <a:p>
            <a:pPr algn="ctr" marL="1270">
              <a:lnSpc>
                <a:spcPct val="100000"/>
              </a:lnSpc>
            </a:pP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Les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effectifs</a:t>
            </a:r>
            <a:r>
              <a:rPr dirty="0" sz="17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sont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hausse</a:t>
            </a:r>
            <a:r>
              <a:rPr dirty="0" sz="17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9 %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en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10 ans.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05"/>
              </a:spcBef>
            </a:pPr>
            <a:r>
              <a:rPr dirty="0" sz="1700" spc="-5" b="1">
                <a:solidFill>
                  <a:srgbClr val="006FC0"/>
                </a:solidFill>
                <a:latin typeface="Calibri"/>
                <a:cs typeface="Calibri"/>
              </a:rPr>
              <a:t>Etudiants</a:t>
            </a:r>
            <a:r>
              <a:rPr dirty="0" sz="1700" spc="-25" b="1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006FC0"/>
                </a:solidFill>
                <a:latin typeface="Calibri"/>
                <a:cs typeface="Calibri"/>
              </a:rPr>
              <a:t>Normandie</a:t>
            </a:r>
            <a:r>
              <a:rPr dirty="0" sz="1700" spc="-15" b="1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006FC0"/>
                </a:solidFill>
                <a:latin typeface="Calibri"/>
                <a:cs typeface="Calibri"/>
              </a:rPr>
              <a:t>&gt; </a:t>
            </a:r>
            <a:r>
              <a:rPr dirty="0" sz="1700" spc="-10" b="1">
                <a:solidFill>
                  <a:srgbClr val="006FC0"/>
                </a:solidFill>
                <a:latin typeface="Calibri"/>
                <a:cs typeface="Calibri"/>
              </a:rPr>
              <a:t>Rouen</a:t>
            </a:r>
            <a:r>
              <a:rPr dirty="0" sz="1700" b="1">
                <a:solidFill>
                  <a:srgbClr val="006FC0"/>
                </a:solidFill>
                <a:latin typeface="Calibri"/>
                <a:cs typeface="Calibri"/>
              </a:rPr>
              <a:t> :</a:t>
            </a:r>
            <a:r>
              <a:rPr dirty="0" sz="1700" spc="-5" b="1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CC006C"/>
                </a:solidFill>
                <a:latin typeface="Calibri"/>
                <a:cs typeface="Calibri"/>
              </a:rPr>
              <a:t>43 %</a:t>
            </a:r>
            <a:r>
              <a:rPr dirty="0" sz="1700" spc="-10" b="1">
                <a:solidFill>
                  <a:srgbClr val="CC006C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006FC0"/>
                </a:solidFill>
                <a:latin typeface="Calibri"/>
                <a:cs typeface="Calibri"/>
              </a:rPr>
              <a:t>– </a:t>
            </a:r>
            <a:r>
              <a:rPr dirty="0" sz="1700" spc="-5" b="1">
                <a:solidFill>
                  <a:srgbClr val="006FC0"/>
                </a:solidFill>
                <a:latin typeface="Calibri"/>
                <a:cs typeface="Calibri"/>
              </a:rPr>
              <a:t>Caen</a:t>
            </a:r>
            <a:r>
              <a:rPr dirty="0" sz="1700" b="1">
                <a:solidFill>
                  <a:srgbClr val="006FC0"/>
                </a:solidFill>
                <a:latin typeface="Calibri"/>
                <a:cs typeface="Calibri"/>
              </a:rPr>
              <a:t> :</a:t>
            </a:r>
            <a:r>
              <a:rPr dirty="0" sz="1700" spc="5" b="1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CC006C"/>
                </a:solidFill>
                <a:latin typeface="Calibri"/>
                <a:cs typeface="Calibri"/>
              </a:rPr>
              <a:t>33 % </a:t>
            </a:r>
            <a:r>
              <a:rPr dirty="0" sz="1700" b="1">
                <a:solidFill>
                  <a:srgbClr val="006FC0"/>
                </a:solidFill>
                <a:latin typeface="Calibri"/>
                <a:cs typeface="Calibri"/>
              </a:rPr>
              <a:t>– Le </a:t>
            </a:r>
            <a:r>
              <a:rPr dirty="0" sz="1700" spc="-15" b="1">
                <a:solidFill>
                  <a:srgbClr val="006FC0"/>
                </a:solidFill>
                <a:latin typeface="Calibri"/>
                <a:cs typeface="Calibri"/>
              </a:rPr>
              <a:t>Havre</a:t>
            </a:r>
            <a:r>
              <a:rPr dirty="0" sz="1700" spc="-5" b="1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006FC0"/>
                </a:solidFill>
                <a:latin typeface="Calibri"/>
                <a:cs typeface="Calibri"/>
              </a:rPr>
              <a:t>:</a:t>
            </a:r>
            <a:r>
              <a:rPr dirty="0" sz="1700" spc="5" b="1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CC006C"/>
                </a:solidFill>
                <a:latin typeface="Calibri"/>
                <a:cs typeface="Calibri"/>
              </a:rPr>
              <a:t>12 %</a:t>
            </a:r>
            <a:r>
              <a:rPr dirty="0" sz="1700" spc="-10" b="1">
                <a:solidFill>
                  <a:srgbClr val="CC006C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4F81BC"/>
                </a:solidFill>
                <a:latin typeface="Calibri"/>
                <a:cs typeface="Calibri"/>
              </a:rPr>
              <a:t>– </a:t>
            </a:r>
            <a:r>
              <a:rPr dirty="0" sz="1700" spc="-5" b="1">
                <a:solidFill>
                  <a:srgbClr val="4F81BC"/>
                </a:solidFill>
                <a:latin typeface="Calibri"/>
                <a:cs typeface="Calibri"/>
              </a:rPr>
              <a:t>Orne </a:t>
            </a:r>
            <a:r>
              <a:rPr dirty="0" sz="1700" b="1">
                <a:solidFill>
                  <a:srgbClr val="4F81BC"/>
                </a:solidFill>
                <a:latin typeface="Calibri"/>
                <a:cs typeface="Calibri"/>
              </a:rPr>
              <a:t>:</a:t>
            </a:r>
            <a:r>
              <a:rPr dirty="0" sz="1700" spc="5" b="1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CC006C"/>
                </a:solidFill>
                <a:latin typeface="Calibri"/>
                <a:cs typeface="Calibri"/>
              </a:rPr>
              <a:t>3 %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87196" y="1053083"/>
            <a:ext cx="6859524" cy="3671316"/>
          </a:xfrm>
          <a:prstGeom prst="rect">
            <a:avLst/>
          </a:prstGeom>
        </p:spPr>
      </p:pic>
      <p:sp>
        <p:nvSpPr>
          <p:cNvPr id="22" name="object 2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19951" y="80772"/>
            <a:ext cx="5293360" cy="869950"/>
            <a:chOff x="2019951" y="80772"/>
            <a:chExt cx="5293360" cy="8699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9951" y="235593"/>
              <a:ext cx="413963" cy="1866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18004" y="108204"/>
              <a:ext cx="410705" cy="38633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99360" y="80772"/>
              <a:ext cx="4813553" cy="56464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64180" y="385572"/>
              <a:ext cx="3233166" cy="56464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LE </a:t>
            </a:r>
            <a:r>
              <a:rPr dirty="0" spc="10"/>
              <a:t>1</a:t>
            </a:r>
            <a:r>
              <a:rPr dirty="0" baseline="25641" sz="1950" spc="15"/>
              <a:t>ER</a:t>
            </a:r>
            <a:r>
              <a:rPr dirty="0" baseline="25641" sz="1950" spc="217"/>
              <a:t> </a:t>
            </a:r>
            <a:r>
              <a:rPr dirty="0" sz="2000" spc="-10"/>
              <a:t>JANVIER </a:t>
            </a:r>
            <a:r>
              <a:rPr dirty="0" sz="2000"/>
              <a:t>2016,</a:t>
            </a:r>
            <a:r>
              <a:rPr dirty="0" sz="2000" spc="-30"/>
              <a:t> </a:t>
            </a:r>
            <a:r>
              <a:rPr dirty="0" sz="2000"/>
              <a:t>LA</a:t>
            </a:r>
            <a:r>
              <a:rPr dirty="0" sz="2000" spc="-10"/>
              <a:t> </a:t>
            </a:r>
            <a:r>
              <a:rPr dirty="0" sz="2000"/>
              <a:t>NORMANDIE</a:t>
            </a:r>
            <a:r>
              <a:rPr dirty="0" sz="2000" spc="-20"/>
              <a:t> </a:t>
            </a:r>
            <a:r>
              <a:rPr dirty="0" sz="2000" spc="-10"/>
              <a:t>RETROUVE</a:t>
            </a:r>
            <a:endParaRPr sz="2000"/>
          </a:p>
          <a:p>
            <a:pPr algn="ctr">
              <a:lnSpc>
                <a:spcPct val="100000"/>
              </a:lnSpc>
            </a:pPr>
            <a:r>
              <a:rPr dirty="0" spc="-10"/>
              <a:t>SES</a:t>
            </a:r>
            <a:r>
              <a:rPr dirty="0" spc="-25"/>
              <a:t> </a:t>
            </a:r>
            <a:r>
              <a:rPr dirty="0" spc="-5"/>
              <a:t>FRONTIÈRES</a:t>
            </a:r>
            <a:r>
              <a:rPr dirty="0" spc="-40"/>
              <a:t> </a:t>
            </a:r>
            <a:r>
              <a:rPr dirty="0" spc="-10"/>
              <a:t>D’ORIGINE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899160" y="947927"/>
            <a:ext cx="4975860" cy="4714240"/>
            <a:chOff x="899160" y="947927"/>
            <a:chExt cx="4975860" cy="471424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9160" y="947927"/>
              <a:ext cx="4975860" cy="471373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36420" y="1053083"/>
              <a:ext cx="1728470" cy="1295400"/>
            </a:xfrm>
            <a:custGeom>
              <a:avLst/>
              <a:gdLst/>
              <a:ahLst/>
              <a:cxnLst/>
              <a:rect l="l" t="t" r="r" b="b"/>
              <a:pathLst>
                <a:path w="1728470" h="1295400">
                  <a:moveTo>
                    <a:pt x="1728216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1728216" y="1295400"/>
                  </a:lnTo>
                  <a:lnTo>
                    <a:pt x="17282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836420" y="1053083"/>
              <a:ext cx="1728470" cy="1295400"/>
            </a:xfrm>
            <a:custGeom>
              <a:avLst/>
              <a:gdLst/>
              <a:ahLst/>
              <a:cxnLst/>
              <a:rect l="l" t="t" r="r" b="b"/>
              <a:pathLst>
                <a:path w="1728470" h="1295400">
                  <a:moveTo>
                    <a:pt x="0" y="1295400"/>
                  </a:moveTo>
                  <a:lnTo>
                    <a:pt x="1728216" y="1295400"/>
                  </a:lnTo>
                  <a:lnTo>
                    <a:pt x="1728216" y="0"/>
                  </a:lnTo>
                  <a:lnTo>
                    <a:pt x="0" y="0"/>
                  </a:lnTo>
                  <a:lnTo>
                    <a:pt x="0" y="129540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60448" y="1043927"/>
              <a:ext cx="1291589" cy="37110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22704" y="1280147"/>
              <a:ext cx="1387602" cy="37110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22704" y="1516367"/>
              <a:ext cx="1652777" cy="37110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22704" y="1752587"/>
              <a:ext cx="1072133" cy="37110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22704" y="1988807"/>
              <a:ext cx="1416558" cy="371106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914905" y="1036726"/>
            <a:ext cx="1454785" cy="1207135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250190">
              <a:lnSpc>
                <a:spcPct val="100000"/>
              </a:lnSpc>
              <a:spcBef>
                <a:spcPts val="400"/>
              </a:spcBef>
            </a:pPr>
            <a:r>
              <a:rPr dirty="0" sz="1300" spc="-10" b="1">
                <a:solidFill>
                  <a:srgbClr val="404040"/>
                </a:solidFill>
                <a:latin typeface="Calibri"/>
                <a:cs typeface="Calibri"/>
              </a:rPr>
              <a:t>CHIFFRES</a:t>
            </a:r>
            <a:r>
              <a:rPr dirty="0" sz="1300" spc="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404040"/>
                </a:solidFill>
                <a:latin typeface="Calibri"/>
                <a:cs typeface="Calibri"/>
              </a:rPr>
              <a:t>CLEFS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300" spc="-5" b="1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dirty="0" sz="1300" spc="-1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404040"/>
                </a:solidFill>
                <a:latin typeface="Calibri"/>
                <a:cs typeface="Calibri"/>
              </a:rPr>
              <a:t>5</a:t>
            </a:r>
            <a:r>
              <a:rPr dirty="0" sz="1300" spc="-1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404040"/>
                </a:solidFill>
                <a:latin typeface="Calibri"/>
                <a:cs typeface="Calibri"/>
              </a:rPr>
              <a:t>départements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300" spc="-5" b="1">
                <a:solidFill>
                  <a:srgbClr val="404040"/>
                </a:solidFill>
                <a:latin typeface="Calibri"/>
                <a:cs typeface="Calibri"/>
              </a:rPr>
              <a:t>. 3 325</a:t>
            </a:r>
            <a:r>
              <a:rPr dirty="0" sz="1300" spc="1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404040"/>
                </a:solidFill>
                <a:latin typeface="Calibri"/>
                <a:cs typeface="Calibri"/>
              </a:rPr>
              <a:t>500</a:t>
            </a:r>
            <a:r>
              <a:rPr dirty="0" sz="1300" spc="1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404040"/>
                </a:solidFill>
                <a:latin typeface="Calibri"/>
                <a:cs typeface="Calibri"/>
              </a:rPr>
              <a:t>habitants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300" spc="-5" b="1">
                <a:solidFill>
                  <a:srgbClr val="404040"/>
                </a:solidFill>
                <a:latin typeface="Calibri"/>
                <a:cs typeface="Calibri"/>
              </a:rPr>
              <a:t>.</a:t>
            </a:r>
            <a:r>
              <a:rPr dirty="0" sz="1300" spc="-1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404040"/>
                </a:solidFill>
                <a:latin typeface="Calibri"/>
                <a:cs typeface="Calibri"/>
              </a:rPr>
              <a:t>29</a:t>
            </a:r>
            <a:r>
              <a:rPr dirty="0" sz="1300" spc="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404040"/>
                </a:solidFill>
                <a:latin typeface="Calibri"/>
                <a:cs typeface="Calibri"/>
              </a:rPr>
              <a:t>907</a:t>
            </a:r>
            <a:r>
              <a:rPr dirty="0" sz="1300" spc="-1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404040"/>
                </a:solidFill>
                <a:latin typeface="Calibri"/>
                <a:cs typeface="Calibri"/>
              </a:rPr>
              <a:t>km²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300" spc="-5" b="1">
                <a:solidFill>
                  <a:srgbClr val="404040"/>
                </a:solidFill>
                <a:latin typeface="Calibri"/>
                <a:cs typeface="Calibri"/>
              </a:rPr>
              <a:t>. 600</a:t>
            </a:r>
            <a:r>
              <a:rPr dirty="0" sz="1300" spc="1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404040"/>
                </a:solidFill>
                <a:latin typeface="Calibri"/>
                <a:cs typeface="Calibri"/>
              </a:rPr>
              <a:t>km</a:t>
            </a:r>
            <a:r>
              <a:rPr dirty="0" sz="130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300" spc="-5" b="1">
                <a:solidFill>
                  <a:srgbClr val="404040"/>
                </a:solidFill>
                <a:latin typeface="Calibri"/>
                <a:cs typeface="Calibri"/>
              </a:rPr>
              <a:t>de</a:t>
            </a:r>
            <a:r>
              <a:rPr dirty="0" sz="130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300" spc="-15" b="1">
                <a:solidFill>
                  <a:srgbClr val="404040"/>
                </a:solidFill>
                <a:latin typeface="Calibri"/>
                <a:cs typeface="Calibri"/>
              </a:rPr>
              <a:t>côtes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012179" y="981455"/>
            <a:ext cx="2308860" cy="4680585"/>
            <a:chOff x="6012179" y="981455"/>
            <a:chExt cx="2308860" cy="4680585"/>
          </a:xfrm>
        </p:grpSpPr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12179" y="2493263"/>
              <a:ext cx="2304287" cy="153619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12179" y="4148327"/>
              <a:ext cx="2308860" cy="151333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12179" y="981455"/>
              <a:ext cx="2304287" cy="1415796"/>
            </a:xfrm>
            <a:prstGeom prst="rect">
              <a:avLst/>
            </a:prstGeom>
          </p:spPr>
        </p:pic>
      </p:grpSp>
      <p:sp>
        <p:nvSpPr>
          <p:cNvPr id="22" name="object 2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30837" y="333313"/>
            <a:ext cx="2108980" cy="23678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04438" y="277113"/>
            <a:ext cx="2136775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UN</a:t>
            </a:r>
            <a:r>
              <a:rPr dirty="0" spc="-45"/>
              <a:t> </a:t>
            </a:r>
            <a:r>
              <a:rPr dirty="0" spc="-10"/>
              <a:t>TERRITOIRE</a:t>
            </a:r>
            <a:r>
              <a:rPr dirty="0" spc="-55"/>
              <a:t> </a:t>
            </a:r>
            <a:r>
              <a:rPr dirty="0" spc="-15"/>
              <a:t>ÂGÉ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624583" y="4971288"/>
            <a:ext cx="5767705" cy="741680"/>
            <a:chOff x="1624583" y="4971288"/>
            <a:chExt cx="5767705" cy="7416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4583" y="4971288"/>
              <a:ext cx="4933949" cy="4823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13931" y="4998732"/>
              <a:ext cx="459486" cy="32840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83680" y="4971288"/>
              <a:ext cx="808481" cy="48234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85059" y="5230368"/>
              <a:ext cx="2862834" cy="4823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60619" y="5230368"/>
              <a:ext cx="396989" cy="4823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70348" y="5230368"/>
              <a:ext cx="396989" cy="48234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28843" y="5230368"/>
              <a:ext cx="1402842" cy="48234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721866" y="5016753"/>
            <a:ext cx="5558155" cy="544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26 %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 la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population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est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âgée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 plus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65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ans 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(19</a:t>
            </a:r>
            <a:r>
              <a:rPr dirty="0" baseline="25252" sz="1650" spc="7" b="1">
                <a:solidFill>
                  <a:srgbClr val="585858"/>
                </a:solidFill>
                <a:latin typeface="Calibri"/>
                <a:cs typeface="Calibri"/>
              </a:rPr>
              <a:t>ème</a:t>
            </a:r>
            <a:r>
              <a:rPr dirty="0" baseline="25252" sz="1650" spc="2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rang).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Leur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nombre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a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augmenté</a:t>
            </a:r>
            <a:r>
              <a:rPr dirty="0" sz="17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20 %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en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10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ans.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949195" y="1255763"/>
            <a:ext cx="3099054" cy="398538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049526" y="1290065"/>
            <a:ext cx="288607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latin typeface="Calibri"/>
                <a:cs typeface="Calibri"/>
              </a:rPr>
              <a:t>PERSONNES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ÂGÉES</a:t>
            </a:r>
            <a:r>
              <a:rPr dirty="0" sz="1400" spc="-2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DE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-15" b="1">
                <a:latin typeface="Calibri"/>
                <a:cs typeface="Calibri"/>
              </a:rPr>
              <a:t>PLUS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DE</a:t>
            </a:r>
            <a:r>
              <a:rPr dirty="0" sz="1400" spc="-1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65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ANS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455664" y="3238487"/>
            <a:ext cx="1386205" cy="441325"/>
            <a:chOff x="6455664" y="3238487"/>
            <a:chExt cx="1386205" cy="441325"/>
          </a:xfrm>
        </p:grpSpPr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55664" y="3238487"/>
              <a:ext cx="1386078" cy="28881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59880" y="3390887"/>
              <a:ext cx="947166" cy="28881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6525259" y="3262122"/>
            <a:ext cx="120840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16535" marR="5080" indent="-20447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Part des plus de 65 ans </a:t>
            </a:r>
            <a:r>
              <a:rPr dirty="0" sz="1000" spc="-2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2019</a:t>
            </a:r>
            <a:r>
              <a:rPr dirty="0" sz="1000" spc="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(en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%)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155435" y="1053083"/>
            <a:ext cx="2039112" cy="187147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34796" y="1629155"/>
            <a:ext cx="4905756" cy="319735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478523" y="3645408"/>
            <a:ext cx="1333500" cy="998219"/>
          </a:xfrm>
          <a:prstGeom prst="rect">
            <a:avLst/>
          </a:prstGeom>
        </p:spPr>
      </p:pic>
      <p:sp>
        <p:nvSpPr>
          <p:cNvPr id="22" name="object 2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801" y="333313"/>
            <a:ext cx="6901540" cy="23678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06830" y="277113"/>
            <a:ext cx="6930390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LES</a:t>
            </a:r>
            <a:r>
              <a:rPr dirty="0"/>
              <a:t> </a:t>
            </a:r>
            <a:r>
              <a:rPr dirty="0" spc="-10"/>
              <a:t>PERSONNES</a:t>
            </a:r>
            <a:r>
              <a:rPr dirty="0" spc="-5"/>
              <a:t> </a:t>
            </a:r>
            <a:r>
              <a:rPr dirty="0" spc="-15"/>
              <a:t>ÂGÉES</a:t>
            </a:r>
            <a:r>
              <a:rPr dirty="0" spc="20"/>
              <a:t> </a:t>
            </a:r>
            <a:r>
              <a:rPr dirty="0" spc="-10"/>
              <a:t>EXPOSÉES</a:t>
            </a:r>
            <a:r>
              <a:rPr dirty="0" spc="-5"/>
              <a:t> </a:t>
            </a:r>
            <a:r>
              <a:rPr dirty="0"/>
              <a:t>À </a:t>
            </a:r>
            <a:r>
              <a:rPr dirty="0" spc="-15"/>
              <a:t>L’ISOLEMENT</a:t>
            </a:r>
            <a:r>
              <a:rPr dirty="0" spc="-25"/>
              <a:t> </a:t>
            </a:r>
            <a:r>
              <a:rPr dirty="0"/>
              <a:t>ET</a:t>
            </a:r>
            <a:r>
              <a:rPr dirty="0" spc="-5"/>
              <a:t> </a:t>
            </a:r>
            <a:r>
              <a:rPr dirty="0"/>
              <a:t>LA</a:t>
            </a:r>
            <a:r>
              <a:rPr dirty="0" spc="-5"/>
              <a:t> </a:t>
            </a:r>
            <a:r>
              <a:rPr dirty="0"/>
              <a:t>SOLITUDE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476755" y="4861547"/>
            <a:ext cx="6206490" cy="740410"/>
            <a:chOff x="1476755" y="4861547"/>
            <a:chExt cx="6206490" cy="74041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6755" y="4861547"/>
              <a:ext cx="5374386" cy="4808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6540" y="4887455"/>
              <a:ext cx="459485" cy="32995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4764" y="4861547"/>
              <a:ext cx="808481" cy="4808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0491" y="5120640"/>
              <a:ext cx="5859017" cy="48083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573402" y="4906517"/>
            <a:ext cx="5996940" cy="544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Les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personnes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seules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représentent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38 %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des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ménages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(39</a:t>
            </a:r>
            <a:r>
              <a:rPr dirty="0" baseline="25252" sz="1650" spc="7" b="1">
                <a:solidFill>
                  <a:srgbClr val="585858"/>
                </a:solidFill>
                <a:latin typeface="Calibri"/>
                <a:cs typeface="Calibri"/>
              </a:rPr>
              <a:t>ème</a:t>
            </a:r>
            <a:r>
              <a:rPr dirty="0" baseline="25252" sz="1650" spc="232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rang).</a:t>
            </a:r>
            <a:endParaRPr sz="1700">
              <a:latin typeface="Calibri"/>
              <a:cs typeface="Calibri"/>
            </a:endParaRPr>
          </a:p>
          <a:p>
            <a:pPr algn="ctr" marL="12065">
              <a:lnSpc>
                <a:spcPct val="100000"/>
              </a:lnSpc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La moitié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des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personnes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âgées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700" spc="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plus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80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ans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vivent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seules.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775704" y="2644127"/>
            <a:ext cx="1468755" cy="746125"/>
            <a:chOff x="6775704" y="2644127"/>
            <a:chExt cx="1468755" cy="74612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86372" y="2644127"/>
              <a:ext cx="1440942" cy="28881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47332" y="2796527"/>
              <a:ext cx="1320546" cy="28881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75704" y="2948927"/>
              <a:ext cx="1468374" cy="28881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19544" y="3101327"/>
              <a:ext cx="947166" cy="28881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845934" y="2668269"/>
            <a:ext cx="1287780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Part</a:t>
            </a:r>
            <a:r>
              <a:rPr dirty="0" sz="10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des ménages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d’une</a:t>
            </a:r>
            <a:endParaRPr sz="1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seule</a:t>
            </a:r>
            <a:r>
              <a:rPr dirty="0" sz="10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personne</a:t>
            </a:r>
            <a:r>
              <a:rPr dirty="0" sz="10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parmi</a:t>
            </a:r>
            <a:endParaRPr sz="1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l’ensemble des</a:t>
            </a:r>
            <a:r>
              <a:rPr dirty="0" sz="10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ménages</a:t>
            </a:r>
            <a:endParaRPr sz="1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z="10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2019</a:t>
            </a:r>
            <a:r>
              <a:rPr dirty="0" sz="1000" spc="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(en</a:t>
            </a:r>
            <a:r>
              <a:rPr dirty="0" sz="10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%)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089148" y="1039355"/>
            <a:ext cx="1698498" cy="398538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189477" y="1073912"/>
            <a:ext cx="148653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latin typeface="Calibri"/>
                <a:cs typeface="Calibri"/>
              </a:rPr>
              <a:t>PERSONNES</a:t>
            </a:r>
            <a:r>
              <a:rPr dirty="0" sz="1400" spc="-5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SEULES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876288" y="3357371"/>
            <a:ext cx="1264920" cy="975359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1260347" y="1385316"/>
            <a:ext cx="5183505" cy="3412490"/>
            <a:chOff x="1260347" y="1385316"/>
            <a:chExt cx="5183505" cy="3412490"/>
          </a:xfrm>
        </p:grpSpPr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60347" y="1385316"/>
              <a:ext cx="5183124" cy="341223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277362" y="1629918"/>
              <a:ext cx="1584325" cy="3096895"/>
            </a:xfrm>
            <a:custGeom>
              <a:avLst/>
              <a:gdLst/>
              <a:ahLst/>
              <a:cxnLst/>
              <a:rect l="l" t="t" r="r" b="b"/>
              <a:pathLst>
                <a:path w="1584325" h="3096895">
                  <a:moveTo>
                    <a:pt x="0" y="0"/>
                  </a:moveTo>
                  <a:lnTo>
                    <a:pt x="1584198" y="3096387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86331" y="333313"/>
            <a:ext cx="4996482" cy="23678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59304" y="277113"/>
            <a:ext cx="5026025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LES</a:t>
            </a:r>
            <a:r>
              <a:rPr dirty="0" spc="-5"/>
              <a:t> ÉTRANGERS</a:t>
            </a:r>
            <a:r>
              <a:rPr dirty="0" spc="-10"/>
              <a:t> </a:t>
            </a:r>
            <a:r>
              <a:rPr dirty="0" spc="-15"/>
              <a:t>DANS</a:t>
            </a:r>
            <a:r>
              <a:rPr dirty="0"/>
              <a:t> </a:t>
            </a:r>
            <a:r>
              <a:rPr dirty="0" spc="-10"/>
              <a:t>LES</a:t>
            </a:r>
            <a:r>
              <a:rPr dirty="0"/>
              <a:t> </a:t>
            </a:r>
            <a:r>
              <a:rPr dirty="0" spc="-5"/>
              <a:t>VILLES</a:t>
            </a:r>
            <a:r>
              <a:rPr dirty="0" spc="-10"/>
              <a:t> </a:t>
            </a:r>
            <a:r>
              <a:rPr dirty="0"/>
              <a:t>ET</a:t>
            </a:r>
            <a:r>
              <a:rPr dirty="0" spc="-10"/>
              <a:t> </a:t>
            </a:r>
            <a:r>
              <a:rPr dirty="0"/>
              <a:t>LE </a:t>
            </a:r>
            <a:r>
              <a:rPr dirty="0" spc="-10"/>
              <a:t>BOCAGE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781555" y="5100828"/>
            <a:ext cx="5668645" cy="482600"/>
            <a:chOff x="1781555" y="5100828"/>
            <a:chExt cx="5668645" cy="4826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81555" y="5100828"/>
              <a:ext cx="4834890" cy="48234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73367" y="5128272"/>
              <a:ext cx="459486" cy="32840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41591" y="5100828"/>
              <a:ext cx="808481" cy="48234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879345" y="5146294"/>
            <a:ext cx="5459095" cy="285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3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% des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habitants</a:t>
            </a:r>
            <a:r>
              <a:rPr dirty="0" sz="17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sont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nationalité</a:t>
            </a:r>
            <a:r>
              <a:rPr dirty="0" sz="17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étrangère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(80</a:t>
            </a:r>
            <a:r>
              <a:rPr dirty="0" baseline="25252" sz="1650" spc="7" b="1">
                <a:solidFill>
                  <a:srgbClr val="585858"/>
                </a:solidFill>
                <a:latin typeface="Calibri"/>
                <a:cs typeface="Calibri"/>
              </a:rPr>
              <a:t>ème</a:t>
            </a:r>
            <a:r>
              <a:rPr dirty="0" baseline="25252" sz="1650" spc="2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rang).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580631" y="3404603"/>
            <a:ext cx="1419860" cy="593725"/>
            <a:chOff x="6580631" y="3404603"/>
            <a:chExt cx="1419860" cy="59372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80631" y="3404603"/>
              <a:ext cx="1419605" cy="28881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29399" y="3557003"/>
              <a:ext cx="1328166" cy="28881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27163" y="3709403"/>
              <a:ext cx="499122" cy="28881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651117" y="3428746"/>
            <a:ext cx="1243330" cy="482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Part des étrangers dans </a:t>
            </a:r>
            <a:r>
              <a:rPr dirty="0" sz="1000" spc="-2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la population en 2019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(en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 %)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49908" y="1255763"/>
            <a:ext cx="3897629" cy="39853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649983" y="1290065"/>
            <a:ext cx="368554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5" b="1">
                <a:latin typeface="Calibri"/>
                <a:cs typeface="Calibri"/>
              </a:rPr>
              <a:t>POPULATION </a:t>
            </a:r>
            <a:r>
              <a:rPr dirty="0" sz="1400" b="1">
                <a:latin typeface="Calibri"/>
                <a:cs typeface="Calibri"/>
              </a:rPr>
              <a:t>ÉTRANGÈRE</a:t>
            </a:r>
            <a:r>
              <a:rPr dirty="0" sz="1400" spc="-40" b="1">
                <a:latin typeface="Calibri"/>
                <a:cs typeface="Calibri"/>
              </a:rPr>
              <a:t> </a:t>
            </a:r>
            <a:r>
              <a:rPr dirty="0" sz="1400" spc="-20" b="1">
                <a:latin typeface="Calibri"/>
                <a:cs typeface="Calibri"/>
              </a:rPr>
              <a:t>PARMI </a:t>
            </a:r>
            <a:r>
              <a:rPr dirty="0" sz="1400" spc="-5" b="1">
                <a:latin typeface="Calibri"/>
                <a:cs typeface="Calibri"/>
              </a:rPr>
              <a:t>LA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15" b="1">
                <a:latin typeface="Calibri"/>
                <a:cs typeface="Calibri"/>
              </a:rPr>
              <a:t>POPULATION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083808" y="1053083"/>
            <a:ext cx="2161032" cy="195224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43939" y="1629155"/>
            <a:ext cx="4896612" cy="3218688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731507" y="3933444"/>
            <a:ext cx="1120140" cy="963168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91618" y="190057"/>
            <a:ext cx="5788025" cy="760730"/>
            <a:chOff x="1691618" y="190057"/>
            <a:chExt cx="5788025" cy="7607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1618" y="190057"/>
              <a:ext cx="5787432" cy="2686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74976" y="385571"/>
              <a:ext cx="4210050" cy="56464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pc="-45"/>
              <a:t>L’AGRICULTURE,</a:t>
            </a:r>
            <a:r>
              <a:rPr dirty="0" spc="-40"/>
              <a:t> </a:t>
            </a:r>
            <a:r>
              <a:rPr dirty="0"/>
              <a:t>UNE</a:t>
            </a:r>
            <a:r>
              <a:rPr dirty="0" spc="-30"/>
              <a:t> </a:t>
            </a:r>
            <a:r>
              <a:rPr dirty="0" spc="-5"/>
              <a:t>ACTIVITÉ </a:t>
            </a:r>
            <a:r>
              <a:rPr dirty="0" spc="-15"/>
              <a:t>TOUJOURS</a:t>
            </a:r>
            <a:r>
              <a:rPr dirty="0" spc="-30"/>
              <a:t> </a:t>
            </a:r>
            <a:r>
              <a:rPr dirty="0" spc="-5"/>
              <a:t>DOMINANTE</a:t>
            </a:r>
          </a:p>
          <a:p>
            <a:pPr algn="ctr">
              <a:lnSpc>
                <a:spcPct val="100000"/>
              </a:lnSpc>
            </a:pPr>
            <a:r>
              <a:rPr dirty="0" spc="-15"/>
              <a:t>DANS</a:t>
            </a:r>
            <a:r>
              <a:rPr dirty="0" spc="-25"/>
              <a:t> </a:t>
            </a:r>
            <a:r>
              <a:rPr dirty="0" spc="-5"/>
              <a:t>DE</a:t>
            </a:r>
            <a:r>
              <a:rPr dirty="0" spc="-20"/>
              <a:t> </a:t>
            </a:r>
            <a:r>
              <a:rPr dirty="0" spc="-5"/>
              <a:t>NOMBREUSES</a:t>
            </a:r>
            <a:r>
              <a:rPr dirty="0" spc="-15"/>
              <a:t> </a:t>
            </a:r>
            <a:r>
              <a:rPr dirty="0" spc="-5"/>
              <a:t>COMMUNES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427988" y="4971288"/>
            <a:ext cx="6305550" cy="741680"/>
            <a:chOff x="1427988" y="4971288"/>
            <a:chExt cx="6305550" cy="74168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7988" y="4971288"/>
              <a:ext cx="3864102" cy="48234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4816" y="4971288"/>
              <a:ext cx="1608582" cy="48234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6123" y="4971288"/>
              <a:ext cx="573785" cy="48234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55308" y="4998732"/>
              <a:ext cx="459485" cy="32840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25055" y="4971288"/>
              <a:ext cx="808481" cy="48234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69463" y="5230368"/>
              <a:ext cx="3114293" cy="48234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96484" y="5230368"/>
              <a:ext cx="1195578" cy="482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524635" y="5016753"/>
            <a:ext cx="6096000" cy="544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Les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exploitants</a:t>
            </a:r>
            <a:r>
              <a:rPr dirty="0" sz="17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agricoles 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représentent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5</a:t>
            </a:r>
            <a:r>
              <a:rPr dirty="0" sz="1700" spc="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%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des emplois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(10</a:t>
            </a:r>
            <a:r>
              <a:rPr dirty="0" baseline="25252" sz="1650" spc="7" b="1">
                <a:solidFill>
                  <a:srgbClr val="585858"/>
                </a:solidFill>
                <a:latin typeface="Calibri"/>
                <a:cs typeface="Calibri"/>
              </a:rPr>
              <a:t>ème</a:t>
            </a:r>
            <a:r>
              <a:rPr dirty="0" baseline="25252" sz="1650" spc="254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rang).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Un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quart des emplois</a:t>
            </a:r>
            <a:r>
              <a:rPr dirty="0" sz="17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 moins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en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10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ans.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750820" y="1255763"/>
            <a:ext cx="1352550" cy="398538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850895" y="1290065"/>
            <a:ext cx="113982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5" b="1">
                <a:latin typeface="Calibri"/>
                <a:cs typeface="Calibri"/>
              </a:rPr>
              <a:t>AGRICULTEURS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352032" y="3153143"/>
            <a:ext cx="1591945" cy="593725"/>
            <a:chOff x="6352032" y="3153143"/>
            <a:chExt cx="1591945" cy="593725"/>
          </a:xfrm>
        </p:grpSpPr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52032" y="3153143"/>
              <a:ext cx="1591817" cy="28881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17208" y="3305543"/>
              <a:ext cx="1066038" cy="28881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83908" y="3457943"/>
              <a:ext cx="499122" cy="288810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421373" y="3176777"/>
            <a:ext cx="1415415" cy="482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Part</a:t>
            </a:r>
            <a:r>
              <a:rPr dirty="0" sz="10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des agriculteurs</a:t>
            </a:r>
            <a:r>
              <a:rPr dirty="0" sz="1000" spc="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parmi</a:t>
            </a:r>
            <a:endParaRPr sz="1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l’emploi</a:t>
            </a:r>
            <a:r>
              <a:rPr dirty="0" sz="10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z="10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2019</a:t>
            </a:r>
            <a:endParaRPr sz="1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(en</a:t>
            </a:r>
            <a:r>
              <a:rPr dirty="0" sz="10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%)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083808" y="1053083"/>
            <a:ext cx="2133599" cy="197967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72311" y="1629155"/>
            <a:ext cx="4895088" cy="321868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544056" y="3726179"/>
            <a:ext cx="1196340" cy="998219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75460" y="4971288"/>
            <a:ext cx="5679440" cy="741680"/>
            <a:chOff x="1775460" y="4971288"/>
            <a:chExt cx="5679440" cy="741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5460" y="4971288"/>
              <a:ext cx="5679186" cy="48234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63339" y="5230368"/>
              <a:ext cx="998982" cy="48234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5048" y="5230368"/>
              <a:ext cx="352818" cy="48234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0580" y="5230368"/>
              <a:ext cx="726186" cy="48234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898650" y="5016753"/>
            <a:ext cx="5417820" cy="544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700" spc="-35" b="1">
                <a:solidFill>
                  <a:srgbClr val="585858"/>
                </a:solidFill>
                <a:latin typeface="Calibri"/>
                <a:cs typeface="Calibri"/>
              </a:rPr>
              <a:t>L’Orne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perdu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10 %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 ses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emplois</a:t>
            </a:r>
            <a:r>
              <a:rPr dirty="0" sz="17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depuis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la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crise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financière</a:t>
            </a:r>
            <a:endParaRPr sz="1700">
              <a:latin typeface="Calibri"/>
              <a:cs typeface="Calibri"/>
            </a:endParaRPr>
          </a:p>
          <a:p>
            <a:pPr algn="ctr" marL="635">
              <a:lnSpc>
                <a:spcPct val="100000"/>
              </a:lnSpc>
              <a:spcBef>
                <a:spcPts val="5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700" spc="-5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2007-2008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5567" y="1196340"/>
            <a:ext cx="7034783" cy="374446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07931" y="333313"/>
            <a:ext cx="5354800" cy="23678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880997" y="277113"/>
            <a:ext cx="5381625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UN</a:t>
            </a:r>
            <a:r>
              <a:rPr dirty="0" spc="-30"/>
              <a:t> </a:t>
            </a:r>
            <a:r>
              <a:rPr dirty="0" spc="-10"/>
              <a:t>TERRITOIRE</a:t>
            </a:r>
            <a:r>
              <a:rPr dirty="0" spc="-45"/>
              <a:t> </a:t>
            </a:r>
            <a:r>
              <a:rPr dirty="0" spc="-5"/>
              <a:t>FORTEMENT</a:t>
            </a:r>
            <a:r>
              <a:rPr dirty="0" spc="-45"/>
              <a:t> </a:t>
            </a:r>
            <a:r>
              <a:rPr dirty="0" spc="-10"/>
              <a:t>TOUCHÉ</a:t>
            </a:r>
            <a:r>
              <a:rPr dirty="0" spc="-30"/>
              <a:t> </a:t>
            </a:r>
            <a:r>
              <a:rPr dirty="0" spc="-45"/>
              <a:t>PAR</a:t>
            </a:r>
            <a:r>
              <a:rPr dirty="0" spc="-15"/>
              <a:t> </a:t>
            </a:r>
            <a:r>
              <a:rPr dirty="0"/>
              <a:t>LA</a:t>
            </a:r>
            <a:r>
              <a:rPr dirty="0" spc="-15"/>
              <a:t> </a:t>
            </a:r>
            <a:r>
              <a:rPr dirty="0" spc="-5"/>
              <a:t>CRISE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31906" y="224027"/>
            <a:ext cx="6069965" cy="565150"/>
            <a:chOff x="1631906" y="224027"/>
            <a:chExt cx="6069965" cy="5651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1906" y="378849"/>
              <a:ext cx="999553" cy="1912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5164" y="224027"/>
              <a:ext cx="413765" cy="5646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32888" y="224027"/>
              <a:ext cx="5168646" cy="56464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05152" y="277113"/>
            <a:ext cx="5932170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LES</a:t>
            </a:r>
            <a:r>
              <a:rPr dirty="0"/>
              <a:t> </a:t>
            </a:r>
            <a:r>
              <a:rPr dirty="0" spc="-5"/>
              <a:t>DEUX-TIERS</a:t>
            </a:r>
            <a:r>
              <a:rPr dirty="0" spc="-10"/>
              <a:t> </a:t>
            </a:r>
            <a:r>
              <a:rPr dirty="0" spc="-15"/>
              <a:t>DES</a:t>
            </a:r>
            <a:r>
              <a:rPr dirty="0"/>
              <a:t> </a:t>
            </a:r>
            <a:r>
              <a:rPr dirty="0" spc="-10"/>
              <a:t>COMMUNES</a:t>
            </a:r>
            <a:r>
              <a:rPr dirty="0" spc="-5"/>
              <a:t> PERDENT</a:t>
            </a:r>
            <a:r>
              <a:rPr dirty="0" spc="-20"/>
              <a:t> </a:t>
            </a:r>
            <a:r>
              <a:rPr dirty="0" spc="-5"/>
              <a:t>DE</a:t>
            </a:r>
            <a:r>
              <a:rPr dirty="0" spc="-10"/>
              <a:t> </a:t>
            </a:r>
            <a:r>
              <a:rPr dirty="0" spc="-25"/>
              <a:t>L’EMPLOI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950720" y="5021567"/>
            <a:ext cx="5330190" cy="740410"/>
            <a:chOff x="1950720" y="5021567"/>
            <a:chExt cx="5330190" cy="74041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0720" y="5021567"/>
              <a:ext cx="3280409" cy="48083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43855" y="5021567"/>
              <a:ext cx="447281" cy="48083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03876" y="5021567"/>
              <a:ext cx="1738122" cy="48083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54723" y="5021567"/>
              <a:ext cx="726185" cy="4808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12108" y="5280659"/>
              <a:ext cx="573786" cy="4808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42816" y="5306567"/>
              <a:ext cx="459486" cy="32995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11040" y="5280659"/>
              <a:ext cx="808482" cy="48083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048510" y="5066157"/>
            <a:ext cx="5120005" cy="544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99614" marR="30480" indent="-1962150">
              <a:lnSpc>
                <a:spcPct val="100000"/>
              </a:lnSpc>
              <a:spcBef>
                <a:spcPts val="100"/>
              </a:spcBef>
            </a:pPr>
            <a:r>
              <a:rPr dirty="0" sz="1700" spc="-30" b="1">
                <a:solidFill>
                  <a:srgbClr val="585858"/>
                </a:solidFill>
                <a:latin typeface="Calibri"/>
                <a:cs typeface="Calibri"/>
              </a:rPr>
              <a:t>L’emploi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a baissé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globalement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 5 % 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entre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2013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et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2019 </a:t>
            </a:r>
            <a:r>
              <a:rPr dirty="0" sz="1700" spc="-37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(95</a:t>
            </a:r>
            <a:r>
              <a:rPr dirty="0" baseline="25252" sz="1650" spc="7" b="1">
                <a:solidFill>
                  <a:srgbClr val="585858"/>
                </a:solidFill>
                <a:latin typeface="Calibri"/>
                <a:cs typeface="Calibri"/>
              </a:rPr>
              <a:t>ème</a:t>
            </a:r>
            <a:r>
              <a:rPr dirty="0" baseline="25252" sz="1650" spc="2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rang).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605016" y="3308591"/>
            <a:ext cx="1487170" cy="593725"/>
            <a:chOff x="6605016" y="3308591"/>
            <a:chExt cx="1487170" cy="593725"/>
          </a:xfrm>
        </p:grpSpPr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16268" y="3308591"/>
              <a:ext cx="1264157" cy="28881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66560" y="3460991"/>
              <a:ext cx="1163574" cy="28881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05016" y="3613391"/>
              <a:ext cx="1486662" cy="28881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675501" y="3333115"/>
            <a:ext cx="1337310" cy="482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Evolution de l’emploi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entre</a:t>
            </a:r>
            <a:r>
              <a:rPr dirty="0" sz="1000" spc="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2013</a:t>
            </a:r>
            <a:r>
              <a:rPr dirty="0" sz="1000" spc="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et 2019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(moyenne</a:t>
            </a:r>
            <a:r>
              <a:rPr dirty="0" sz="10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annuelle</a:t>
            </a:r>
            <a:r>
              <a:rPr dirty="0" sz="10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z="10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%)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163823" y="1255763"/>
            <a:ext cx="814577" cy="398538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3263010" y="1290065"/>
            <a:ext cx="60198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latin typeface="Calibri"/>
                <a:cs typeface="Calibri"/>
              </a:rPr>
              <a:t>E</a:t>
            </a:r>
            <a:r>
              <a:rPr dirty="0" sz="1400" spc="-5" b="1">
                <a:latin typeface="Calibri"/>
                <a:cs typeface="Calibri"/>
              </a:rPr>
              <a:t>MP</a:t>
            </a:r>
            <a:r>
              <a:rPr dirty="0" sz="1400" spc="-35" b="1">
                <a:latin typeface="Calibri"/>
                <a:cs typeface="Calibri"/>
              </a:rPr>
              <a:t>L</a:t>
            </a:r>
            <a:r>
              <a:rPr dirty="0" sz="1400" spc="-5" b="1">
                <a:latin typeface="Calibri"/>
                <a:cs typeface="Calibri"/>
              </a:rPr>
              <a:t>OI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300215" y="1053083"/>
            <a:ext cx="1944624" cy="180136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15567" y="1629155"/>
            <a:ext cx="4896611" cy="3249168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588252" y="3860291"/>
            <a:ext cx="1463040" cy="1127760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3301" y="190057"/>
            <a:ext cx="6644640" cy="760730"/>
            <a:chOff x="1263301" y="190057"/>
            <a:chExt cx="6644640" cy="7607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3301" y="190057"/>
              <a:ext cx="6644062" cy="2367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87752" y="385571"/>
              <a:ext cx="3986022" cy="56464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510665" marR="5080" indent="-1498600">
              <a:lnSpc>
                <a:spcPct val="100000"/>
              </a:lnSpc>
              <a:spcBef>
                <a:spcPts val="100"/>
              </a:spcBef>
            </a:pPr>
            <a:r>
              <a:rPr dirty="0"/>
              <a:t>LA </a:t>
            </a:r>
            <a:r>
              <a:rPr dirty="0" spc="-15"/>
              <a:t>MÉTROPOLISATION </a:t>
            </a:r>
            <a:r>
              <a:rPr dirty="0" spc="-5"/>
              <a:t>RENFORCE </a:t>
            </a:r>
            <a:r>
              <a:rPr dirty="0" spc="-10"/>
              <a:t>LES </a:t>
            </a:r>
            <a:r>
              <a:rPr dirty="0" spc="-5"/>
              <a:t>GRANDS PÔLES URBAINS </a:t>
            </a:r>
            <a:r>
              <a:rPr dirty="0" spc="-440"/>
              <a:t> </a:t>
            </a:r>
            <a:r>
              <a:rPr dirty="0"/>
              <a:t>ET</a:t>
            </a:r>
            <a:r>
              <a:rPr dirty="0" spc="-10"/>
              <a:t> </a:t>
            </a:r>
            <a:r>
              <a:rPr dirty="0" spc="-5"/>
              <a:t>LEURS </a:t>
            </a:r>
            <a:r>
              <a:rPr dirty="0" spc="-30"/>
              <a:t>ESPACES</a:t>
            </a:r>
            <a:r>
              <a:rPr dirty="0" spc="15"/>
              <a:t> </a:t>
            </a:r>
            <a:r>
              <a:rPr dirty="0" spc="-5"/>
              <a:t>PÉRIPHÉRIQUES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278636" y="4988052"/>
            <a:ext cx="6602730" cy="741680"/>
            <a:chOff x="1278636" y="4988052"/>
            <a:chExt cx="6602730" cy="74168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8636" y="4988052"/>
              <a:ext cx="5168646" cy="48234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60007" y="4988052"/>
              <a:ext cx="445769" cy="48234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18503" y="4988052"/>
              <a:ext cx="1562861" cy="48234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77056" y="5247132"/>
              <a:ext cx="573786" cy="48234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06240" y="5274564"/>
              <a:ext cx="459486" cy="3284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75987" y="5247132"/>
              <a:ext cx="808482" cy="482346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375283" y="5033517"/>
            <a:ext cx="6391275" cy="544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36520" marR="30480" indent="-2599055">
              <a:lnSpc>
                <a:spcPct val="100000"/>
              </a:lnSpc>
              <a:spcBef>
                <a:spcPts val="100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Les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cadres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des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fonctions métropolitaines 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représentent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4 %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des emplois </a:t>
            </a:r>
            <a:r>
              <a:rPr dirty="0" sz="1700" spc="-37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(93</a:t>
            </a:r>
            <a:r>
              <a:rPr dirty="0" baseline="25252" sz="1650" spc="7" b="1">
                <a:solidFill>
                  <a:srgbClr val="585858"/>
                </a:solidFill>
                <a:latin typeface="Calibri"/>
                <a:cs typeface="Calibri"/>
              </a:rPr>
              <a:t>ème</a:t>
            </a:r>
            <a:r>
              <a:rPr dirty="0" baseline="25252" sz="1650" spc="2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rang).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660904" y="1255763"/>
            <a:ext cx="1675638" cy="39853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761233" y="1290065"/>
            <a:ext cx="146304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5" b="1">
                <a:latin typeface="Calibri"/>
                <a:cs typeface="Calibri"/>
              </a:rPr>
              <a:t>MÉTROPOLISATION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557771" y="3308591"/>
            <a:ext cx="1438275" cy="593725"/>
            <a:chOff x="6557771" y="3308591"/>
            <a:chExt cx="1438275" cy="593725"/>
          </a:xfrm>
        </p:grpSpPr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79691" y="3308591"/>
              <a:ext cx="1221486" cy="28881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57771" y="3460991"/>
              <a:ext cx="1437894" cy="28881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25411" y="3613391"/>
              <a:ext cx="1102613" cy="28881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628003" y="3333115"/>
            <a:ext cx="1289050" cy="482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Cadre des fonctions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métropolitaines</a:t>
            </a:r>
            <a:r>
              <a:rPr dirty="0" sz="10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z="10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2019 </a:t>
            </a:r>
            <a:r>
              <a:rPr dirty="0" sz="1000" spc="-2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(en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 %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l’emploi)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002791" y="981455"/>
            <a:ext cx="7313930" cy="3888104"/>
            <a:chOff x="1002791" y="981455"/>
            <a:chExt cx="7313930" cy="3888104"/>
          </a:xfrm>
        </p:grpSpPr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55436" y="981455"/>
              <a:ext cx="2161032" cy="197510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02791" y="1629155"/>
              <a:ext cx="4937760" cy="324002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41591" y="3860291"/>
              <a:ext cx="1242059" cy="998219"/>
            </a:xfrm>
            <a:prstGeom prst="rect">
              <a:avLst/>
            </a:prstGeom>
          </p:spPr>
        </p:pic>
      </p:grpSp>
      <p:sp>
        <p:nvSpPr>
          <p:cNvPr id="25" name="object 2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12090" y="152400"/>
            <a:ext cx="4109720" cy="565150"/>
            <a:chOff x="2612090" y="152400"/>
            <a:chExt cx="4109720" cy="5651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2090" y="307221"/>
              <a:ext cx="2518513" cy="1912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18531" y="152400"/>
              <a:ext cx="413765" cy="56464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52644" y="152400"/>
              <a:ext cx="1568957" cy="56464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85085" y="204977"/>
            <a:ext cx="3974465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UNE</a:t>
            </a:r>
            <a:r>
              <a:rPr dirty="0" spc="-35"/>
              <a:t> </a:t>
            </a:r>
            <a:r>
              <a:rPr dirty="0" spc="-15"/>
              <a:t>DICHOTOMIE </a:t>
            </a:r>
            <a:r>
              <a:rPr dirty="0"/>
              <a:t>VILLE</a:t>
            </a:r>
            <a:r>
              <a:rPr dirty="0" spc="-5"/>
              <a:t> </a:t>
            </a:r>
            <a:r>
              <a:rPr dirty="0"/>
              <a:t>-</a:t>
            </a:r>
            <a:r>
              <a:rPr dirty="0" spc="-15"/>
              <a:t> </a:t>
            </a:r>
            <a:r>
              <a:rPr dirty="0" spc="-25"/>
              <a:t>CAMPAGNE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563624" y="5120640"/>
            <a:ext cx="6249670" cy="482600"/>
            <a:chOff x="1563624" y="5120640"/>
            <a:chExt cx="6249670" cy="48260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3624" y="5120640"/>
              <a:ext cx="1969770" cy="4823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6119" y="5120640"/>
              <a:ext cx="3557778" cy="4823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16624" y="5120640"/>
              <a:ext cx="464057" cy="48234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36080" y="5146535"/>
              <a:ext cx="459485" cy="32995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04303" y="5120640"/>
              <a:ext cx="808481" cy="48234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660270" y="5165852"/>
            <a:ext cx="6040755" cy="285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Près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d’un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tiers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des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habitants</a:t>
            </a:r>
            <a:r>
              <a:rPr dirty="0" sz="17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sont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non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ou</a:t>
            </a:r>
            <a:r>
              <a:rPr dirty="0" sz="1700" spc="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peu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diplômés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(7</a:t>
            </a:r>
            <a:r>
              <a:rPr dirty="0" baseline="25252" sz="1650" spc="7" b="1">
                <a:solidFill>
                  <a:srgbClr val="585858"/>
                </a:solidFill>
                <a:latin typeface="Calibri"/>
                <a:cs typeface="Calibri"/>
              </a:rPr>
              <a:t>ème</a:t>
            </a:r>
            <a:r>
              <a:rPr dirty="0" baseline="25252" sz="1650" spc="232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rang).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253995" y="1255763"/>
            <a:ext cx="2417826" cy="39853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354326" y="1290065"/>
            <a:ext cx="220472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5" b="1">
                <a:latin typeface="Calibri"/>
                <a:cs typeface="Calibri"/>
              </a:rPr>
              <a:t>POPULATION</a:t>
            </a:r>
            <a:r>
              <a:rPr dirty="0" sz="1400" spc="-2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NON</a:t>
            </a:r>
            <a:r>
              <a:rPr dirty="0" sz="1400" spc="-30" b="1">
                <a:latin typeface="Calibri"/>
                <a:cs typeface="Calibri"/>
              </a:rPr>
              <a:t> </a:t>
            </a:r>
            <a:r>
              <a:rPr dirty="0" sz="1400" spc="-10" b="1">
                <a:latin typeface="Calibri"/>
                <a:cs typeface="Calibri"/>
              </a:rPr>
              <a:t>DIPLÔMÉE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501384" y="3305543"/>
            <a:ext cx="1409065" cy="746125"/>
            <a:chOff x="6501384" y="3305543"/>
            <a:chExt cx="1409065" cy="746125"/>
          </a:xfrm>
        </p:grpSpPr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26352" y="3305543"/>
              <a:ext cx="1189481" cy="28881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44056" y="3457943"/>
              <a:ext cx="1323594" cy="28881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01384" y="3610343"/>
              <a:ext cx="1408938" cy="28881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31508" y="3762743"/>
              <a:ext cx="947166" cy="288810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570980" y="3328797"/>
            <a:ext cx="1259840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12446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Part des personnes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non ou peu diplômées 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parmi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les</a:t>
            </a:r>
            <a:r>
              <a:rPr dirty="0" sz="10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plus</a:t>
            </a:r>
            <a:r>
              <a:rPr dirty="0" sz="10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15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ans</a:t>
            </a:r>
            <a:endParaRPr sz="1000">
              <a:latin typeface="Calibri"/>
              <a:cs typeface="Calibri"/>
            </a:endParaRPr>
          </a:p>
          <a:p>
            <a:pPr marL="242570">
              <a:lnSpc>
                <a:spcPct val="100000"/>
              </a:lnSpc>
            </a:pP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z="10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2019</a:t>
            </a:r>
            <a:r>
              <a:rPr dirty="0" sz="1000" spc="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(en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%)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083808" y="1053083"/>
            <a:ext cx="2153412" cy="194462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043939" y="1629155"/>
            <a:ext cx="4896612" cy="322630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580631" y="4005071"/>
            <a:ext cx="1303020" cy="998219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31198" y="116905"/>
            <a:ext cx="5713095" cy="760730"/>
            <a:chOff x="1731198" y="116905"/>
            <a:chExt cx="5713095" cy="7607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31198" y="116905"/>
              <a:ext cx="5712840" cy="2367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6336" y="312419"/>
              <a:ext cx="5307329" cy="56464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04213" y="61086"/>
            <a:ext cx="5735320" cy="6356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pc="-15"/>
              <a:t>DES</a:t>
            </a:r>
            <a:r>
              <a:rPr dirty="0" spc="5"/>
              <a:t> </a:t>
            </a:r>
            <a:r>
              <a:rPr dirty="0"/>
              <a:t>REVENUS</a:t>
            </a:r>
            <a:r>
              <a:rPr dirty="0" spc="-5"/>
              <a:t> PEU</a:t>
            </a:r>
            <a:r>
              <a:rPr dirty="0" spc="-10"/>
              <a:t> ÉLEVÉS</a:t>
            </a:r>
            <a:r>
              <a:rPr dirty="0" spc="5"/>
              <a:t> </a:t>
            </a:r>
            <a:r>
              <a:rPr dirty="0" spc="-15"/>
              <a:t>DANS</a:t>
            </a:r>
            <a:r>
              <a:rPr dirty="0" spc="5"/>
              <a:t> </a:t>
            </a:r>
            <a:r>
              <a:rPr dirty="0" spc="-10"/>
              <a:t>LES</a:t>
            </a:r>
            <a:r>
              <a:rPr dirty="0" spc="5"/>
              <a:t> </a:t>
            </a:r>
            <a:r>
              <a:rPr dirty="0" spc="-35"/>
              <a:t>ESPACES</a:t>
            </a:r>
            <a:r>
              <a:rPr dirty="0" spc="20"/>
              <a:t> </a:t>
            </a:r>
            <a:r>
              <a:rPr dirty="0" spc="-10"/>
              <a:t>RURAUX</a:t>
            </a: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/>
              <a:t>ET</a:t>
            </a:r>
            <a:r>
              <a:rPr dirty="0" spc="-15"/>
              <a:t> </a:t>
            </a:r>
            <a:r>
              <a:rPr dirty="0" spc="-20"/>
              <a:t>AU</a:t>
            </a:r>
            <a:r>
              <a:rPr dirty="0" spc="-15"/>
              <a:t> </a:t>
            </a:r>
            <a:r>
              <a:rPr dirty="0" spc="-5"/>
              <a:t>CŒUR</a:t>
            </a:r>
            <a:r>
              <a:rPr dirty="0" spc="-10"/>
              <a:t> </a:t>
            </a:r>
            <a:r>
              <a:rPr dirty="0" spc="-15"/>
              <a:t>DES</a:t>
            </a:r>
            <a:r>
              <a:rPr dirty="0" spc="-5"/>
              <a:t> </a:t>
            </a:r>
            <a:r>
              <a:rPr dirty="0" spc="-10"/>
              <a:t>GRANDES</a:t>
            </a:r>
            <a:r>
              <a:rPr dirty="0" spc="-5"/>
              <a:t> </a:t>
            </a:r>
            <a:r>
              <a:rPr dirty="0" spc="-20"/>
              <a:t>AGGLOMÉRATIONS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286255" y="5120640"/>
            <a:ext cx="6714490" cy="482600"/>
            <a:chOff x="1286255" y="5120640"/>
            <a:chExt cx="6714490" cy="4826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6255" y="5120640"/>
              <a:ext cx="1521714" cy="4823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20695" y="5120640"/>
              <a:ext cx="919733" cy="4823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3155" y="5120640"/>
              <a:ext cx="3728466" cy="48234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94347" y="5120640"/>
              <a:ext cx="573785" cy="48234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25055" y="5146535"/>
              <a:ext cx="459485" cy="32995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91755" y="5120640"/>
              <a:ext cx="808481" cy="48234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383538" y="5165852"/>
            <a:ext cx="6504940" cy="285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La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moitié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des Ornais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vivent</a:t>
            </a:r>
            <a:r>
              <a:rPr dirty="0" sz="17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avec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moins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730 €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par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mois 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(82</a:t>
            </a:r>
            <a:r>
              <a:rPr dirty="0" baseline="25252" sz="1650" spc="7" b="1">
                <a:solidFill>
                  <a:srgbClr val="585858"/>
                </a:solidFill>
                <a:latin typeface="Calibri"/>
                <a:cs typeface="Calibri"/>
              </a:rPr>
              <a:t>ème</a:t>
            </a:r>
            <a:r>
              <a:rPr dirty="0" baseline="25252" sz="1650" spc="232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rang).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336791" y="3381743"/>
            <a:ext cx="1765935" cy="593725"/>
            <a:chOff x="6336791" y="3381743"/>
            <a:chExt cx="1765935" cy="593725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36791" y="3381743"/>
              <a:ext cx="1765554" cy="28881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04431" y="3534143"/>
              <a:ext cx="1401318" cy="28881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45223" y="3686543"/>
              <a:ext cx="921257" cy="28881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6406388" y="3404997"/>
            <a:ext cx="1586230" cy="482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95"/>
              </a:spcBef>
            </a:pP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Revenu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disponible médian par </a:t>
            </a:r>
            <a:r>
              <a:rPr dirty="0" sz="1000" spc="-2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unité de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consommation</a:t>
            </a:r>
            <a:endParaRPr sz="1000">
              <a:latin typeface="Calibri"/>
              <a:cs typeface="Calibri"/>
            </a:endParaRPr>
          </a:p>
          <a:p>
            <a:pPr algn="ctr" marL="2540">
              <a:lnSpc>
                <a:spcPct val="100000"/>
              </a:lnSpc>
            </a:pP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z="10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2020</a:t>
            </a:r>
            <a:r>
              <a:rPr dirty="0" sz="1000" spc="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(en</a:t>
            </a:r>
            <a:r>
              <a:rPr dirty="0" sz="10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€)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869692" y="1255763"/>
            <a:ext cx="1332737" cy="398538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2968879" y="1290065"/>
            <a:ext cx="112077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0" b="1">
                <a:latin typeface="Calibri"/>
                <a:cs typeface="Calibri"/>
              </a:rPr>
              <a:t>NIVEAU</a:t>
            </a:r>
            <a:r>
              <a:rPr dirty="0" sz="1400" spc="-4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DE</a:t>
            </a:r>
            <a:r>
              <a:rPr dirty="0" sz="1400" spc="-35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VIE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213347" y="1053083"/>
            <a:ext cx="2031492" cy="187147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43939" y="1629155"/>
            <a:ext cx="4968240" cy="3249168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493764" y="3933444"/>
            <a:ext cx="1463039" cy="838200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0" y="295656"/>
            <a:ext cx="5199126" cy="56464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27885" y="349122"/>
            <a:ext cx="4888230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UNE</a:t>
            </a:r>
            <a:r>
              <a:rPr dirty="0" spc="-35"/>
              <a:t> </a:t>
            </a:r>
            <a:r>
              <a:rPr dirty="0" spc="-5"/>
              <a:t>PRÉCARITÉ</a:t>
            </a:r>
            <a:r>
              <a:rPr dirty="0" spc="-20"/>
              <a:t> </a:t>
            </a:r>
            <a:r>
              <a:rPr dirty="0"/>
              <a:t>EN</a:t>
            </a:r>
            <a:r>
              <a:rPr dirty="0" spc="-15"/>
              <a:t> </a:t>
            </a:r>
            <a:r>
              <a:rPr dirty="0"/>
              <a:t>VILLE</a:t>
            </a:r>
            <a:r>
              <a:rPr dirty="0" spc="-20"/>
              <a:t> </a:t>
            </a:r>
            <a:r>
              <a:rPr dirty="0"/>
              <a:t>ET</a:t>
            </a:r>
            <a:r>
              <a:rPr dirty="0" spc="-15"/>
              <a:t> </a:t>
            </a:r>
            <a:r>
              <a:rPr dirty="0"/>
              <a:t>EN</a:t>
            </a:r>
            <a:r>
              <a:rPr dirty="0" spc="-20"/>
              <a:t> </a:t>
            </a:r>
            <a:r>
              <a:rPr dirty="0"/>
              <a:t>MILIEU</a:t>
            </a:r>
            <a:r>
              <a:rPr dirty="0" spc="-10"/>
              <a:t> </a:t>
            </a:r>
            <a:r>
              <a:rPr dirty="0"/>
              <a:t>RURAL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295400" y="4971288"/>
            <a:ext cx="6570980" cy="741680"/>
            <a:chOff x="1295400" y="4971288"/>
            <a:chExt cx="6570980" cy="7416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5400" y="4971288"/>
              <a:ext cx="555498" cy="4823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3624" y="4971288"/>
              <a:ext cx="5182362" cy="48234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58711" y="4971288"/>
              <a:ext cx="573786" cy="48234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87896" y="4998732"/>
              <a:ext cx="459485" cy="32840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57644" y="4971288"/>
              <a:ext cx="808481" cy="48234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6712" y="5230368"/>
              <a:ext cx="5386578" cy="48234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392047" y="5016753"/>
            <a:ext cx="6361430" cy="544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15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%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 la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population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vit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dessous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du seuil</a:t>
            </a:r>
            <a:r>
              <a:rPr dirty="0" sz="17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pauvreté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(35</a:t>
            </a:r>
            <a:r>
              <a:rPr dirty="0" baseline="25252" sz="1650" spc="7" b="1">
                <a:solidFill>
                  <a:srgbClr val="585858"/>
                </a:solidFill>
                <a:latin typeface="Calibri"/>
                <a:cs typeface="Calibri"/>
              </a:rPr>
              <a:t>ème</a:t>
            </a:r>
            <a:r>
              <a:rPr dirty="0" baseline="25252" sz="1650" spc="247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rang).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Près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d’un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quart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des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jeunes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sont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en situation</a:t>
            </a:r>
            <a:r>
              <a:rPr dirty="0" sz="17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pauvreté.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484620" y="3192767"/>
            <a:ext cx="1514475" cy="441325"/>
            <a:chOff x="6484620" y="3192767"/>
            <a:chExt cx="1514475" cy="441325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84620" y="3192767"/>
              <a:ext cx="1514094" cy="28881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92112" y="3345167"/>
              <a:ext cx="499122" cy="28881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553961" y="3216910"/>
            <a:ext cx="136461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20065" marR="5080" indent="-5080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Taux de pauvreté en 2020 </a:t>
            </a:r>
            <a:r>
              <a:rPr dirty="0" sz="1000" spc="-2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(en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 %)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137916" y="1255763"/>
            <a:ext cx="1009650" cy="398538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237992" y="1290065"/>
            <a:ext cx="79692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20" b="1">
                <a:latin typeface="Calibri"/>
                <a:cs typeface="Calibri"/>
              </a:rPr>
              <a:t>PAUVRETE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43939" y="1629155"/>
            <a:ext cx="4968240" cy="324612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659880" y="3645408"/>
            <a:ext cx="1143000" cy="96011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228588" y="1053083"/>
            <a:ext cx="2016252" cy="1818132"/>
          </a:xfrm>
          <a:prstGeom prst="rect">
            <a:avLst/>
          </a:prstGeom>
        </p:spPr>
      </p:pic>
      <p:sp>
        <p:nvSpPr>
          <p:cNvPr id="21" name="object 2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17096" y="187452"/>
            <a:ext cx="4900930" cy="565150"/>
            <a:chOff x="2217096" y="187452"/>
            <a:chExt cx="4900930" cy="5651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7096" y="342273"/>
              <a:ext cx="1647421" cy="1912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52088" y="187452"/>
              <a:ext cx="2131314" cy="5646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47359" y="187452"/>
              <a:ext cx="1570482" cy="56464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90369" y="240614"/>
            <a:ext cx="4765040" cy="3314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UNE</a:t>
            </a:r>
            <a:r>
              <a:rPr dirty="0" spc="-40"/>
              <a:t> </a:t>
            </a:r>
            <a:r>
              <a:rPr dirty="0" spc="-25"/>
              <a:t>SITUATION</a:t>
            </a:r>
            <a:r>
              <a:rPr dirty="0" spc="-40"/>
              <a:t> </a:t>
            </a:r>
            <a:r>
              <a:rPr dirty="0" spc="-5"/>
              <a:t>GÉOGRAPHIQUE</a:t>
            </a:r>
            <a:r>
              <a:rPr dirty="0" spc="-35"/>
              <a:t> </a:t>
            </a:r>
            <a:r>
              <a:rPr dirty="0" spc="-30"/>
              <a:t>FAVORABLE</a:t>
            </a: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0952" y="1124711"/>
            <a:ext cx="6102096" cy="432054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5371" y="333313"/>
            <a:ext cx="5119925" cy="23678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345" y="277113"/>
            <a:ext cx="5147945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UNE</a:t>
            </a:r>
            <a:r>
              <a:rPr dirty="0" spc="-30"/>
              <a:t> </a:t>
            </a:r>
            <a:r>
              <a:rPr dirty="0" spc="-10"/>
              <a:t>FORTE</a:t>
            </a:r>
            <a:r>
              <a:rPr dirty="0" spc="-25"/>
              <a:t> </a:t>
            </a:r>
            <a:r>
              <a:rPr dirty="0" spc="-15"/>
              <a:t>DISPARITÉ</a:t>
            </a:r>
            <a:r>
              <a:rPr dirty="0" spc="-25"/>
              <a:t> </a:t>
            </a:r>
            <a:r>
              <a:rPr dirty="0"/>
              <a:t>SOCIALE ET</a:t>
            </a:r>
            <a:r>
              <a:rPr dirty="0" spc="-10"/>
              <a:t> TERRITORIALE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68552" y="1039355"/>
            <a:ext cx="3882390" cy="39853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67358" y="1073912"/>
            <a:ext cx="366839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latin typeface="Calibri"/>
                <a:cs typeface="Calibri"/>
              </a:rPr>
              <a:t>PROFIL</a:t>
            </a:r>
            <a:r>
              <a:rPr dirty="0" sz="1400" spc="-1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DES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15" b="1">
                <a:latin typeface="Calibri"/>
                <a:cs typeface="Calibri"/>
              </a:rPr>
              <a:t>HABITANTS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10" b="1">
                <a:latin typeface="Calibri"/>
                <a:cs typeface="Calibri"/>
              </a:rPr>
              <a:t>AU </a:t>
            </a:r>
            <a:r>
              <a:rPr dirty="0" sz="1400" spc="-5" b="1">
                <a:latin typeface="Calibri"/>
                <a:cs typeface="Calibri"/>
              </a:rPr>
              <a:t>SEIN</a:t>
            </a:r>
            <a:r>
              <a:rPr dirty="0" sz="1400" spc="-1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DE</a:t>
            </a:r>
            <a:r>
              <a:rPr dirty="0" sz="1400" spc="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CAEN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LA</a:t>
            </a:r>
            <a:r>
              <a:rPr dirty="0" sz="140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MER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24144" y="981455"/>
            <a:ext cx="2304288" cy="14051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24144" y="2564892"/>
            <a:ext cx="2281428" cy="141731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24144" y="4148328"/>
            <a:ext cx="2299716" cy="144018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43939" y="1399032"/>
            <a:ext cx="4436364" cy="405993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63471" y="333313"/>
            <a:ext cx="5042201" cy="23678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36445" y="277113"/>
            <a:ext cx="5069205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5"/>
              <a:t>DES</a:t>
            </a:r>
            <a:r>
              <a:rPr dirty="0"/>
              <a:t> </a:t>
            </a:r>
            <a:r>
              <a:rPr dirty="0" spc="-20"/>
              <a:t>DISPARITÉS</a:t>
            </a:r>
            <a:r>
              <a:rPr dirty="0" spc="-10"/>
              <a:t> </a:t>
            </a:r>
            <a:r>
              <a:rPr dirty="0" spc="-5"/>
              <a:t>DE</a:t>
            </a:r>
            <a:r>
              <a:rPr dirty="0" spc="-10"/>
              <a:t> </a:t>
            </a:r>
            <a:r>
              <a:rPr dirty="0" spc="-5"/>
              <a:t>SANTÉ</a:t>
            </a:r>
            <a:r>
              <a:rPr dirty="0" spc="-10"/>
              <a:t> </a:t>
            </a:r>
            <a:r>
              <a:rPr dirty="0"/>
              <a:t>SUR</a:t>
            </a:r>
            <a:r>
              <a:rPr dirty="0" spc="-20"/>
              <a:t> </a:t>
            </a:r>
            <a:r>
              <a:rPr dirty="0" spc="-10"/>
              <a:t>LES</a:t>
            </a:r>
            <a:r>
              <a:rPr dirty="0" spc="15"/>
              <a:t> </a:t>
            </a:r>
            <a:r>
              <a:rPr dirty="0" spc="-10"/>
              <a:t>TERRITOIRES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3939" y="1124711"/>
            <a:ext cx="3599688" cy="35280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60035" y="1124711"/>
            <a:ext cx="3384804" cy="352806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953767" y="4828019"/>
            <a:ext cx="5396230" cy="740410"/>
            <a:chOff x="1953767" y="4828019"/>
            <a:chExt cx="5396230" cy="74041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3767" y="4828019"/>
              <a:ext cx="5395722" cy="4808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96311" y="5087099"/>
              <a:ext cx="4310634" cy="48083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076450" y="4872990"/>
            <a:ext cx="5133975" cy="544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Il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vaut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mieux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être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jeune,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riche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et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bonne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santé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à la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ville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que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vieux,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pauvre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et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malade</a:t>
            </a:r>
            <a:r>
              <a:rPr dirty="0" sz="17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à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la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campagne…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8600"/>
            <a:ext cx="9143999" cy="6400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54679" y="295656"/>
            <a:ext cx="2852166" cy="56464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1746" y="349122"/>
            <a:ext cx="2540000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BASSINS</a:t>
            </a:r>
            <a:r>
              <a:rPr dirty="0" spc="-25"/>
              <a:t> </a:t>
            </a:r>
            <a:r>
              <a:rPr dirty="0" spc="-5"/>
              <a:t>DE</a:t>
            </a:r>
            <a:r>
              <a:rPr dirty="0" spc="-25"/>
              <a:t> </a:t>
            </a:r>
            <a:r>
              <a:rPr dirty="0"/>
              <a:t>VIE</a:t>
            </a:r>
            <a:r>
              <a:rPr dirty="0" spc="-10"/>
              <a:t> </a:t>
            </a:r>
            <a:r>
              <a:rPr dirty="0" spc="-5"/>
              <a:t>ORNAIS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2227" y="981455"/>
            <a:ext cx="7109459" cy="468934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81072" y="295656"/>
            <a:ext cx="4199382" cy="56464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27757" y="349122"/>
            <a:ext cx="3888740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PÔLES</a:t>
            </a:r>
            <a:r>
              <a:rPr dirty="0" spc="-30"/>
              <a:t> </a:t>
            </a:r>
            <a:r>
              <a:rPr dirty="0" spc="-5"/>
              <a:t>STRUCTURANTS</a:t>
            </a:r>
            <a:r>
              <a:rPr dirty="0" spc="-55"/>
              <a:t> </a:t>
            </a:r>
            <a:r>
              <a:rPr dirty="0" spc="-15"/>
              <a:t>DANS </a:t>
            </a:r>
            <a:r>
              <a:rPr dirty="0" spc="-40"/>
              <a:t>L’ORNE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3939" y="981455"/>
            <a:ext cx="7193280" cy="475183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967" y="856488"/>
            <a:ext cx="1366265" cy="67741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13403" y="940434"/>
            <a:ext cx="98806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latin typeface="Verdana"/>
                <a:cs typeface="Verdana"/>
              </a:rPr>
              <a:t>OR</a:t>
            </a:r>
            <a:r>
              <a:rPr dirty="0" sz="2400" spc="-10">
                <a:latin typeface="Verdana"/>
                <a:cs typeface="Verdana"/>
              </a:rPr>
              <a:t>N</a:t>
            </a:r>
            <a:r>
              <a:rPr dirty="0" sz="2400">
                <a:latin typeface="Verdana"/>
                <a:cs typeface="Verdana"/>
              </a:rPr>
              <a:t>E</a:t>
            </a:r>
            <a:endParaRPr sz="24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16251" y="5103876"/>
            <a:ext cx="5203825" cy="677545"/>
            <a:chOff x="2016251" y="5103876"/>
            <a:chExt cx="5203825" cy="67754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6251" y="5103876"/>
              <a:ext cx="692657" cy="6774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42387" y="5183124"/>
              <a:ext cx="995934" cy="54940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13531" y="5183124"/>
              <a:ext cx="1104138" cy="54940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94403" y="5183124"/>
              <a:ext cx="1245870" cy="54940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17007" y="5183124"/>
              <a:ext cx="1934717" cy="54940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94931" y="5103876"/>
              <a:ext cx="525005" cy="67741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194305" y="5189982"/>
            <a:ext cx="48279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5" b="1">
                <a:solidFill>
                  <a:srgbClr val="CC006C"/>
                </a:solidFill>
                <a:latin typeface="Verdana"/>
                <a:cs typeface="Verdana"/>
              </a:rPr>
              <a:t>M</a:t>
            </a:r>
            <a:r>
              <a:rPr dirty="0" sz="1900" spc="5" b="1">
                <a:solidFill>
                  <a:srgbClr val="CC006C"/>
                </a:solidFill>
                <a:latin typeface="Verdana"/>
                <a:cs typeface="Verdana"/>
              </a:rPr>
              <a:t>ERCI</a:t>
            </a:r>
            <a:r>
              <a:rPr dirty="0" sz="1900" spc="160" b="1">
                <a:solidFill>
                  <a:srgbClr val="CC006C"/>
                </a:solidFill>
                <a:latin typeface="Verdana"/>
                <a:cs typeface="Verdana"/>
              </a:rPr>
              <a:t> </a:t>
            </a:r>
            <a:r>
              <a:rPr dirty="0" sz="1900" spc="15" b="1">
                <a:solidFill>
                  <a:srgbClr val="CC006C"/>
                </a:solidFill>
                <a:latin typeface="Verdana"/>
                <a:cs typeface="Verdana"/>
              </a:rPr>
              <a:t>POUR</a:t>
            </a:r>
            <a:r>
              <a:rPr dirty="0" sz="1900" spc="180" b="1">
                <a:solidFill>
                  <a:srgbClr val="CC006C"/>
                </a:solidFill>
                <a:latin typeface="Verdana"/>
                <a:cs typeface="Verdana"/>
              </a:rPr>
              <a:t> </a:t>
            </a:r>
            <a:r>
              <a:rPr dirty="0" sz="1900" spc="10" b="1">
                <a:solidFill>
                  <a:srgbClr val="CC006C"/>
                </a:solidFill>
                <a:latin typeface="Verdana"/>
                <a:cs typeface="Verdana"/>
              </a:rPr>
              <a:t>VOTRE</a:t>
            </a:r>
            <a:r>
              <a:rPr dirty="0" sz="1900" spc="180" b="1">
                <a:solidFill>
                  <a:srgbClr val="CC006C"/>
                </a:solidFill>
                <a:latin typeface="Verdana"/>
                <a:cs typeface="Verdana"/>
              </a:rPr>
              <a:t> </a:t>
            </a:r>
            <a:r>
              <a:rPr dirty="0" sz="1900" spc="5" b="1">
                <a:solidFill>
                  <a:srgbClr val="CC006C"/>
                </a:solidFill>
                <a:latin typeface="Verdana"/>
                <a:cs typeface="Verdana"/>
              </a:rPr>
              <a:t>ATTENTION</a:t>
            </a:r>
            <a:r>
              <a:rPr dirty="0" sz="1900" spc="204" b="1">
                <a:solidFill>
                  <a:srgbClr val="CC006C"/>
                </a:solidFill>
                <a:latin typeface="Verdana"/>
                <a:cs typeface="Verdana"/>
              </a:rPr>
              <a:t> </a:t>
            </a:r>
            <a:r>
              <a:rPr dirty="0" sz="2400" b="1">
                <a:solidFill>
                  <a:srgbClr val="CC006C"/>
                </a:solidFill>
                <a:latin typeface="Verdana"/>
                <a:cs typeface="Verdana"/>
              </a:rPr>
              <a:t>!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79932" y="1394460"/>
            <a:ext cx="2322575" cy="17465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480815" y="1412747"/>
            <a:ext cx="2314956" cy="1728215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5940552" y="1412747"/>
            <a:ext cx="2354580" cy="1742439"/>
            <a:chOff x="5940552" y="1412747"/>
            <a:chExt cx="2354580" cy="1742439"/>
          </a:xfrm>
        </p:grpSpPr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40552" y="1412747"/>
              <a:ext cx="2304288" cy="172821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40552" y="1412747"/>
              <a:ext cx="2354579" cy="1741931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972311" y="3357371"/>
            <a:ext cx="7309484" cy="1728470"/>
            <a:chOff x="972311" y="3357371"/>
            <a:chExt cx="7309484" cy="1728470"/>
          </a:xfrm>
        </p:grpSpPr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2311" y="3357371"/>
              <a:ext cx="2330195" cy="171894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91483" y="3357371"/>
              <a:ext cx="2311908" cy="172821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940552" y="3357371"/>
              <a:ext cx="2340863" cy="1728215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82976" y="277113"/>
            <a:ext cx="4253230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LES</a:t>
            </a:r>
            <a:r>
              <a:rPr dirty="0" spc="-5"/>
              <a:t> </a:t>
            </a:r>
            <a:r>
              <a:rPr dirty="0" spc="-15"/>
              <a:t>RÉSEAUX</a:t>
            </a:r>
            <a:r>
              <a:rPr dirty="0" spc="-5"/>
              <a:t> DE</a:t>
            </a:r>
            <a:r>
              <a:rPr dirty="0" spc="-15"/>
              <a:t> </a:t>
            </a:r>
            <a:r>
              <a:rPr dirty="0" spc="-5"/>
              <a:t>VILLES</a:t>
            </a:r>
            <a:r>
              <a:rPr dirty="0" spc="-15"/>
              <a:t> </a:t>
            </a:r>
            <a:r>
              <a:rPr dirty="0"/>
              <a:t>EN</a:t>
            </a:r>
            <a:r>
              <a:rPr dirty="0" spc="-20"/>
              <a:t> </a:t>
            </a:r>
            <a:r>
              <a:rPr dirty="0"/>
              <a:t>NORMANDIE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52671" y="1158239"/>
            <a:ext cx="4415028" cy="405231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028059" y="1199514"/>
            <a:ext cx="2183130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spc="-5" b="1">
                <a:solidFill>
                  <a:srgbClr val="622422"/>
                </a:solidFill>
                <a:latin typeface="Calibri"/>
                <a:cs typeface="Calibri"/>
              </a:rPr>
              <a:t>SYSTÈME</a:t>
            </a:r>
            <a:r>
              <a:rPr dirty="0" sz="1100" b="1">
                <a:solidFill>
                  <a:srgbClr val="622422"/>
                </a:solidFill>
                <a:latin typeface="Calibri"/>
                <a:cs typeface="Calibri"/>
              </a:rPr>
              <a:t> INTERURBAIN</a:t>
            </a:r>
            <a:r>
              <a:rPr dirty="0" sz="1100" spc="-50" b="1">
                <a:solidFill>
                  <a:srgbClr val="622422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622422"/>
                </a:solidFill>
                <a:latin typeface="Calibri"/>
                <a:cs typeface="Calibri"/>
              </a:rPr>
              <a:t>«</a:t>
            </a:r>
            <a:r>
              <a:rPr dirty="0" sz="1100" spc="-10" b="1">
                <a:solidFill>
                  <a:srgbClr val="622422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622422"/>
                </a:solidFill>
                <a:latin typeface="Calibri"/>
                <a:cs typeface="Calibri"/>
              </a:rPr>
              <a:t>PARISIEN</a:t>
            </a:r>
            <a:r>
              <a:rPr dirty="0" sz="1100" spc="-35" b="1">
                <a:solidFill>
                  <a:srgbClr val="622422"/>
                </a:solidFill>
                <a:latin typeface="Calibri"/>
                <a:cs typeface="Calibri"/>
              </a:rPr>
              <a:t> </a:t>
            </a:r>
            <a:r>
              <a:rPr dirty="0" sz="1100" b="1">
                <a:solidFill>
                  <a:srgbClr val="622422"/>
                </a:solidFill>
                <a:latin typeface="Calibri"/>
                <a:cs typeface="Calibri"/>
              </a:rPr>
              <a:t>»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63034" y="5241797"/>
            <a:ext cx="316166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Source</a:t>
            </a:r>
            <a:r>
              <a:rPr dirty="0" sz="1000" spc="-2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:</a:t>
            </a:r>
            <a:r>
              <a:rPr dirty="0" sz="100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«</a:t>
            </a:r>
            <a:r>
              <a:rPr dirty="0" sz="100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les</a:t>
            </a:r>
            <a:r>
              <a:rPr dirty="0" sz="1000" spc="1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systèmes urbains</a:t>
            </a:r>
            <a:r>
              <a:rPr dirty="0" sz="100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français</a:t>
            </a:r>
            <a:r>
              <a:rPr dirty="0" sz="1000" spc="-1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»</a:t>
            </a:r>
            <a:r>
              <a:rPr dirty="0" sz="1000" spc="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-</a:t>
            </a:r>
            <a:r>
              <a:rPr dirty="0" sz="1000" spc="-10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5" b="1">
                <a:solidFill>
                  <a:srgbClr val="404040"/>
                </a:solidFill>
                <a:latin typeface="Calibri"/>
                <a:cs typeface="Calibri"/>
              </a:rPr>
              <a:t>Synthèse</a:t>
            </a:r>
            <a:r>
              <a:rPr dirty="0" sz="1000" spc="15" b="1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dirty="0" sz="1000" spc="-10" b="1">
                <a:solidFill>
                  <a:srgbClr val="404040"/>
                </a:solidFill>
                <a:latin typeface="Calibri"/>
                <a:cs typeface="Calibri"/>
              </a:rPr>
              <a:t>DATAR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3939" y="1949195"/>
            <a:ext cx="2528316" cy="227228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117803" y="2117851"/>
            <a:ext cx="1536065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spc="-5" b="1">
                <a:solidFill>
                  <a:srgbClr val="622422"/>
                </a:solidFill>
                <a:latin typeface="Calibri"/>
                <a:cs typeface="Calibri"/>
              </a:rPr>
              <a:t>SYSTEMES</a:t>
            </a:r>
            <a:r>
              <a:rPr dirty="0" sz="1100" spc="10" b="1">
                <a:solidFill>
                  <a:srgbClr val="622422"/>
                </a:solidFill>
                <a:latin typeface="Calibri"/>
                <a:cs typeface="Calibri"/>
              </a:rPr>
              <a:t> </a:t>
            </a:r>
            <a:r>
              <a:rPr dirty="0" sz="1100" spc="-5" b="1">
                <a:solidFill>
                  <a:srgbClr val="622422"/>
                </a:solidFill>
                <a:latin typeface="Calibri"/>
                <a:cs typeface="Calibri"/>
              </a:rPr>
              <a:t>INTERURBAINS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121663" y="1139964"/>
            <a:ext cx="2381250" cy="786130"/>
            <a:chOff x="1121663" y="1139964"/>
            <a:chExt cx="2381250" cy="78613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1663" y="1139964"/>
              <a:ext cx="2381250" cy="51128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7507" y="1414284"/>
              <a:ext cx="820674" cy="51128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12619" y="1414284"/>
              <a:ext cx="375678" cy="5112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82724" y="1414284"/>
              <a:ext cx="541782" cy="51128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18944" y="1414284"/>
              <a:ext cx="375678" cy="51128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89047" y="1414284"/>
              <a:ext cx="989838" cy="51128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252219" y="1189177"/>
            <a:ext cx="210121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585858"/>
                </a:solidFill>
                <a:latin typeface="Calibri"/>
                <a:cs typeface="Calibri"/>
              </a:rPr>
              <a:t>Une</a:t>
            </a:r>
            <a:r>
              <a:rPr dirty="0" sz="18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585858"/>
                </a:solidFill>
                <a:latin typeface="Calibri"/>
                <a:cs typeface="Calibri"/>
              </a:rPr>
              <a:t>région</a:t>
            </a:r>
            <a:r>
              <a:rPr dirty="0" sz="18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585858"/>
                </a:solidFill>
                <a:latin typeface="Calibri"/>
                <a:cs typeface="Calibri"/>
              </a:rPr>
              <a:t>interreliée</a:t>
            </a:r>
            <a:endParaRPr sz="1800">
              <a:latin typeface="Calibri"/>
              <a:cs typeface="Calibri"/>
            </a:endParaRPr>
          </a:p>
          <a:p>
            <a:pPr algn="ctr" marL="53975">
              <a:lnSpc>
                <a:spcPct val="100000"/>
              </a:lnSpc>
              <a:spcBef>
                <a:spcPts val="5"/>
              </a:spcBef>
            </a:pPr>
            <a:r>
              <a:rPr dirty="0" sz="1800" b="1">
                <a:solidFill>
                  <a:srgbClr val="585858"/>
                </a:solidFill>
                <a:latin typeface="Calibri"/>
                <a:cs typeface="Calibri"/>
              </a:rPr>
              <a:t>à</a:t>
            </a:r>
            <a:r>
              <a:rPr dirty="0" sz="18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585858"/>
                </a:solidFill>
                <a:latin typeface="Calibri"/>
                <a:cs typeface="Calibri"/>
              </a:rPr>
              <a:t>l’Île-de-France.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104900" y="4273308"/>
            <a:ext cx="2466975" cy="1060450"/>
            <a:chOff x="1104900" y="4273308"/>
            <a:chExt cx="2466975" cy="1060450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04900" y="4273308"/>
              <a:ext cx="2466594" cy="51128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93876" y="4547628"/>
              <a:ext cx="2038350" cy="51128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75231" y="4821948"/>
              <a:ext cx="1674114" cy="51128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235455" y="4322826"/>
            <a:ext cx="213423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585858"/>
                </a:solidFill>
                <a:latin typeface="Calibri"/>
                <a:cs typeface="Calibri"/>
              </a:rPr>
              <a:t>Une</a:t>
            </a:r>
            <a:r>
              <a:rPr dirty="0" sz="18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585858"/>
                </a:solidFill>
                <a:latin typeface="Calibri"/>
                <a:cs typeface="Calibri"/>
              </a:rPr>
              <a:t>armature</a:t>
            </a:r>
            <a:r>
              <a:rPr dirty="0" sz="18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585858"/>
                </a:solidFill>
                <a:latin typeface="Calibri"/>
                <a:cs typeface="Calibri"/>
              </a:rPr>
              <a:t>urbaine </a:t>
            </a:r>
            <a:r>
              <a:rPr dirty="0" sz="1800" spc="-39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585858"/>
                </a:solidFill>
                <a:latin typeface="Calibri"/>
                <a:cs typeface="Calibri"/>
              </a:rPr>
              <a:t>formant </a:t>
            </a:r>
            <a:r>
              <a:rPr dirty="0" sz="1800" b="1">
                <a:solidFill>
                  <a:srgbClr val="585858"/>
                </a:solidFill>
                <a:latin typeface="Calibri"/>
                <a:cs typeface="Calibri"/>
              </a:rPr>
              <a:t>3 </a:t>
            </a:r>
            <a:r>
              <a:rPr dirty="0" sz="1800" spc="-5" b="1">
                <a:solidFill>
                  <a:srgbClr val="585858"/>
                </a:solidFill>
                <a:latin typeface="Calibri"/>
                <a:cs typeface="Calibri"/>
              </a:rPr>
              <a:t>réseaux </a:t>
            </a:r>
            <a:r>
              <a:rPr dirty="0" sz="1800" b="1">
                <a:solidFill>
                  <a:srgbClr val="585858"/>
                </a:solidFill>
                <a:latin typeface="Calibri"/>
                <a:cs typeface="Calibri"/>
              </a:rPr>
              <a:t> bien</a:t>
            </a:r>
            <a:r>
              <a:rPr dirty="0" sz="18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585858"/>
                </a:solidFill>
                <a:latin typeface="Calibri"/>
                <a:cs typeface="Calibri"/>
              </a:rPr>
              <a:t>dissociés.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3188" y="251459"/>
            <a:ext cx="6913625" cy="56464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69872" y="303987"/>
            <a:ext cx="6602730" cy="3314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LA</a:t>
            </a:r>
            <a:r>
              <a:rPr dirty="0" spc="-15"/>
              <a:t> </a:t>
            </a:r>
            <a:r>
              <a:rPr dirty="0" spc="-40"/>
              <a:t>BATAILLE</a:t>
            </a:r>
            <a:r>
              <a:rPr dirty="0" spc="-20"/>
              <a:t> </a:t>
            </a:r>
            <a:r>
              <a:rPr dirty="0"/>
              <a:t>DE</a:t>
            </a:r>
            <a:r>
              <a:rPr dirty="0" spc="-15"/>
              <a:t> </a:t>
            </a:r>
            <a:r>
              <a:rPr dirty="0"/>
              <a:t>NORMANDIE</a:t>
            </a:r>
            <a:r>
              <a:rPr dirty="0" spc="-25"/>
              <a:t> </a:t>
            </a:r>
            <a:r>
              <a:rPr dirty="0" spc="-45"/>
              <a:t>RAVAGE</a:t>
            </a:r>
            <a:r>
              <a:rPr dirty="0" spc="-10"/>
              <a:t> LES</a:t>
            </a:r>
            <a:r>
              <a:rPr dirty="0"/>
              <a:t> </a:t>
            </a:r>
            <a:r>
              <a:rPr dirty="0" spc="-5"/>
              <a:t>VILLES</a:t>
            </a:r>
            <a:r>
              <a:rPr dirty="0"/>
              <a:t> </a:t>
            </a:r>
            <a:r>
              <a:rPr dirty="0" spc="-5"/>
              <a:t>NORMANDES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9160" y="981455"/>
            <a:ext cx="5559552" cy="4704588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600443" y="1124711"/>
            <a:ext cx="1740535" cy="1250950"/>
            <a:chOff x="6600443" y="1124711"/>
            <a:chExt cx="1740535" cy="125095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00443" y="1124711"/>
              <a:ext cx="1740407" cy="10469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18247" y="2199131"/>
              <a:ext cx="300977" cy="176022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6588252" y="4453128"/>
            <a:ext cx="1765300" cy="1186815"/>
            <a:chOff x="6588252" y="4453128"/>
            <a:chExt cx="1765300" cy="118681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88252" y="4453128"/>
              <a:ext cx="1764792" cy="9921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55764" y="5463540"/>
              <a:ext cx="450342" cy="176022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355840" y="2213609"/>
            <a:ext cx="2184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>
                <a:solidFill>
                  <a:srgbClr val="252525"/>
                </a:solidFill>
                <a:latin typeface="Verdana"/>
                <a:cs typeface="Verdana"/>
              </a:rPr>
              <a:t>Ca</a:t>
            </a:r>
            <a:r>
              <a:rPr dirty="0" sz="600">
                <a:solidFill>
                  <a:srgbClr val="252525"/>
                </a:solidFill>
                <a:latin typeface="Verdana"/>
                <a:cs typeface="Verdana"/>
              </a:rPr>
              <a:t>en</a:t>
            </a:r>
            <a:endParaRPr sz="60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22819" y="3983735"/>
            <a:ext cx="291833" cy="176021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7360411" y="3998467"/>
            <a:ext cx="2101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252525"/>
                </a:solidFill>
                <a:latin typeface="Verdana"/>
                <a:cs typeface="Verdana"/>
              </a:rPr>
              <a:t>F</a:t>
            </a:r>
            <a:r>
              <a:rPr dirty="0" sz="600" spc="10">
                <a:solidFill>
                  <a:srgbClr val="252525"/>
                </a:solidFill>
                <a:latin typeface="Verdana"/>
                <a:cs typeface="Verdana"/>
              </a:rPr>
              <a:t>l</a:t>
            </a:r>
            <a:r>
              <a:rPr dirty="0" sz="600">
                <a:solidFill>
                  <a:srgbClr val="252525"/>
                </a:solidFill>
                <a:latin typeface="Verdana"/>
                <a:cs typeface="Verdana"/>
              </a:rPr>
              <a:t>e</a:t>
            </a:r>
            <a:r>
              <a:rPr dirty="0" sz="600" spc="-5">
                <a:solidFill>
                  <a:srgbClr val="252525"/>
                </a:solidFill>
                <a:latin typeface="Verdana"/>
                <a:cs typeface="Verdana"/>
              </a:rPr>
              <a:t>r</a:t>
            </a:r>
            <a:r>
              <a:rPr dirty="0" sz="600">
                <a:solidFill>
                  <a:srgbClr val="252525"/>
                </a:solidFill>
                <a:latin typeface="Verdana"/>
                <a:cs typeface="Verdana"/>
              </a:rPr>
              <a:t>s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93356" y="5479541"/>
            <a:ext cx="36766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252525"/>
                </a:solidFill>
                <a:latin typeface="Verdana"/>
                <a:cs typeface="Verdana"/>
              </a:rPr>
              <a:t>Le</a:t>
            </a:r>
            <a:r>
              <a:rPr dirty="0" sz="600" spc="-50">
                <a:solidFill>
                  <a:srgbClr val="252525"/>
                </a:solidFill>
                <a:latin typeface="Verdana"/>
                <a:cs typeface="Verdana"/>
              </a:rPr>
              <a:t> </a:t>
            </a:r>
            <a:r>
              <a:rPr dirty="0" sz="600" spc="-5">
                <a:solidFill>
                  <a:srgbClr val="252525"/>
                </a:solidFill>
                <a:latin typeface="Verdana"/>
                <a:cs typeface="Verdana"/>
              </a:rPr>
              <a:t>Havre</a:t>
            </a:r>
            <a:endParaRPr sz="600">
              <a:latin typeface="Verdana"/>
              <a:cs typeface="Verdan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88252" y="2636520"/>
            <a:ext cx="1728216" cy="1342643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9776" y="333313"/>
            <a:ext cx="5571112" cy="25955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72792" y="277113"/>
            <a:ext cx="5598795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UNE</a:t>
            </a:r>
            <a:r>
              <a:rPr dirty="0" spc="-30"/>
              <a:t> </a:t>
            </a:r>
            <a:r>
              <a:rPr dirty="0"/>
              <a:t>NORMANDIE</a:t>
            </a:r>
            <a:r>
              <a:rPr dirty="0" spc="-20"/>
              <a:t> </a:t>
            </a:r>
            <a:r>
              <a:rPr dirty="0" spc="-10"/>
              <a:t>TOURISTIQUE</a:t>
            </a:r>
            <a:r>
              <a:rPr dirty="0" spc="-35"/>
              <a:t> </a:t>
            </a:r>
            <a:r>
              <a:rPr dirty="0"/>
              <a:t>ET</a:t>
            </a:r>
            <a:r>
              <a:rPr dirty="0" spc="-5"/>
              <a:t> DE </a:t>
            </a:r>
            <a:r>
              <a:rPr dirty="0" spc="-20"/>
              <a:t>VILLÉGIATURE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620011" y="908303"/>
            <a:ext cx="5975985" cy="4876165"/>
            <a:chOff x="1620011" y="908303"/>
            <a:chExt cx="5975985" cy="48761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0011" y="908303"/>
              <a:ext cx="5975603" cy="42260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81555" y="5044427"/>
              <a:ext cx="5666994" cy="48083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90215" y="5303519"/>
              <a:ext cx="3417570" cy="4808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64708" y="5329427"/>
              <a:ext cx="459486" cy="32995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32932" y="5303519"/>
              <a:ext cx="808482" cy="48083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879345" y="5088458"/>
            <a:ext cx="5457190" cy="5448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Dans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l’Orne,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logement</a:t>
            </a:r>
            <a:r>
              <a:rPr dirty="0" sz="17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sur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10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est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une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résidence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secondaire</a:t>
            </a:r>
            <a:endParaRPr sz="1700">
              <a:latin typeface="Calibri"/>
              <a:cs typeface="Calibri"/>
            </a:endParaRPr>
          </a:p>
          <a:p>
            <a:pPr algn="ctr" marL="1905">
              <a:lnSpc>
                <a:spcPct val="100000"/>
              </a:lnSpc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ou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un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hébergement</a:t>
            </a:r>
            <a:r>
              <a:rPr dirty="0" sz="17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touristique</a:t>
            </a:r>
            <a:r>
              <a:rPr dirty="0" sz="1700" spc="-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(36</a:t>
            </a:r>
            <a:r>
              <a:rPr dirty="0" baseline="25252" sz="1650" spc="7" b="1">
                <a:solidFill>
                  <a:srgbClr val="585858"/>
                </a:solidFill>
                <a:latin typeface="Calibri"/>
                <a:cs typeface="Calibri"/>
              </a:rPr>
              <a:t>ème</a:t>
            </a:r>
            <a:r>
              <a:rPr dirty="0" baseline="25252" sz="1650" spc="24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rang).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89645" y="116905"/>
            <a:ext cx="5387340" cy="760730"/>
            <a:chOff x="1889645" y="116905"/>
            <a:chExt cx="5387340" cy="7607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9645" y="116905"/>
              <a:ext cx="5386839" cy="2367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6544" y="312419"/>
              <a:ext cx="5026913" cy="56464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62708" y="61086"/>
            <a:ext cx="5417185" cy="6356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63220" marR="5080" indent="-350520">
              <a:lnSpc>
                <a:spcPct val="100000"/>
              </a:lnSpc>
              <a:spcBef>
                <a:spcPts val="100"/>
              </a:spcBef>
            </a:pPr>
            <a:r>
              <a:rPr dirty="0"/>
              <a:t>UNE</a:t>
            </a:r>
            <a:r>
              <a:rPr dirty="0" spc="-35"/>
              <a:t> </a:t>
            </a:r>
            <a:r>
              <a:rPr dirty="0" spc="-10"/>
              <a:t>REGION</a:t>
            </a:r>
            <a:r>
              <a:rPr dirty="0" spc="-30"/>
              <a:t> </a:t>
            </a:r>
            <a:r>
              <a:rPr dirty="0"/>
              <a:t>RURALE</a:t>
            </a:r>
            <a:r>
              <a:rPr dirty="0" spc="-20"/>
              <a:t> </a:t>
            </a:r>
            <a:r>
              <a:rPr dirty="0"/>
              <a:t>ET</a:t>
            </a:r>
            <a:r>
              <a:rPr dirty="0" spc="-15"/>
              <a:t> </a:t>
            </a:r>
            <a:r>
              <a:rPr dirty="0" spc="-5"/>
              <a:t>PÉRIURBAINE</a:t>
            </a:r>
            <a:r>
              <a:rPr dirty="0" spc="-45"/>
              <a:t> </a:t>
            </a:r>
            <a:r>
              <a:rPr dirty="0" spc="-5"/>
              <a:t>CONSTELLÉE </a:t>
            </a:r>
            <a:r>
              <a:rPr dirty="0" spc="-440"/>
              <a:t> </a:t>
            </a:r>
            <a:r>
              <a:rPr dirty="0" spc="-5"/>
              <a:t>DE</a:t>
            </a:r>
            <a:r>
              <a:rPr dirty="0" spc="-10"/>
              <a:t> </a:t>
            </a:r>
            <a:r>
              <a:rPr dirty="0" spc="-5"/>
              <a:t>VILLES</a:t>
            </a:r>
            <a:r>
              <a:rPr dirty="0"/>
              <a:t> ET</a:t>
            </a:r>
            <a:r>
              <a:rPr dirty="0" spc="-10"/>
              <a:t> </a:t>
            </a:r>
            <a:r>
              <a:rPr dirty="0" spc="-5"/>
              <a:t>DE</a:t>
            </a:r>
            <a:r>
              <a:rPr dirty="0" spc="-10"/>
              <a:t> </a:t>
            </a:r>
            <a:r>
              <a:rPr dirty="0" spc="-5"/>
              <a:t>BOURGS</a:t>
            </a:r>
            <a:r>
              <a:rPr dirty="0" spc="-30"/>
              <a:t> </a:t>
            </a:r>
            <a:r>
              <a:rPr dirty="0"/>
              <a:t>SUR</a:t>
            </a:r>
            <a:r>
              <a:rPr dirty="0" spc="-20"/>
              <a:t> </a:t>
            </a:r>
            <a:r>
              <a:rPr dirty="0"/>
              <a:t>LE </a:t>
            </a:r>
            <a:r>
              <a:rPr dirty="0" spc="-10"/>
              <a:t>TERRITOIRE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010155" y="5050523"/>
            <a:ext cx="5141595" cy="740410"/>
            <a:chOff x="2010155" y="5050523"/>
            <a:chExt cx="5141595" cy="74041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10155" y="5050523"/>
              <a:ext cx="5141214" cy="4808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60319" y="5309615"/>
              <a:ext cx="4085081" cy="48083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132457" y="5095747"/>
            <a:ext cx="4879340" cy="544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Dans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l’Orne,</a:t>
            </a:r>
            <a:r>
              <a:rPr dirty="0" sz="17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3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habitants</a:t>
            </a:r>
            <a:r>
              <a:rPr dirty="0" sz="17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sur 10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vivent</a:t>
            </a:r>
            <a:r>
              <a:rPr dirty="0" sz="17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milieu</a:t>
            </a:r>
            <a:r>
              <a:rPr dirty="0" sz="17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urbain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et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5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habitants</a:t>
            </a:r>
            <a:r>
              <a:rPr dirty="0" sz="17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sur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10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en milieu</a:t>
            </a:r>
            <a:r>
              <a:rPr dirty="0" sz="17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périurbain.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043939" y="1078991"/>
            <a:ext cx="7272655" cy="3949065"/>
            <a:chOff x="1043939" y="1078991"/>
            <a:chExt cx="7272655" cy="394906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3939" y="1078991"/>
              <a:ext cx="5747004" cy="39486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03263" y="2999231"/>
              <a:ext cx="2013204" cy="20132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12263" y="1135367"/>
              <a:ext cx="2618993" cy="398538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211070" y="1168730"/>
            <a:ext cx="2406015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latin typeface="Calibri"/>
                <a:cs typeface="Calibri"/>
              </a:rPr>
              <a:t>AIRES</a:t>
            </a:r>
            <a:r>
              <a:rPr dirty="0" sz="1400" spc="-15" b="1">
                <a:latin typeface="Calibri"/>
                <a:cs typeface="Calibri"/>
              </a:rPr>
              <a:t> </a:t>
            </a:r>
            <a:r>
              <a:rPr dirty="0" sz="1400" spc="-25" b="1">
                <a:latin typeface="Calibri"/>
                <a:cs typeface="Calibri"/>
              </a:rPr>
              <a:t>D’ATTRACTION</a:t>
            </a:r>
            <a:r>
              <a:rPr dirty="0" sz="1400" spc="-40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DES</a:t>
            </a:r>
            <a:r>
              <a:rPr dirty="0" sz="1400" spc="-15" b="1">
                <a:latin typeface="Calibri"/>
                <a:cs typeface="Calibri"/>
              </a:rPr>
              <a:t> </a:t>
            </a:r>
            <a:r>
              <a:rPr dirty="0" sz="1400" spc="-10" b="1">
                <a:latin typeface="Calibri"/>
                <a:cs typeface="Calibri"/>
              </a:rPr>
              <a:t>VILLES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9195" y="251459"/>
            <a:ext cx="5263133" cy="56464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95880" y="303987"/>
            <a:ext cx="4953635" cy="3314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NORMANDIE,</a:t>
            </a:r>
            <a:r>
              <a:rPr dirty="0" spc="-45"/>
              <a:t> </a:t>
            </a:r>
            <a:r>
              <a:rPr dirty="0"/>
              <a:t>UNE</a:t>
            </a:r>
            <a:r>
              <a:rPr dirty="0" spc="-25"/>
              <a:t> </a:t>
            </a:r>
            <a:r>
              <a:rPr dirty="0" spc="-5"/>
              <a:t>GRANDE</a:t>
            </a:r>
            <a:r>
              <a:rPr dirty="0" spc="-25"/>
              <a:t> </a:t>
            </a:r>
            <a:r>
              <a:rPr dirty="0" spc="-5"/>
              <a:t>RÉGION</a:t>
            </a:r>
            <a:r>
              <a:rPr dirty="0" spc="-20"/>
              <a:t> </a:t>
            </a:r>
            <a:r>
              <a:rPr dirty="0" spc="-10"/>
              <a:t>AGRICOLE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063752" y="993647"/>
            <a:ext cx="7176134" cy="4870450"/>
            <a:chOff x="1063752" y="993647"/>
            <a:chExt cx="7176134" cy="48704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2852" y="993647"/>
              <a:ext cx="6321552" cy="41772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04560" y="3427475"/>
              <a:ext cx="1799843" cy="17434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3752" y="5122163"/>
              <a:ext cx="2166366" cy="48234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42844" y="5122163"/>
              <a:ext cx="352818" cy="48234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08375" y="5122163"/>
              <a:ext cx="4399026" cy="48234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62799" y="5148059"/>
              <a:ext cx="459485" cy="32995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31023" y="5122163"/>
              <a:ext cx="808481" cy="48234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39112" y="5381244"/>
              <a:ext cx="5225034" cy="482346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160678" y="5167629"/>
            <a:ext cx="6967855" cy="544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Dans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l’Orne,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les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deux-tiers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des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terres</a:t>
            </a:r>
            <a:r>
              <a:rPr dirty="0" sz="1700" spc="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sont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dédiées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à</a:t>
            </a:r>
            <a:r>
              <a:rPr dirty="0" sz="1700" spc="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l’agriculture 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(15</a:t>
            </a:r>
            <a:r>
              <a:rPr dirty="0" baseline="25252" sz="1650" spc="7" b="1">
                <a:solidFill>
                  <a:srgbClr val="585858"/>
                </a:solidFill>
                <a:latin typeface="Calibri"/>
                <a:cs typeface="Calibri"/>
              </a:rPr>
              <a:t>ème</a:t>
            </a:r>
            <a:r>
              <a:rPr dirty="0" baseline="25252" sz="1650" spc="247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rang).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Les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surfaces</a:t>
            </a:r>
            <a:r>
              <a:rPr dirty="0" sz="17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agricoles</a:t>
            </a:r>
            <a:r>
              <a:rPr dirty="0" sz="17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ont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progressé</a:t>
            </a:r>
            <a:r>
              <a:rPr dirty="0" sz="17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de</a:t>
            </a:r>
            <a:r>
              <a:rPr dirty="0" sz="17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0,1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%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 10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ans.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15091" y="261685"/>
            <a:ext cx="3929819" cy="23678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88514" y="204977"/>
            <a:ext cx="3964940" cy="330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UNE</a:t>
            </a:r>
            <a:r>
              <a:rPr dirty="0" spc="-35"/>
              <a:t> </a:t>
            </a:r>
            <a:r>
              <a:rPr dirty="0" spc="-20"/>
              <a:t>FAIBLE</a:t>
            </a:r>
            <a:r>
              <a:rPr dirty="0" spc="-30"/>
              <a:t> </a:t>
            </a:r>
            <a:r>
              <a:rPr dirty="0"/>
              <a:t>DENSITÉ</a:t>
            </a:r>
            <a:r>
              <a:rPr dirty="0" spc="-20"/>
              <a:t> </a:t>
            </a:r>
            <a:r>
              <a:rPr dirty="0" spc="-5"/>
              <a:t>DE</a:t>
            </a:r>
            <a:r>
              <a:rPr dirty="0" spc="-15"/>
              <a:t> </a:t>
            </a:r>
            <a:r>
              <a:rPr dirty="0" spc="-20"/>
              <a:t>POPULATION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752600" y="4719815"/>
            <a:ext cx="3495675" cy="740410"/>
            <a:chOff x="1752600" y="4719815"/>
            <a:chExt cx="3495675" cy="74041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2600" y="4719815"/>
              <a:ext cx="3495294" cy="4808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96539" y="4978895"/>
              <a:ext cx="573786" cy="48083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27247" y="5004803"/>
              <a:ext cx="459486" cy="32995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95472" y="4978895"/>
              <a:ext cx="808481" cy="48083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850135" y="4764785"/>
            <a:ext cx="3291840" cy="544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700" spc="-35" b="1">
                <a:solidFill>
                  <a:srgbClr val="585858"/>
                </a:solidFill>
                <a:latin typeface="Calibri"/>
                <a:cs typeface="Calibri"/>
              </a:rPr>
              <a:t>L’Orne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 compte</a:t>
            </a: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46 </a:t>
            </a:r>
            <a:r>
              <a:rPr dirty="0" sz="1700" spc="-5" b="1">
                <a:solidFill>
                  <a:srgbClr val="585858"/>
                </a:solidFill>
                <a:latin typeface="Calibri"/>
                <a:cs typeface="Calibri"/>
              </a:rPr>
              <a:t>habitants</a:t>
            </a:r>
            <a:r>
              <a:rPr dirty="0" sz="1700" spc="-2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585858"/>
                </a:solidFill>
                <a:latin typeface="Calibri"/>
                <a:cs typeface="Calibri"/>
              </a:rPr>
              <a:t>par km²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700" spc="5" b="1">
                <a:solidFill>
                  <a:srgbClr val="585858"/>
                </a:solidFill>
                <a:latin typeface="Calibri"/>
                <a:cs typeface="Calibri"/>
              </a:rPr>
              <a:t>(76</a:t>
            </a:r>
            <a:r>
              <a:rPr dirty="0" baseline="25252" sz="1650" spc="7" b="1">
                <a:solidFill>
                  <a:srgbClr val="585858"/>
                </a:solidFill>
                <a:latin typeface="Calibri"/>
                <a:cs typeface="Calibri"/>
              </a:rPr>
              <a:t>ème</a:t>
            </a:r>
            <a:r>
              <a:rPr dirty="0" baseline="25252" sz="1650" spc="19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585858"/>
                </a:solidFill>
                <a:latin typeface="Calibri"/>
                <a:cs typeface="Calibri"/>
              </a:rPr>
              <a:t>rang).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452615" y="3692639"/>
            <a:ext cx="1461135" cy="746125"/>
            <a:chOff x="6452615" y="3692639"/>
            <a:chExt cx="1461135" cy="74612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52615" y="3692639"/>
              <a:ext cx="1460754" cy="28881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74763" y="3845039"/>
              <a:ext cx="622553" cy="28881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51675" y="3997439"/>
              <a:ext cx="1235202" cy="28881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62571" y="4149839"/>
              <a:ext cx="613409" cy="28881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522466" y="3716782"/>
            <a:ext cx="128460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95"/>
              </a:spcBef>
            </a:pP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Densité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de la population </a:t>
            </a:r>
            <a:r>
              <a:rPr dirty="0" sz="1000" spc="-2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en</a:t>
            </a:r>
            <a:r>
              <a:rPr dirty="0" sz="100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2019</a:t>
            </a:r>
            <a:endParaRPr sz="1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(nombre</a:t>
            </a:r>
            <a:r>
              <a:rPr dirty="0" sz="10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d’habitants</a:t>
            </a:r>
            <a:endParaRPr sz="1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par</a:t>
            </a:r>
            <a:r>
              <a:rPr dirty="0" sz="10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km²)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083808" y="1124711"/>
            <a:ext cx="2268220" cy="2036445"/>
            <a:chOff x="6083808" y="1124711"/>
            <a:chExt cx="2268220" cy="2036445"/>
          </a:xfrm>
        </p:grpSpPr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83808" y="1124711"/>
              <a:ext cx="2267712" cy="203606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660642" y="1341881"/>
              <a:ext cx="1224280" cy="1584325"/>
            </a:xfrm>
            <a:custGeom>
              <a:avLst/>
              <a:gdLst/>
              <a:ahLst/>
              <a:cxnLst/>
              <a:rect l="l" t="t" r="r" b="b"/>
              <a:pathLst>
                <a:path w="1224279" h="1584325">
                  <a:moveTo>
                    <a:pt x="1224152" y="0"/>
                  </a:moveTo>
                  <a:lnTo>
                    <a:pt x="0" y="1584197"/>
                  </a:lnTo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371844" y="4402835"/>
            <a:ext cx="1548383" cy="104241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407920" y="1220711"/>
            <a:ext cx="2109978" cy="398538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507107" y="1255013"/>
            <a:ext cx="1901189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latin typeface="Calibri"/>
                <a:cs typeface="Calibri"/>
              </a:rPr>
              <a:t>DENSITÉ</a:t>
            </a:r>
            <a:r>
              <a:rPr dirty="0" sz="1400" spc="-25" b="1">
                <a:latin typeface="Calibri"/>
                <a:cs typeface="Calibri"/>
              </a:rPr>
              <a:t> </a:t>
            </a:r>
            <a:r>
              <a:rPr dirty="0" sz="1400" spc="-5" b="1">
                <a:latin typeface="Calibri"/>
                <a:cs typeface="Calibri"/>
              </a:rPr>
              <a:t>DE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15" b="1">
                <a:latin typeface="Calibri"/>
                <a:cs typeface="Calibri"/>
              </a:rPr>
              <a:t>POPULATION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72311" y="1557527"/>
            <a:ext cx="4876800" cy="3095244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15"/>
              <a:t>S</a:t>
            </a:r>
            <a:r>
              <a:rPr dirty="0" spc="-15"/>
              <a:t>YN</a:t>
            </a:r>
            <a:r>
              <a:rPr dirty="0" sz="1800" spc="-15"/>
              <a:t>O</a:t>
            </a:r>
            <a:r>
              <a:rPr dirty="0" spc="-15"/>
              <a:t>RNE</a:t>
            </a:r>
            <a:r>
              <a:rPr dirty="0" spc="70"/>
              <a:t> </a:t>
            </a:r>
            <a:r>
              <a:rPr dirty="0" sz="1800"/>
              <a:t>– </a:t>
            </a:r>
            <a:r>
              <a:rPr dirty="0" sz="1800" spc="-5"/>
              <a:t>L</a:t>
            </a:r>
            <a:r>
              <a:rPr dirty="0" spc="-5"/>
              <a:t>E</a:t>
            </a:r>
            <a:r>
              <a:rPr dirty="0" spc="70"/>
              <a:t> </a:t>
            </a:r>
            <a:r>
              <a:rPr dirty="0" sz="1800"/>
              <a:t>28</a:t>
            </a:r>
            <a:r>
              <a:rPr dirty="0" sz="1800" spc="-10"/>
              <a:t> </a:t>
            </a:r>
            <a:r>
              <a:rPr dirty="0" spc="-10"/>
              <a:t>JUIN</a:t>
            </a:r>
            <a:r>
              <a:rPr dirty="0" spc="75"/>
              <a:t> </a:t>
            </a:r>
            <a:r>
              <a:rPr dirty="0" sz="1800" spc="-5"/>
              <a:t>2023</a:t>
            </a:r>
            <a:endParaRPr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karine.salignon</dc:creator>
  <dc:title>Diapositive 1</dc:title>
  <dcterms:created xsi:type="dcterms:W3CDTF">2023-06-27T15:45:01Z</dcterms:created>
  <dcterms:modified xsi:type="dcterms:W3CDTF">2023-06-27T15:45:01Z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2023-06-25T00:00:00Z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2023-06-27T00:00:00Z</vt:filetime>
  </property>
</Properties>
</file>