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" name="Google Shape;1052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29" name="Google Shape;1052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30" name="Google Shape;1053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31" name="Google Shape;1053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32" name="Google Shape;1053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33" name="Google Shape;1053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" name="Google Shape;106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1" name="Google Shape;106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3" name="Google Shape;107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4" name="Google Shape;107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1" name="Google Shape;107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2" name="Google Shape;107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" name="Google Shape;107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4" name="Google Shape;107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1" name="Google Shape;108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2" name="Google Shape;108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8" name="Google Shape;106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9" name="Google Shape;106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6" name="Google Shape;106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7" name="Google Shape;106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4" name="Google Shape;106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5" name="Google Shape;106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2" name="Google Shape;10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3" name="Google Shape;10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3" name="Google Shape;107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4" name="Google Shape;107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8" name="Google Shape;107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9" name="Google Shape;107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" name="Google Shape;107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2" name="Google Shape;107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9" name="Google Shape;10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0" name="Google Shape;10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1" name="Google Shape;10541;p2"/>
          <p:cNvGrpSpPr/>
          <p:nvPr/>
        </p:nvGrpSpPr>
        <p:grpSpPr>
          <a:xfrm>
            <a:off x="361326" y="5319277"/>
            <a:ext cx="1033588" cy="1033588"/>
            <a:chOff x="10238297" y="1433356"/>
            <a:chExt cx="1033588" cy="1033588"/>
          </a:xfrm>
        </p:grpSpPr>
        <p:sp>
          <p:nvSpPr>
            <p:cNvPr id="10542" name="Google Shape;10542;p2"/>
            <p:cNvSpPr/>
            <p:nvPr/>
          </p:nvSpPr>
          <p:spPr>
            <a:xfrm rot="-8100000">
              <a:off x="10266523" y="1740761"/>
              <a:ext cx="930609" cy="465304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43" name="Google Shape;10543;p2"/>
            <p:cNvSpPr/>
            <p:nvPr/>
          </p:nvSpPr>
          <p:spPr>
            <a:xfrm rot="-2700000">
              <a:off x="11115586" y="1939365"/>
              <a:ext cx="53457" cy="233345"/>
            </a:xfrm>
            <a:prstGeom prst="ellipse">
              <a:avLst/>
            </a:prstGeom>
            <a:solidFill>
              <a:srgbClr val="3D54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44" name="Google Shape;10544;p2"/>
            <p:cNvSpPr/>
            <p:nvPr/>
          </p:nvSpPr>
          <p:spPr>
            <a:xfrm rot="-2700000">
              <a:off x="10625073" y="1448852"/>
              <a:ext cx="53457" cy="233345"/>
            </a:xfrm>
            <a:prstGeom prst="ellipse">
              <a:avLst/>
            </a:prstGeom>
            <a:solidFill>
              <a:srgbClr val="3D54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45" name="Google Shape;10545;p2"/>
            <p:cNvSpPr/>
            <p:nvPr/>
          </p:nvSpPr>
          <p:spPr>
            <a:xfrm rot="-8100000">
              <a:off x="10289786" y="1684597"/>
              <a:ext cx="930609" cy="531105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90B278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546" name="Google Shape;10546;p2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7" name="Google Shape;10547;p2"/>
          <p:cNvSpPr txBox="1">
            <a:spLocks noGrp="1"/>
          </p:cNvSpPr>
          <p:nvPr>
            <p:ph type="body" idx="1"/>
          </p:nvPr>
        </p:nvSpPr>
        <p:spPr>
          <a:xfrm>
            <a:off x="550863" y="2113199"/>
            <a:ext cx="110904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48" name="Google Shape;10548;p2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9" name="Google Shape;10549;p2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0" name="Google Shape;10550;p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8" name="Google Shape;10638;p11"/>
          <p:cNvSpPr txBox="1">
            <a:spLocks noGrp="1"/>
          </p:cNvSpPr>
          <p:nvPr>
            <p:ph type="title"/>
          </p:nvPr>
        </p:nvSpPr>
        <p:spPr>
          <a:xfrm>
            <a:off x="550862" y="503906"/>
            <a:ext cx="110904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9" name="Google Shape;10639;p11"/>
          <p:cNvSpPr txBox="1">
            <a:spLocks noGrp="1"/>
          </p:cNvSpPr>
          <p:nvPr>
            <p:ph type="body" idx="1"/>
          </p:nvPr>
        </p:nvSpPr>
        <p:spPr>
          <a:xfrm rot="5400000">
            <a:off x="4107213" y="-1442488"/>
            <a:ext cx="3978900" cy="11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0" name="Google Shape;10640;p1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1" name="Google Shape;10641;p1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2" name="Google Shape;10642;p1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4" name="Google Shape;10644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5" name="Google Shape;10645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6" name="Google Shape;10646;p12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7" name="Google Shape;10647;p12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8" name="Google Shape;10648;p1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" name="Google Shape;10552;p3"/>
          <p:cNvSpPr txBox="1">
            <a:spLocks noGrp="1"/>
          </p:cNvSpPr>
          <p:nvPr>
            <p:ph type="ctrTitle"/>
          </p:nvPr>
        </p:nvSpPr>
        <p:spPr>
          <a:xfrm>
            <a:off x="3359149" y="389840"/>
            <a:ext cx="82821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3" name="Google Shape;10553;p3"/>
          <p:cNvSpPr txBox="1">
            <a:spLocks noGrp="1"/>
          </p:cNvSpPr>
          <p:nvPr>
            <p:ph type="subTitle" idx="1"/>
          </p:nvPr>
        </p:nvSpPr>
        <p:spPr>
          <a:xfrm>
            <a:off x="3359149" y="3536951"/>
            <a:ext cx="8282100" cy="2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54" name="Google Shape;10554;p3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5" name="Google Shape;10555;p3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6" name="Google Shape;10556;p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557" name="Google Shape;10557;p3"/>
          <p:cNvSpPr/>
          <p:nvPr/>
        </p:nvSpPr>
        <p:spPr>
          <a:xfrm rot="2700000">
            <a:off x="612109" y="481997"/>
            <a:ext cx="1080601" cy="1263649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3D542F"/>
              </a:gs>
              <a:gs pos="30000">
                <a:srgbClr val="3D542F"/>
              </a:gs>
              <a:gs pos="40000">
                <a:srgbClr val="5C7C45"/>
              </a:gs>
              <a:gs pos="60000">
                <a:srgbClr val="3D542F"/>
              </a:gs>
              <a:gs pos="100000">
                <a:schemeClr val="dk2"/>
              </a:gs>
            </a:gsLst>
            <a:lin ang="59988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58" name="Google Shape;10558;p3"/>
          <p:cNvSpPr/>
          <p:nvPr/>
        </p:nvSpPr>
        <p:spPr>
          <a:xfrm rot="8100000">
            <a:off x="626707" y="828843"/>
            <a:ext cx="540088" cy="1080176"/>
          </a:xfrm>
          <a:prstGeom prst="ellipse">
            <a:avLst/>
          </a:prstGeom>
          <a:gradFill>
            <a:gsLst>
              <a:gs pos="0">
                <a:srgbClr val="334728"/>
              </a:gs>
              <a:gs pos="50000">
                <a:srgbClr val="334728"/>
              </a:gs>
              <a:gs pos="100000">
                <a:srgbClr val="3D542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59" name="Google Shape;10559;p3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90B278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560" name="Google Shape;10560;p3"/>
          <p:cNvGrpSpPr/>
          <p:nvPr/>
        </p:nvGrpSpPr>
        <p:grpSpPr>
          <a:xfrm>
            <a:off x="1291064" y="4299900"/>
            <a:ext cx="2083792" cy="2083792"/>
            <a:chOff x="4840714" y="3556950"/>
            <a:chExt cx="2083792" cy="2083792"/>
          </a:xfrm>
        </p:grpSpPr>
        <p:sp>
          <p:nvSpPr>
            <p:cNvPr id="10561" name="Google Shape;10561;p3"/>
            <p:cNvSpPr/>
            <p:nvPr/>
          </p:nvSpPr>
          <p:spPr>
            <a:xfrm rot="8100000" flipH="1">
              <a:off x="5006330" y="4192886"/>
              <a:ext cx="1851817" cy="925909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62" name="Google Shape;10562;p3"/>
            <p:cNvSpPr/>
            <p:nvPr/>
          </p:nvSpPr>
          <p:spPr>
            <a:xfrm rot="8100000" flipH="1">
              <a:off x="4956702" y="4051292"/>
              <a:ext cx="1851817" cy="109511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90B27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63" name="Google Shape;10563;p3"/>
            <p:cNvSpPr/>
            <p:nvPr/>
          </p:nvSpPr>
          <p:spPr>
            <a:xfrm rot="2700000" flipH="1">
              <a:off x="6040495" y="3601733"/>
              <a:ext cx="106915" cy="466690"/>
            </a:xfrm>
            <a:prstGeom prst="ellipse">
              <a:avLst/>
            </a:prstGeom>
            <a:solidFill>
              <a:srgbClr val="3D54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64" name="Google Shape;10564;p3"/>
            <p:cNvSpPr/>
            <p:nvPr/>
          </p:nvSpPr>
          <p:spPr>
            <a:xfrm rot="2700000" flipH="1">
              <a:off x="5059469" y="4582759"/>
              <a:ext cx="106915" cy="466690"/>
            </a:xfrm>
            <a:prstGeom prst="ellipse">
              <a:avLst/>
            </a:prstGeom>
            <a:solidFill>
              <a:srgbClr val="3D54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6" name="Google Shape;10566;p4"/>
          <p:cNvGrpSpPr/>
          <p:nvPr/>
        </p:nvGrpSpPr>
        <p:grpSpPr>
          <a:xfrm>
            <a:off x="242406" y="748159"/>
            <a:ext cx="897877" cy="934082"/>
            <a:chOff x="5129684" y="1232940"/>
            <a:chExt cx="897877" cy="934082"/>
          </a:xfrm>
        </p:grpSpPr>
        <p:sp>
          <p:nvSpPr>
            <p:cNvPr id="10567" name="Google Shape;10567;p4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68" name="Google Shape;10568;p4"/>
            <p:cNvSpPr/>
            <p:nvPr/>
          </p:nvSpPr>
          <p:spPr>
            <a:xfrm rot="1800004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1980004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69" name="Google Shape;10569;p4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1800004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570" name="Google Shape;10570;p4"/>
          <p:cNvSpPr txBox="1">
            <a:spLocks noGrp="1"/>
          </p:cNvSpPr>
          <p:nvPr>
            <p:ph type="title"/>
          </p:nvPr>
        </p:nvSpPr>
        <p:spPr>
          <a:xfrm>
            <a:off x="563563" y="474345"/>
            <a:ext cx="110775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1" name="Google Shape;10571;p4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2" name="Google Shape;10572;p4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3" name="Google Shape;10573;p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574" name="Google Shape;10574;p4"/>
          <p:cNvSpPr txBox="1">
            <a:spLocks noGrp="1"/>
          </p:cNvSpPr>
          <p:nvPr>
            <p:ph type="body" idx="1"/>
          </p:nvPr>
        </p:nvSpPr>
        <p:spPr>
          <a:xfrm>
            <a:off x="566271" y="3629772"/>
            <a:ext cx="110748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75" name="Google Shape;10575;p4"/>
          <p:cNvSpPr/>
          <p:nvPr/>
        </p:nvSpPr>
        <p:spPr>
          <a:xfrm rot="-2700000">
            <a:off x="11209299" y="4447890"/>
            <a:ext cx="999756" cy="1263649"/>
          </a:xfrm>
          <a:custGeom>
            <a:avLst/>
            <a:gdLst/>
            <a:ahLst/>
            <a:cxnLst/>
            <a:rect l="l" t="t" r="r" b="b"/>
            <a:pathLst>
              <a:path w="999200" h="1262947" extrusionOk="0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0">
                <a:srgbClr val="3D542F"/>
              </a:gs>
              <a:gs pos="30000">
                <a:srgbClr val="3D542F"/>
              </a:gs>
              <a:gs pos="40000">
                <a:srgbClr val="5C7C45"/>
              </a:gs>
              <a:gs pos="60000">
                <a:srgbClr val="3D542F"/>
              </a:gs>
              <a:gs pos="100000">
                <a:schemeClr val="dk2"/>
              </a:gs>
            </a:gsLst>
            <a:lin ang="102001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76" name="Google Shape;10576;p4"/>
          <p:cNvSpPr/>
          <p:nvPr/>
        </p:nvSpPr>
        <p:spPr>
          <a:xfrm rot="2700000">
            <a:off x="11686701" y="4853543"/>
            <a:ext cx="540300" cy="978828"/>
          </a:xfrm>
          <a:custGeom>
            <a:avLst/>
            <a:gdLst/>
            <a:ahLst/>
            <a:cxnLst/>
            <a:rect l="l" t="t" r="r" b="b"/>
            <a:pathLst>
              <a:path w="540000" h="978284" extrusionOk="0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rgbClr val="3D54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8" name="Google Shape;10578;p5"/>
          <p:cNvSpPr/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90B278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579" name="Google Shape;10579;p5"/>
          <p:cNvGrpSpPr/>
          <p:nvPr/>
        </p:nvGrpSpPr>
        <p:grpSpPr>
          <a:xfrm>
            <a:off x="233401" y="5384019"/>
            <a:ext cx="827163" cy="828238"/>
            <a:chOff x="2895768" y="1234487"/>
            <a:chExt cx="827163" cy="828238"/>
          </a:xfrm>
        </p:grpSpPr>
        <p:sp>
          <p:nvSpPr>
            <p:cNvPr id="10580" name="Google Shape;10580;p5"/>
            <p:cNvSpPr/>
            <p:nvPr/>
          </p:nvSpPr>
          <p:spPr>
            <a:xfrm rot="2700000">
              <a:off x="3040791" y="1332636"/>
              <a:ext cx="538391" cy="629592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3D542F"/>
                </a:gs>
                <a:gs pos="30000">
                  <a:srgbClr val="3D542F"/>
                </a:gs>
                <a:gs pos="40000">
                  <a:srgbClr val="5C7C45"/>
                </a:gs>
                <a:gs pos="60000">
                  <a:srgbClr val="3D542F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81" name="Google Shape;10581;p5"/>
            <p:cNvSpPr/>
            <p:nvPr/>
          </p:nvSpPr>
          <p:spPr>
            <a:xfrm rot="8100000">
              <a:off x="3047202" y="1506331"/>
              <a:ext cx="269832" cy="540088"/>
            </a:xfrm>
            <a:prstGeom prst="ellipse">
              <a:avLst/>
            </a:prstGeom>
            <a:gradFill>
              <a:gsLst>
                <a:gs pos="0">
                  <a:srgbClr val="334728"/>
                </a:gs>
                <a:gs pos="50000">
                  <a:srgbClr val="334728"/>
                </a:gs>
                <a:gs pos="100000">
                  <a:srgbClr val="3D542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582" name="Google Shape;10582;p5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4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3" name="Google Shape;10583;p5"/>
          <p:cNvSpPr txBox="1">
            <a:spLocks noGrp="1"/>
          </p:cNvSpPr>
          <p:nvPr>
            <p:ph type="body" idx="1"/>
          </p:nvPr>
        </p:nvSpPr>
        <p:spPr>
          <a:xfrm>
            <a:off x="550862" y="2097175"/>
            <a:ext cx="54357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4" name="Google Shape;10584;p5"/>
          <p:cNvSpPr txBox="1">
            <a:spLocks noGrp="1"/>
          </p:cNvSpPr>
          <p:nvPr>
            <p:ph type="body" idx="2"/>
          </p:nvPr>
        </p:nvSpPr>
        <p:spPr>
          <a:xfrm>
            <a:off x="6205538" y="2097175"/>
            <a:ext cx="54357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5" name="Google Shape;10585;p5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6" name="Google Shape;10586;p5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7" name="Google Shape;10587;p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9" name="Google Shape;10589;p6"/>
          <p:cNvSpPr/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90B278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90" name="Google Shape;10590;p6"/>
          <p:cNvSpPr/>
          <p:nvPr/>
        </p:nvSpPr>
        <p:spPr>
          <a:xfrm>
            <a:off x="11451612" y="5827878"/>
            <a:ext cx="378900" cy="3600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91" name="Google Shape;10591;p6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76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2" name="Google Shape;10592;p6"/>
          <p:cNvSpPr txBox="1">
            <a:spLocks noGrp="1"/>
          </p:cNvSpPr>
          <p:nvPr>
            <p:ph type="body" idx="1"/>
          </p:nvPr>
        </p:nvSpPr>
        <p:spPr>
          <a:xfrm>
            <a:off x="550864" y="1881275"/>
            <a:ext cx="5437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93" name="Google Shape;10593;p6"/>
          <p:cNvSpPr txBox="1">
            <a:spLocks noGrp="1"/>
          </p:cNvSpPr>
          <p:nvPr>
            <p:ph type="body" idx="2"/>
          </p:nvPr>
        </p:nvSpPr>
        <p:spPr>
          <a:xfrm>
            <a:off x="550863" y="2577270"/>
            <a:ext cx="54291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4" name="Google Shape;10594;p6"/>
          <p:cNvSpPr txBox="1">
            <a:spLocks noGrp="1"/>
          </p:cNvSpPr>
          <p:nvPr>
            <p:ph type="body" idx="3"/>
          </p:nvPr>
        </p:nvSpPr>
        <p:spPr>
          <a:xfrm>
            <a:off x="6212024" y="1881275"/>
            <a:ext cx="5436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 b="0" cap="none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5" name="Google Shape;10595;p6"/>
          <p:cNvSpPr txBox="1">
            <a:spLocks noGrp="1"/>
          </p:cNvSpPr>
          <p:nvPr>
            <p:ph type="body" idx="4"/>
          </p:nvPr>
        </p:nvSpPr>
        <p:spPr>
          <a:xfrm>
            <a:off x="6212023" y="2577270"/>
            <a:ext cx="54363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6" name="Google Shape;10596;p6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7" name="Google Shape;10597;p6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8" name="Google Shape;10598;p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0" name="Google Shape;10600;p7"/>
          <p:cNvSpPr txBox="1">
            <a:spLocks noGrp="1"/>
          </p:cNvSpPr>
          <p:nvPr>
            <p:ph type="title"/>
          </p:nvPr>
        </p:nvSpPr>
        <p:spPr>
          <a:xfrm>
            <a:off x="3359149" y="550799"/>
            <a:ext cx="8283300" cy="55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1" name="Google Shape;10601;p7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2" name="Google Shape;10602;p7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3" name="Google Shape;10603;p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604" name="Google Shape;10604;p7"/>
          <p:cNvSpPr/>
          <p:nvPr/>
        </p:nvSpPr>
        <p:spPr>
          <a:xfrm rot="8100000" flipH="1">
            <a:off x="-411379" y="3956841"/>
            <a:ext cx="3538297" cy="1855000"/>
          </a:xfrm>
          <a:custGeom>
            <a:avLst/>
            <a:gdLst/>
            <a:ahLst/>
            <a:cxnLst/>
            <a:rect l="l" t="t" r="r" b="b"/>
            <a:pathLst>
              <a:path w="3536330" h="1853969" extrusionOk="0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>
            <a:gsLst>
              <a:gs pos="0">
                <a:srgbClr val="3D542F"/>
              </a:gs>
              <a:gs pos="31000">
                <a:srgbClr val="3D542F"/>
              </a:gs>
              <a:gs pos="97000">
                <a:schemeClr val="dk2"/>
              </a:gs>
              <a:gs pos="100000">
                <a:schemeClr val="dk2"/>
              </a:gs>
            </a:gsLst>
            <a:lin ang="1499992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05" name="Google Shape;10605;p7"/>
          <p:cNvSpPr/>
          <p:nvPr/>
        </p:nvSpPr>
        <p:spPr>
          <a:xfrm rot="8100000" flipH="1">
            <a:off x="-481860" y="3647996"/>
            <a:ext cx="3480635" cy="2166047"/>
          </a:xfrm>
          <a:custGeom>
            <a:avLst/>
            <a:gdLst/>
            <a:ahLst/>
            <a:cxnLst/>
            <a:rect l="l" t="t" r="r" b="b"/>
            <a:pathLst>
              <a:path w="3478701" h="2164843" extrusionOk="0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rgbClr val="90B278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06" name="Google Shape;10606;p7"/>
          <p:cNvSpPr/>
          <p:nvPr/>
        </p:nvSpPr>
        <p:spPr>
          <a:xfrm rot="2700000" flipH="1">
            <a:off x="1512156" y="2839992"/>
            <a:ext cx="214253" cy="933381"/>
          </a:xfrm>
          <a:prstGeom prst="ellipse">
            <a:avLst/>
          </a:prstGeom>
          <a:solidFill>
            <a:srgbClr val="3D54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07" name="Google Shape;10607;p7"/>
          <p:cNvSpPr/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>
            <a:gsLst>
              <a:gs pos="0">
                <a:srgbClr val="2B3921"/>
              </a:gs>
              <a:gs pos="60000">
                <a:srgbClr val="2B3921"/>
              </a:gs>
              <a:gs pos="100000">
                <a:srgbClr val="90B278"/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608" name="Google Shape;10608;p7"/>
          <p:cNvGrpSpPr/>
          <p:nvPr/>
        </p:nvGrpSpPr>
        <p:grpSpPr>
          <a:xfrm>
            <a:off x="509106" y="1383159"/>
            <a:ext cx="897877" cy="934082"/>
            <a:chOff x="5129684" y="1232940"/>
            <a:chExt cx="897877" cy="934082"/>
          </a:xfrm>
        </p:grpSpPr>
        <p:sp>
          <p:nvSpPr>
            <p:cNvPr id="10609" name="Google Shape;10609;p7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610" name="Google Shape;10610;p7"/>
            <p:cNvSpPr/>
            <p:nvPr/>
          </p:nvSpPr>
          <p:spPr>
            <a:xfrm rot="1800004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1980004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611" name="Google Shape;10611;p7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1800004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3" name="Google Shape;10613;p8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4" name="Google Shape;10614;p8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5" name="Google Shape;10615;p8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7" name="Google Shape;10617;p9"/>
          <p:cNvGrpSpPr/>
          <p:nvPr/>
        </p:nvGrpSpPr>
        <p:grpSpPr>
          <a:xfrm>
            <a:off x="4752252" y="4823504"/>
            <a:ext cx="1657635" cy="1657635"/>
            <a:chOff x="2481038" y="2139594"/>
            <a:chExt cx="1657635" cy="1657635"/>
          </a:xfrm>
        </p:grpSpPr>
        <p:sp>
          <p:nvSpPr>
            <p:cNvPr id="10618" name="Google Shape;10618;p9"/>
            <p:cNvSpPr/>
            <p:nvPr/>
          </p:nvSpPr>
          <p:spPr>
            <a:xfrm rot="2700000">
              <a:off x="2769555" y="2336586"/>
              <a:ext cx="1080601" cy="1263649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3D542F"/>
                </a:gs>
                <a:gs pos="30000">
                  <a:srgbClr val="3D542F"/>
                </a:gs>
                <a:gs pos="40000">
                  <a:srgbClr val="5C7C45"/>
                </a:gs>
                <a:gs pos="60000">
                  <a:srgbClr val="3D542F"/>
                </a:gs>
                <a:gs pos="100000">
                  <a:schemeClr val="dk2"/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619" name="Google Shape;10619;p9"/>
            <p:cNvSpPr/>
            <p:nvPr/>
          </p:nvSpPr>
          <p:spPr>
            <a:xfrm rot="8100000">
              <a:off x="2784153" y="2683432"/>
              <a:ext cx="540088" cy="1080176"/>
            </a:xfrm>
            <a:prstGeom prst="ellipse">
              <a:avLst/>
            </a:prstGeom>
            <a:gradFill>
              <a:gsLst>
                <a:gs pos="0">
                  <a:srgbClr val="334728"/>
                </a:gs>
                <a:gs pos="50000">
                  <a:srgbClr val="334728"/>
                </a:gs>
                <a:gs pos="100000">
                  <a:srgbClr val="3D542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620" name="Google Shape;10620;p9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4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1" name="Google Shape;10621;p9"/>
          <p:cNvSpPr txBox="1">
            <a:spLocks noGrp="1"/>
          </p:cNvSpPr>
          <p:nvPr>
            <p:ph type="body" idx="1"/>
          </p:nvPr>
        </p:nvSpPr>
        <p:spPr>
          <a:xfrm>
            <a:off x="4295775" y="1750060"/>
            <a:ext cx="7345500" cy="4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22" name="Google Shape;10622;p9"/>
          <p:cNvSpPr txBox="1">
            <a:spLocks noGrp="1"/>
          </p:cNvSpPr>
          <p:nvPr>
            <p:ph type="body" idx="2"/>
          </p:nvPr>
        </p:nvSpPr>
        <p:spPr>
          <a:xfrm>
            <a:off x="550863" y="1750060"/>
            <a:ext cx="3565500" cy="4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23" name="Google Shape;10623;p9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4" name="Google Shape;10624;p9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5" name="Google Shape;10625;p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7" name="Google Shape;10627;p10"/>
          <p:cNvGrpSpPr/>
          <p:nvPr/>
        </p:nvGrpSpPr>
        <p:grpSpPr>
          <a:xfrm>
            <a:off x="220889" y="4984670"/>
            <a:ext cx="897877" cy="934082"/>
            <a:chOff x="5129684" y="1232940"/>
            <a:chExt cx="897877" cy="934082"/>
          </a:xfrm>
        </p:grpSpPr>
        <p:sp>
          <p:nvSpPr>
            <p:cNvPr id="10628" name="Google Shape;10628;p10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629" name="Google Shape;10629;p10"/>
            <p:cNvSpPr/>
            <p:nvPr/>
          </p:nvSpPr>
          <p:spPr>
            <a:xfrm rot="1800004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1980004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630" name="Google Shape;10630;p10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3D542F">
                    <a:alpha val="20000"/>
                  </a:srgbClr>
                </a:gs>
                <a:gs pos="20000">
                  <a:srgbClr val="3D542F">
                    <a:alpha val="20000"/>
                  </a:srgbClr>
                </a:gs>
                <a:gs pos="100000">
                  <a:srgbClr val="D8C2B4">
                    <a:alpha val="20000"/>
                  </a:srgbClr>
                </a:gs>
              </a:gsLst>
              <a:lin ang="1800004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631" name="Google Shape;10631;p10"/>
          <p:cNvSpPr txBox="1">
            <a:spLocks noGrp="1"/>
          </p:cNvSpPr>
          <p:nvPr>
            <p:ph type="title"/>
          </p:nvPr>
        </p:nvSpPr>
        <p:spPr>
          <a:xfrm>
            <a:off x="550863" y="575409"/>
            <a:ext cx="45006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2" name="Google Shape;10632;p10"/>
          <p:cNvSpPr>
            <a:spLocks noGrp="1"/>
          </p:cNvSpPr>
          <p:nvPr>
            <p:ph type="pic" idx="2"/>
          </p:nvPr>
        </p:nvSpPr>
        <p:spPr>
          <a:xfrm>
            <a:off x="5267324" y="575409"/>
            <a:ext cx="6373800" cy="57333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3" name="Google Shape;10633;p10"/>
          <p:cNvSpPr txBox="1">
            <a:spLocks noGrp="1"/>
          </p:cNvSpPr>
          <p:nvPr>
            <p:ph type="body" idx="1"/>
          </p:nvPr>
        </p:nvSpPr>
        <p:spPr>
          <a:xfrm>
            <a:off x="550863" y="1776195"/>
            <a:ext cx="4500600" cy="4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34" name="Google Shape;10634;p10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5" name="Google Shape;10635;p10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6" name="Google Shape;10636;p1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5" name="Google Shape;10535;p1"/>
          <p:cNvSpPr txBox="1">
            <a:spLocks noGrp="1"/>
          </p:cNvSpPr>
          <p:nvPr>
            <p:ph type="title"/>
          </p:nvPr>
        </p:nvSpPr>
        <p:spPr>
          <a:xfrm>
            <a:off x="550863" y="550800"/>
            <a:ext cx="110904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36" name="Google Shape;10536;p1"/>
          <p:cNvSpPr txBox="1"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37" name="Google Shape;10537;p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38" name="Google Shape;10538;p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39" name="Google Shape;10539;p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" name="Google Shape;1065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54" name="Google Shape;10654;p13"/>
          <p:cNvSpPr txBox="1">
            <a:spLocks noGrp="1"/>
          </p:cNvSpPr>
          <p:nvPr>
            <p:ph type="title"/>
          </p:nvPr>
        </p:nvSpPr>
        <p:spPr>
          <a:xfrm>
            <a:off x="550864" y="549275"/>
            <a:ext cx="38799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1176"/>
              <a:buFont typeface="Arial"/>
              <a:buNone/>
            </a:pPr>
            <a:r>
              <a:rPr lang="it-IT"/>
              <a:t>Clarity: Absence of suspended particles.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0655" name="Google Shape;10655;p13"/>
          <p:cNvSpPr txBox="1">
            <a:spLocks noGrp="1"/>
          </p:cNvSpPr>
          <p:nvPr>
            <p:ph type="body" idx="1"/>
          </p:nvPr>
        </p:nvSpPr>
        <p:spPr>
          <a:xfrm>
            <a:off x="550863" y="2992876"/>
            <a:ext cx="3565500" cy="3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it-IT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Veiled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it-IT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Fairly clear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it-IT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Clear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it-IT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Crystal clear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it-IT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Bright</a:t>
            </a:r>
            <a:endParaRPr sz="24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56" name="Google Shape;10656;p13" descr="Immagine che contiene persona, vino, contenitore, vetr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3570" r="10798"/>
          <a:stretch/>
        </p:blipFill>
        <p:spPr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 extrusionOk="0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6" name="Google Shape;10766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67" name="Google Shape;10767;p22"/>
          <p:cNvSpPr txBox="1">
            <a:spLocks noGrp="1"/>
          </p:cNvSpPr>
          <p:nvPr>
            <p:ph type="title"/>
          </p:nvPr>
        </p:nvSpPr>
        <p:spPr>
          <a:xfrm>
            <a:off x="894458" y="248353"/>
            <a:ext cx="57348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6315"/>
              <a:buFont typeface="Arial"/>
              <a:buNone/>
            </a:pPr>
            <a:r>
              <a:rPr lang="it-IT"/>
              <a:t>MINERAL SUBSTANCES: Savoriness (salty taste)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10768" name="Google Shape;10768;p22"/>
          <p:cNvSpPr txBox="1">
            <a:spLocks noGrp="1"/>
          </p:cNvSpPr>
          <p:nvPr>
            <p:ph type="body" idx="1"/>
          </p:nvPr>
        </p:nvSpPr>
        <p:spPr>
          <a:xfrm>
            <a:off x="7721597" y="2380098"/>
            <a:ext cx="3735000" cy="3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Insipid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 Not very savory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Fairly savory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Savory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Salty</a:t>
            </a:r>
            <a:endParaRPr sz="2800"/>
          </a:p>
        </p:txBody>
      </p:sp>
      <p:pic>
        <p:nvPicPr>
          <p:cNvPr id="10769" name="Google Shape;107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458" y="1934182"/>
            <a:ext cx="5932684" cy="443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4" name="Google Shape;1078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85" name="Google Shape;10785;p24"/>
          <p:cNvSpPr txBox="1">
            <a:spLocks noGrp="1"/>
          </p:cNvSpPr>
          <p:nvPr>
            <p:ph type="title"/>
          </p:nvPr>
        </p:nvSpPr>
        <p:spPr>
          <a:xfrm>
            <a:off x="319672" y="2752475"/>
            <a:ext cx="3524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it-IT" sz="4400">
                <a:solidFill>
                  <a:schemeClr val="dk2"/>
                </a:solidFill>
              </a:rPr>
              <a:t>IAP:</a:t>
            </a:r>
            <a:br>
              <a:rPr lang="it-IT" sz="4400">
                <a:solidFill>
                  <a:schemeClr val="dk2"/>
                </a:solidFill>
              </a:rPr>
            </a:br>
            <a:r>
              <a:rPr lang="it-IT" sz="4000"/>
              <a:t>Intense Aromatic Persistence</a:t>
            </a:r>
            <a:endParaRPr sz="4000">
              <a:solidFill>
                <a:schemeClr val="dk2"/>
              </a:solidFill>
            </a:endParaRPr>
          </a:p>
        </p:txBody>
      </p:sp>
      <p:pic>
        <p:nvPicPr>
          <p:cNvPr id="10786" name="Google Shape;10786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5374"/>
          <a:stretch/>
        </p:blipFill>
        <p:spPr>
          <a:xfrm>
            <a:off x="4473527" y="196948"/>
            <a:ext cx="7540200" cy="6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7" name="Google Shape;10787;p24"/>
          <p:cNvSpPr/>
          <p:nvPr/>
        </p:nvSpPr>
        <p:spPr>
          <a:xfrm>
            <a:off x="9161375" y="3370943"/>
            <a:ext cx="75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Short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88" name="Google Shape;10788;p24"/>
          <p:cNvSpPr/>
          <p:nvPr/>
        </p:nvSpPr>
        <p:spPr>
          <a:xfrm>
            <a:off x="9143854" y="3891448"/>
            <a:ext cx="214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very persistent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89" name="Google Shape;10789;p24"/>
          <p:cNvSpPr/>
          <p:nvPr/>
        </p:nvSpPr>
        <p:spPr>
          <a:xfrm>
            <a:off x="9154302" y="4482291"/>
            <a:ext cx="18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Fairly persistent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90" name="Google Shape;10790;p24"/>
          <p:cNvSpPr/>
          <p:nvPr/>
        </p:nvSpPr>
        <p:spPr>
          <a:xfrm>
            <a:off x="9154302" y="4932458"/>
            <a:ext cx="123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Persistent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91" name="Google Shape;10791;p24"/>
          <p:cNvSpPr/>
          <p:nvPr/>
        </p:nvSpPr>
        <p:spPr>
          <a:xfrm>
            <a:off x="9183074" y="5523300"/>
            <a:ext cx="173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Very persistent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6" name="Google Shape;1079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97" name="Google Shape;10797;p25"/>
          <p:cNvSpPr txBox="1">
            <a:spLocks noGrp="1"/>
          </p:cNvSpPr>
          <p:nvPr>
            <p:ph type="title"/>
          </p:nvPr>
        </p:nvSpPr>
        <p:spPr>
          <a:xfrm>
            <a:off x="478303" y="590843"/>
            <a:ext cx="11420700" cy="22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6315"/>
              <a:buFont typeface="Arial"/>
              <a:buNone/>
            </a:pPr>
            <a:r>
              <a:rPr lang="it-IT"/>
              <a:t>BALANCE: </a:t>
            </a:r>
            <a:br>
              <a:rPr lang="it-IT"/>
            </a:br>
            <a:r>
              <a:rPr lang="it-IT"/>
              <a:t>Consistency in the three phases of sensory evaluation. </a:t>
            </a:r>
            <a:r>
              <a:rPr lang="it-IT" sz="4000">
                <a:solidFill>
                  <a:schemeClr val="dk2"/>
                </a:solidFill>
              </a:rPr>
              <a:t/>
            </a:r>
            <a:br>
              <a:rPr lang="it-IT" sz="4000">
                <a:solidFill>
                  <a:schemeClr val="dk2"/>
                </a:solidFill>
              </a:rPr>
            </a:br>
            <a:endParaRPr sz="3800">
              <a:solidFill>
                <a:schemeClr val="dk2"/>
              </a:solidFill>
            </a:endParaRPr>
          </a:p>
        </p:txBody>
      </p:sp>
      <p:pic>
        <p:nvPicPr>
          <p:cNvPr id="10798" name="Google Shape;10798;p25" descr="ARMON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454" y="2799471"/>
            <a:ext cx="4754877" cy="3137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99" name="Google Shape;10799;p25"/>
          <p:cNvSpPr txBox="1"/>
          <p:nvPr/>
        </p:nvSpPr>
        <p:spPr>
          <a:xfrm>
            <a:off x="6330461" y="3094893"/>
            <a:ext cx="5120700" cy="1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very balanced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Fairly balanced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it-IT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Balanced</a:t>
            </a:r>
            <a:endParaRPr sz="20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4" name="Google Shape;1080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05" name="Google Shape;10805;p26"/>
          <p:cNvSpPr txBox="1">
            <a:spLocks noGrp="1"/>
          </p:cNvSpPr>
          <p:nvPr>
            <p:ph type="title"/>
          </p:nvPr>
        </p:nvSpPr>
        <p:spPr>
          <a:xfrm>
            <a:off x="550864" y="0"/>
            <a:ext cx="4037100" cy="27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/>
              <a:t>EVOLUTIONARY STATE: The wine’s quality in relation to its evolution.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0806" name="Google Shape;10806;p26"/>
          <p:cNvSpPr txBox="1">
            <a:spLocks noGrp="1"/>
          </p:cNvSpPr>
          <p:nvPr>
            <p:ph type="body" idx="1"/>
          </p:nvPr>
        </p:nvSpPr>
        <p:spPr>
          <a:xfrm>
            <a:off x="593066" y="3274231"/>
            <a:ext cx="40494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Immature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 Young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Ready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 Mature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 Old</a:t>
            </a:r>
            <a:endParaRPr sz="2800"/>
          </a:p>
        </p:txBody>
      </p:sp>
      <p:pic>
        <p:nvPicPr>
          <p:cNvPr id="10807" name="Google Shape;10807;p26" descr="stato evolutiv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8662" y="604911"/>
            <a:ext cx="6993399" cy="4662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1" name="Google Shape;1066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62" name="Google Shape;10662;p14"/>
          <p:cNvSpPr txBox="1">
            <a:spLocks noGrp="1"/>
          </p:cNvSpPr>
          <p:nvPr>
            <p:ph type="title"/>
          </p:nvPr>
        </p:nvSpPr>
        <p:spPr>
          <a:xfrm>
            <a:off x="522728" y="394530"/>
            <a:ext cx="3565500" cy="165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it-IT" dirty="0" smtClean="0"/>
              <a:t>COLOUR: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10663" name="Google Shape;10663;p14"/>
          <p:cNvSpPr txBox="1">
            <a:spLocks noGrp="1"/>
          </p:cNvSpPr>
          <p:nvPr>
            <p:ph type="body" idx="1"/>
          </p:nvPr>
        </p:nvSpPr>
        <p:spPr>
          <a:xfrm>
            <a:off x="536795" y="2545561"/>
            <a:ext cx="35655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it-IT" sz="3200" dirty="0" err="1"/>
              <a:t>Yellowish-green</a:t>
            </a:r>
            <a:r>
              <a:rPr lang="it-IT" sz="3200" dirty="0"/>
              <a:t>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it-IT" sz="3200" dirty="0" err="1"/>
              <a:t>Straw</a:t>
            </a:r>
            <a:r>
              <a:rPr lang="it-IT" sz="3200" dirty="0"/>
              <a:t> yellow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it-IT" sz="3200" dirty="0"/>
              <a:t>Golden yellow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it-IT" sz="3200" dirty="0"/>
              <a:t>Amber yellow</a:t>
            </a:r>
            <a:endParaRPr sz="32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64" name="Google Shape;10664;p14" descr="Immagine che contiene vino, contenitore, interni, vetr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119" y="2504049"/>
            <a:ext cx="7373846" cy="3196495"/>
          </a:xfrm>
          <a:custGeom>
            <a:avLst/>
            <a:gdLst/>
            <a:ahLst/>
            <a:cxnLst/>
            <a:rect l="l" t="t" r="r" b="b"/>
            <a:pathLst>
              <a:path w="7090237" h="5759451" extrusionOk="0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9" name="Google Shape;1066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70" name="Google Shape;10670;p15"/>
          <p:cNvSpPr txBox="1">
            <a:spLocks noGrp="1"/>
          </p:cNvSpPr>
          <p:nvPr>
            <p:ph type="title"/>
          </p:nvPr>
        </p:nvSpPr>
        <p:spPr>
          <a:xfrm>
            <a:off x="550864" y="549275"/>
            <a:ext cx="40131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it-IT" sz="3600"/>
              <a:t>CONSISTENCY: Observation of "arches" and "tears"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0671" name="Google Shape;10671;p15"/>
          <p:cNvSpPr txBox="1">
            <a:spLocks noGrp="1"/>
          </p:cNvSpPr>
          <p:nvPr>
            <p:ph type="body" idx="1"/>
          </p:nvPr>
        </p:nvSpPr>
        <p:spPr>
          <a:xfrm>
            <a:off x="780673" y="2882925"/>
            <a:ext cx="35655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Fluid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Not very consistent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Fairly consistent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Consistent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Viscous</a:t>
            </a:r>
            <a:endParaRPr sz="28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72" name="Google Shape;10672;p15" descr="Immagine che contiene vino, vetro, occhiali, vicin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1638" y="1604204"/>
            <a:ext cx="6916056" cy="3891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7" name="Google Shape;10677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78" name="Google Shape;10678;p16"/>
          <p:cNvSpPr txBox="1">
            <a:spLocks noGrp="1"/>
          </p:cNvSpPr>
          <p:nvPr>
            <p:ph type="title"/>
          </p:nvPr>
        </p:nvSpPr>
        <p:spPr>
          <a:xfrm>
            <a:off x="550864" y="281988"/>
            <a:ext cx="38799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it-IT" sz="3600" dirty="0"/>
              <a:t>INTENSITY: Impact and </a:t>
            </a:r>
            <a:r>
              <a:rPr lang="it-IT" sz="3600" dirty="0" err="1"/>
              <a:t>sharpness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the </a:t>
            </a:r>
            <a:r>
              <a:rPr lang="it-IT" sz="3600" dirty="0" err="1"/>
              <a:t>aromas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0679" name="Google Shape;10679;p16"/>
          <p:cNvSpPr txBox="1">
            <a:spLocks noGrp="1"/>
          </p:cNvSpPr>
          <p:nvPr>
            <p:ph type="body" idx="1"/>
          </p:nvPr>
        </p:nvSpPr>
        <p:spPr>
          <a:xfrm>
            <a:off x="550863" y="2852199"/>
            <a:ext cx="3565500" cy="3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Lacking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Not very intense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 Fairly intense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 Intense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 sz="2800"/>
              <a:t>Very intense</a:t>
            </a:r>
            <a:endParaRPr sz="28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80" name="Google Shape;10680;p16" descr="Immagine che contiene persona, contenitore, vetro, bevend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5543" y="1063884"/>
            <a:ext cx="7037008" cy="481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5" name="Google Shape;10685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86" name="Google Shape;10686;p17"/>
          <p:cNvSpPr txBox="1">
            <a:spLocks noGrp="1"/>
          </p:cNvSpPr>
          <p:nvPr>
            <p:ph type="title"/>
          </p:nvPr>
        </p:nvSpPr>
        <p:spPr>
          <a:xfrm>
            <a:off x="540742" y="182880"/>
            <a:ext cx="5142600" cy="12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it-IT" sz="3600"/>
              <a:t>COMPLEXITY: How many families do you recognize?</a:t>
            </a:r>
            <a:endParaRPr sz="3400">
              <a:solidFill>
                <a:schemeClr val="dk2"/>
              </a:solidFill>
            </a:endParaRPr>
          </a:p>
        </p:txBody>
      </p:sp>
      <p:pic>
        <p:nvPicPr>
          <p:cNvPr id="10687" name="Google Shape;10687;p17" descr="Immagine che contiene vino, tavolo, occhiali, vetr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1674" y="1880806"/>
            <a:ext cx="5374800" cy="28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8" name="Google Shape;10688;p17" descr="Immagine che contiene dilegno, asse, interni, bosc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830" y="601926"/>
            <a:ext cx="3517294" cy="195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9" name="Google Shape;10689;p17" descr="Immagine che contiene spezia, cib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3351" y="4647595"/>
            <a:ext cx="3444722" cy="165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0" name="Google Shape;10690;p17" descr="Immagine che contiene cibo, diverso, varietà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305" y="2448680"/>
            <a:ext cx="2598058" cy="192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1" name="Google Shape;10691;p17" descr="Immagine che contiene pianta, foglia, fiore, verde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9639" y="4318444"/>
            <a:ext cx="2743199" cy="131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0692" name="Google Shape;10692;p17"/>
          <p:cNvSpPr txBox="1"/>
          <p:nvPr/>
        </p:nvSpPr>
        <p:spPr>
          <a:xfrm>
            <a:off x="1778201" y="1726595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Fruity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3" name="Google Shape;10693;p17"/>
          <p:cNvSpPr txBox="1"/>
          <p:nvPr/>
        </p:nvSpPr>
        <p:spPr>
          <a:xfrm>
            <a:off x="2967418" y="1544904"/>
            <a:ext cx="2068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Flor</a:t>
            </a: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eal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4" name="Google Shape;10694;p17"/>
          <p:cNvSpPr txBox="1"/>
          <p:nvPr/>
        </p:nvSpPr>
        <p:spPr>
          <a:xfrm>
            <a:off x="420309" y="4363356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Mineral</a:t>
            </a: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5" name="Google Shape;10695;p17"/>
          <p:cNvSpPr txBox="1"/>
          <p:nvPr/>
        </p:nvSpPr>
        <p:spPr>
          <a:xfrm>
            <a:off x="1496785" y="5633357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Aromatic herbs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6" name="Google Shape;10696;p17"/>
          <p:cNvSpPr txBox="1"/>
          <p:nvPr/>
        </p:nvSpPr>
        <p:spPr>
          <a:xfrm>
            <a:off x="10326309" y="4230308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spicy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7" name="Google Shape;10697;p17"/>
          <p:cNvSpPr txBox="1"/>
          <p:nvPr/>
        </p:nvSpPr>
        <p:spPr>
          <a:xfrm>
            <a:off x="3988405" y="6274403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Toasted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8" name="Google Shape;10698;p17"/>
          <p:cNvSpPr txBox="1"/>
          <p:nvPr/>
        </p:nvSpPr>
        <p:spPr>
          <a:xfrm>
            <a:off x="10484589" y="196678"/>
            <a:ext cx="2068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Leather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99" name="Google Shape;10699;p17"/>
          <p:cNvSpPr txBox="1"/>
          <p:nvPr/>
        </p:nvSpPr>
        <p:spPr>
          <a:xfrm>
            <a:off x="9382881" y="5705929"/>
            <a:ext cx="206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Ethereal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00" name="Google Shape;10700;p17" descr="Immagine che contiene persona, dessert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97448" y="4045374"/>
            <a:ext cx="2743200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1" name="Google Shape;10701;p17" descr="Immagine che contiene parecchi, verdura&#10;&#10;Descrizione generat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53829" y="2561772"/>
            <a:ext cx="3323771" cy="167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6" name="Google Shape;1070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07" name="Google Shape;10707;p18"/>
          <p:cNvSpPr txBox="1">
            <a:spLocks noGrp="1"/>
          </p:cNvSpPr>
          <p:nvPr>
            <p:ph type="title"/>
          </p:nvPr>
        </p:nvSpPr>
        <p:spPr>
          <a:xfrm>
            <a:off x="267046" y="211143"/>
            <a:ext cx="69765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/>
              <a:t>TASTE-OLFACTORY EXAMINATION: Through the taste buds and receptors in the oral cavity, you can perceive...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0708" name="Google Shape;10708;p18"/>
          <p:cNvSpPr txBox="1">
            <a:spLocks noGrp="1"/>
          </p:cNvSpPr>
          <p:nvPr>
            <p:ph type="body" idx="1"/>
          </p:nvPr>
        </p:nvSpPr>
        <p:spPr>
          <a:xfrm>
            <a:off x="8128029" y="652985"/>
            <a:ext cx="27876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sz="2400"/>
              <a:t>TASTE SENSATIONS</a:t>
            </a:r>
            <a:endParaRPr sz="24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09" name="Google Shape;10709;p18"/>
          <p:cNvSpPr txBox="1"/>
          <p:nvPr/>
        </p:nvSpPr>
        <p:spPr>
          <a:xfrm>
            <a:off x="7806818" y="3308348"/>
            <a:ext cx="32631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it-IT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TACTILE SENSATIONS</a:t>
            </a:r>
            <a:endParaRPr sz="20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2065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0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10" name="Google Shape;10710;p18"/>
          <p:cNvSpPr txBox="1"/>
          <p:nvPr/>
        </p:nvSpPr>
        <p:spPr>
          <a:xfrm>
            <a:off x="7790884" y="5300522"/>
            <a:ext cx="32751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it-IT" sz="7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RETRO-NASAL SENSATIONS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it-IT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it-IT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000">
              <a:solidFill>
                <a:srgbClr val="F2F2F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11" name="Google Shape;10711;p18"/>
          <p:cNvSpPr txBox="1"/>
          <p:nvPr/>
        </p:nvSpPr>
        <p:spPr>
          <a:xfrm>
            <a:off x="7722809" y="1347739"/>
            <a:ext cx="33471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Sweetness</a:t>
            </a:r>
            <a:r>
              <a:rPr lang="it-IT"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  <a:p>
            <a:pPr marL="285750" marR="0" lvl="0" indent="-28575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Acidity</a:t>
            </a:r>
            <a:r>
              <a:rPr lang="it-IT"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  <a:p>
            <a:pPr marL="285750" marR="0" lvl="0" indent="-28575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it-IT" sz="16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Mineral</a:t>
            </a:r>
            <a:r>
              <a:rPr lang="it-IT"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it-IT" sz="16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substances</a:t>
            </a:r>
            <a:r>
              <a:rPr lang="it-IT"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it-IT" sz="16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savoriness</a:t>
            </a:r>
            <a:r>
              <a:rPr lang="it-IT"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it-IT" sz="20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12" name="Google Shape;10712;p18"/>
          <p:cNvSpPr txBox="1"/>
          <p:nvPr/>
        </p:nvSpPr>
        <p:spPr>
          <a:xfrm>
            <a:off x="7722809" y="3632264"/>
            <a:ext cx="33471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Astringency (tannins) </a:t>
            </a:r>
            <a:endParaRPr/>
          </a:p>
          <a:p>
            <a:pPr marL="285750" marR="0" lvl="0" indent="-28575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Smoothness </a:t>
            </a:r>
            <a:endParaRPr/>
          </a:p>
          <a:p>
            <a:pPr marL="285750" marR="0" lvl="0" indent="-28575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Pseudo-warmth sensations</a:t>
            </a:r>
            <a:endParaRPr sz="16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13" name="Google Shape;10713;p18"/>
          <p:cNvSpPr txBox="1"/>
          <p:nvPr/>
        </p:nvSpPr>
        <p:spPr>
          <a:xfrm>
            <a:off x="7715473" y="5700980"/>
            <a:ext cx="327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Intensity</a:t>
            </a:r>
            <a:endParaRPr sz="16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Char char="•"/>
            </a:pPr>
            <a:r>
              <a:rPr lang="it-IT" sz="16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IAP</a:t>
            </a:r>
            <a:endParaRPr sz="16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714" name="Google Shape;10714;p18"/>
          <p:cNvCxnSpPr/>
          <p:nvPr/>
        </p:nvCxnSpPr>
        <p:spPr>
          <a:xfrm>
            <a:off x="7806818" y="5643466"/>
            <a:ext cx="3259200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15" name="Google Shape;10715;p18"/>
          <p:cNvCxnSpPr/>
          <p:nvPr/>
        </p:nvCxnSpPr>
        <p:spPr>
          <a:xfrm>
            <a:off x="7921093" y="3632264"/>
            <a:ext cx="2866500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16" name="Google Shape;10716;p18"/>
          <p:cNvCxnSpPr/>
          <p:nvPr/>
        </p:nvCxnSpPr>
        <p:spPr>
          <a:xfrm>
            <a:off x="7921093" y="1347739"/>
            <a:ext cx="3034200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17" name="Google Shape;10717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22364" y="2377440"/>
            <a:ext cx="4543864" cy="3798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8" name="Google Shape;10718;p18"/>
          <p:cNvCxnSpPr/>
          <p:nvPr/>
        </p:nvCxnSpPr>
        <p:spPr>
          <a:xfrm>
            <a:off x="7921093" y="3229133"/>
            <a:ext cx="2866500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19" name="Google Shape;10719;p18"/>
          <p:cNvCxnSpPr/>
          <p:nvPr/>
        </p:nvCxnSpPr>
        <p:spPr>
          <a:xfrm>
            <a:off x="7806818" y="5243731"/>
            <a:ext cx="3259200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20" name="Google Shape;10720;p18"/>
          <p:cNvCxnSpPr/>
          <p:nvPr/>
        </p:nvCxnSpPr>
        <p:spPr>
          <a:xfrm>
            <a:off x="7921093" y="652985"/>
            <a:ext cx="3034200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Rettangolo 22"/>
          <p:cNvSpPr/>
          <p:nvPr/>
        </p:nvSpPr>
        <p:spPr>
          <a:xfrm>
            <a:off x="2138698" y="4417891"/>
            <a:ext cx="732893" cy="315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lnSpc>
                <a:spcPct val="110000"/>
              </a:lnSpc>
              <a:spcBef>
                <a:spcPts val="1800"/>
              </a:spcBef>
              <a:buClr>
                <a:schemeClr val="lt1"/>
              </a:buClr>
              <a:buSzPts val="1600"/>
            </a:pPr>
            <a:r>
              <a:rPr lang="it-IT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Acidity</a:t>
            </a:r>
            <a:r>
              <a:rPr lang="it-IT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4013294" y="4400527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Acidity</a:t>
            </a:r>
            <a:r>
              <a:rPr lang="it-IT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" name="Google Shape;10731;p19"/>
          <p:cNvSpPr/>
          <p:nvPr/>
        </p:nvSpPr>
        <p:spPr>
          <a:xfrm>
            <a:off x="114965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32" name="Google Shape;10732;p19"/>
          <p:cNvSpPr txBox="1">
            <a:spLocks noGrp="1"/>
          </p:cNvSpPr>
          <p:nvPr>
            <p:ph type="title"/>
          </p:nvPr>
        </p:nvSpPr>
        <p:spPr>
          <a:xfrm>
            <a:off x="920586" y="298188"/>
            <a:ext cx="57348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/>
              <a:t>SUGARS: Fermented alcohol (%) and Potential alcohol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0733" name="Google Shape;10733;p19"/>
          <p:cNvSpPr txBox="1">
            <a:spLocks noGrp="1"/>
          </p:cNvSpPr>
          <p:nvPr>
            <p:ph type="body" idx="1"/>
          </p:nvPr>
        </p:nvSpPr>
        <p:spPr>
          <a:xfrm>
            <a:off x="7615683" y="2989087"/>
            <a:ext cx="3735000" cy="3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Dry (1-15 g/L)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Medium dry (15-30 g/L)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Medium sweet (30-50 g/L)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Sweet (50-180 g/L)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Cloyingly sweet (&gt;180 g/L)</a:t>
            </a:r>
            <a:endParaRPr/>
          </a:p>
        </p:txBody>
      </p:sp>
      <p:sp>
        <p:nvSpPr>
          <p:cNvPr id="10734" name="Google Shape;10734;p19"/>
          <p:cNvSpPr txBox="1"/>
          <p:nvPr/>
        </p:nvSpPr>
        <p:spPr>
          <a:xfrm>
            <a:off x="259643" y="1535287"/>
            <a:ext cx="1411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it-IT" sz="2800" b="0" i="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it-IT" sz="2800" b="0" i="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it-IT" sz="2800" b="0" i="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735" name="Google Shape;10735;p19"/>
          <p:cNvCxnSpPr/>
          <p:nvPr/>
        </p:nvCxnSpPr>
        <p:spPr>
          <a:xfrm>
            <a:off x="1671324" y="1821096"/>
            <a:ext cx="47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736" name="Google Shape;10736;p19"/>
          <p:cNvSpPr txBox="1"/>
          <p:nvPr/>
        </p:nvSpPr>
        <p:spPr>
          <a:xfrm>
            <a:off x="2223908" y="1538988"/>
            <a:ext cx="34515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 CH</a:t>
            </a:r>
            <a:r>
              <a:rPr lang="it-IT" sz="2800" b="0" i="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it-IT" sz="2800" b="0" i="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OH + 2 CO</a:t>
            </a:r>
            <a:r>
              <a:rPr lang="it-IT" sz="2800" b="0" i="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Ethyl alcohol</a:t>
            </a:r>
            <a:endParaRPr sz="2800" baseline="-25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800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7" name="Google Shape;10737;p19"/>
          <p:cNvSpPr txBox="1"/>
          <p:nvPr/>
        </p:nvSpPr>
        <p:spPr>
          <a:xfrm>
            <a:off x="5403145" y="1559486"/>
            <a:ext cx="235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</a:t>
            </a:r>
            <a:r>
              <a:rPr lang="it-IT" sz="28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sz="2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38" name="Google Shape;10738;p19"/>
          <p:cNvPicPr preferRelativeResize="0"/>
          <p:nvPr/>
        </p:nvPicPr>
        <p:blipFill rotWithShape="1">
          <a:blip r:embed="rId3">
            <a:alphaModFix/>
          </a:blip>
          <a:srcRect l="-183" t="4468" r="13037" b="17406"/>
          <a:stretch/>
        </p:blipFill>
        <p:spPr>
          <a:xfrm>
            <a:off x="841459" y="2779069"/>
            <a:ext cx="5893010" cy="383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39" name="Google Shape;10739;p19"/>
          <p:cNvSpPr txBox="1"/>
          <p:nvPr/>
        </p:nvSpPr>
        <p:spPr>
          <a:xfrm>
            <a:off x="4427676" y="2036744"/>
            <a:ext cx="172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Carbon dioxide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4" name="Google Shape;1074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45" name="Google Shape;10745;p20"/>
          <p:cNvSpPr txBox="1">
            <a:spLocks noGrp="1"/>
          </p:cNvSpPr>
          <p:nvPr>
            <p:ph type="title"/>
          </p:nvPr>
        </p:nvSpPr>
        <p:spPr>
          <a:xfrm>
            <a:off x="361244" y="733779"/>
            <a:ext cx="57348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it-IT" sz="3600"/>
              <a:t>ACIDS (pH): Responsible of the freshness and salivation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0746" name="Google Shape;10746;p20"/>
          <p:cNvSpPr txBox="1">
            <a:spLocks noGrp="1"/>
          </p:cNvSpPr>
          <p:nvPr>
            <p:ph type="body" idx="1"/>
          </p:nvPr>
        </p:nvSpPr>
        <p:spPr>
          <a:xfrm>
            <a:off x="1103214" y="2709796"/>
            <a:ext cx="3735000" cy="3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Flat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Not very fresh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Fairly fresh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Fresh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Tangy</a:t>
            </a:r>
            <a:endParaRPr/>
          </a:p>
        </p:txBody>
      </p:sp>
      <p:pic>
        <p:nvPicPr>
          <p:cNvPr id="10747" name="Google Shape;10747;p20"/>
          <p:cNvPicPr preferRelativeResize="0"/>
          <p:nvPr/>
        </p:nvPicPr>
        <p:blipFill rotWithShape="1">
          <a:blip r:embed="rId3">
            <a:alphaModFix/>
          </a:blip>
          <a:srcRect l="6942" t="15146" r="5059"/>
          <a:stretch/>
        </p:blipFill>
        <p:spPr>
          <a:xfrm>
            <a:off x="6457244" y="519289"/>
            <a:ext cx="4436533" cy="581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" name="Google Shape;1075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53" name="Google Shape;10753;p21"/>
          <p:cNvSpPr txBox="1">
            <a:spLocks noGrp="1"/>
          </p:cNvSpPr>
          <p:nvPr>
            <p:ph type="title"/>
          </p:nvPr>
        </p:nvSpPr>
        <p:spPr>
          <a:xfrm>
            <a:off x="304975" y="844877"/>
            <a:ext cx="5734800" cy="18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6315"/>
              <a:buFont typeface="Arial"/>
              <a:buNone/>
            </a:pPr>
            <a:r>
              <a:rPr lang="it-IT"/>
              <a:t>TANNINS: Responsible of roughness and taste astringency.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10754" name="Google Shape;10754;p21"/>
          <p:cNvSpPr txBox="1">
            <a:spLocks noGrp="1"/>
          </p:cNvSpPr>
          <p:nvPr>
            <p:ph type="body" idx="1"/>
          </p:nvPr>
        </p:nvSpPr>
        <p:spPr>
          <a:xfrm>
            <a:off x="702859" y="3101981"/>
            <a:ext cx="37350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Soft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Not very tannic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Fairly tannic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Tannic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 sz="2400"/>
              <a:t>Astringent</a:t>
            </a:r>
            <a:endParaRPr/>
          </a:p>
        </p:txBody>
      </p:sp>
      <p:pic>
        <p:nvPicPr>
          <p:cNvPr id="10755" name="Google Shape;107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0393" y="408606"/>
            <a:ext cx="5432378" cy="36193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56" name="Google Shape;10756;p21"/>
          <p:cNvSpPr txBox="1"/>
          <p:nvPr/>
        </p:nvSpPr>
        <p:spPr>
          <a:xfrm>
            <a:off x="7444859" y="4535272"/>
            <a:ext cx="353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CATECHINS AND LEUCOANTHOCYANINS (grape skins</a:t>
            </a:r>
            <a:r>
              <a:rPr lang="it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7" name="Google Shape;10757;p21"/>
          <p:cNvSpPr txBox="1"/>
          <p:nvPr/>
        </p:nvSpPr>
        <p:spPr>
          <a:xfrm>
            <a:off x="7444859" y="5284124"/>
            <a:ext cx="282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GALLIC (oak barrels and barriques)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58" name="Google Shape;10758;p21"/>
          <p:cNvCxnSpPr/>
          <p:nvPr/>
        </p:nvCxnSpPr>
        <p:spPr>
          <a:xfrm>
            <a:off x="7349066" y="4436533"/>
            <a:ext cx="0" cy="16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59" name="Google Shape;10759;p21"/>
          <p:cNvCxnSpPr/>
          <p:nvPr/>
        </p:nvCxnSpPr>
        <p:spPr>
          <a:xfrm rot="10800000">
            <a:off x="6254066" y="5284124"/>
            <a:ext cx="109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60" name="Google Shape;10760;p21"/>
          <p:cNvSpPr txBox="1"/>
          <p:nvPr/>
        </p:nvSpPr>
        <p:spPr>
          <a:xfrm>
            <a:off x="6183572" y="4959948"/>
            <a:ext cx="130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TANNINS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1" name="Google Shape;10761;p21"/>
          <p:cNvSpPr/>
          <p:nvPr/>
        </p:nvSpPr>
        <p:spPr>
          <a:xfrm>
            <a:off x="6053587" y="5088168"/>
            <a:ext cx="118800" cy="135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RightStep">
      <a:dk1>
        <a:srgbClr val="000000"/>
      </a:dk1>
      <a:lt1>
        <a:srgbClr val="FFFFFF"/>
      </a:lt1>
      <a:dk2>
        <a:srgbClr val="2B3A21"/>
      </a:dk2>
      <a:lt2>
        <a:srgbClr val="E2E6E8"/>
      </a:lt2>
      <a:accent1>
        <a:srgbClr val="C09A83"/>
      </a:accent1>
      <a:accent2>
        <a:srgbClr val="ADA172"/>
      </a:accent2>
      <a:accent3>
        <a:srgbClr val="9CA57A"/>
      </a:accent3>
      <a:accent4>
        <a:srgbClr val="87AC72"/>
      </a:accent4>
      <a:accent5>
        <a:srgbClr val="7EAE80"/>
      </a:accent5>
      <a:accent6>
        <a:srgbClr val="73AF8F"/>
      </a:accent6>
      <a:hlink>
        <a:srgbClr val="5A87A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277</Words>
  <PresentationFormat>Personalizzato</PresentationFormat>
  <Paragraphs>99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3DFloatVTI</vt:lpstr>
      <vt:lpstr>Clarity: Absence of suspended particles.</vt:lpstr>
      <vt:lpstr>COLOUR:</vt:lpstr>
      <vt:lpstr>CONSISTENCY: Observation of "arches" and "tears"</vt:lpstr>
      <vt:lpstr>INTENSITY: Impact and sharpness of the aromas</vt:lpstr>
      <vt:lpstr>COMPLEXITY: How many families do you recognize?</vt:lpstr>
      <vt:lpstr>TASTE-OLFACTORY EXAMINATION: Through the taste buds and receptors in the oral cavity, you can perceive...</vt:lpstr>
      <vt:lpstr>SUGARS: Fermented alcohol (%) and Potential alcohol</vt:lpstr>
      <vt:lpstr>ACIDS (pH): Responsible of the freshness and salivation</vt:lpstr>
      <vt:lpstr>TANNINS: Responsible of roughness and taste astringency.</vt:lpstr>
      <vt:lpstr>MINERAL SUBSTANCES: Savoriness (salty taste)</vt:lpstr>
      <vt:lpstr>IAP: Intense Aromatic Persistence</vt:lpstr>
      <vt:lpstr>BALANCE:  Consistency in the three phases of sensory evaluation.  </vt:lpstr>
      <vt:lpstr>EVOLUTIONARY STATE: The wine’s quality in relation to its evolution.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Clarity: Absence of suspended particles.</dc:title>
  <dc:creator>utente</dc:creator>
  <cp:lastModifiedBy>utente</cp:lastModifiedBy>
  <cp:revision>3</cp:revision>
  <dcterms:modified xsi:type="dcterms:W3CDTF">2024-04-05T16:53:34Z</dcterms:modified>
</cp:coreProperties>
</file>