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0" r:id="rId3"/>
    <p:sldId id="321" r:id="rId4"/>
    <p:sldId id="322" r:id="rId5"/>
    <p:sldId id="259" r:id="rId6"/>
    <p:sldId id="318" r:id="rId7"/>
    <p:sldId id="261" r:id="rId8"/>
    <p:sldId id="263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319" r:id="rId20"/>
    <p:sldId id="277" r:id="rId21"/>
    <p:sldId id="325" r:id="rId22"/>
    <p:sldId id="282" r:id="rId23"/>
    <p:sldId id="324" r:id="rId24"/>
    <p:sldId id="323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26CFD2-CB84-4C57-8230-7303381A5BE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65E2C60-7738-4450-896C-6036632302B0}">
      <dgm:prSet/>
      <dgm:spPr/>
      <dgm:t>
        <a:bodyPr/>
        <a:lstStyle/>
        <a:p>
          <a:r>
            <a:rPr lang="de-DE"/>
            <a:t>Les 3 MI fonctionnait parfaitement. Ils effectuaient une danse fluide, chacun ayant sa place et son temps impartie:</a:t>
          </a:r>
          <a:endParaRPr lang="en-US"/>
        </a:p>
      </dgm:t>
    </dgm:pt>
    <dgm:pt modelId="{9F10269A-66B4-40F2-88E4-A021717FDCD4}" type="parTrans" cxnId="{DC207A99-B73A-4122-9782-CA68CEFAAF64}">
      <dgm:prSet/>
      <dgm:spPr/>
      <dgm:t>
        <a:bodyPr/>
        <a:lstStyle/>
        <a:p>
          <a:endParaRPr lang="en-US"/>
        </a:p>
      </dgm:t>
    </dgm:pt>
    <dgm:pt modelId="{05ECB4A5-6A06-464C-9BD0-0C6D735D86A4}" type="sibTrans" cxnId="{DC207A99-B73A-4122-9782-CA68CEFAAF64}">
      <dgm:prSet/>
      <dgm:spPr/>
      <dgm:t>
        <a:bodyPr/>
        <a:lstStyle/>
        <a:p>
          <a:endParaRPr lang="en-US"/>
        </a:p>
      </dgm:t>
    </dgm:pt>
    <dgm:pt modelId="{A55BB122-ACB5-4F84-8F2A-6941CE995974}">
      <dgm:prSet/>
      <dgm:spPr/>
      <dgm:t>
        <a:bodyPr/>
        <a:lstStyle/>
        <a:p>
          <a:r>
            <a:rPr lang="de-DE"/>
            <a:t>Survia-Passia: les explications de la Gestalt avec des exercices pratiques</a:t>
          </a:r>
          <a:endParaRPr lang="en-US"/>
        </a:p>
      </dgm:t>
    </dgm:pt>
    <dgm:pt modelId="{92188D5C-C2CF-472A-9339-6CE9498C364B}" type="parTrans" cxnId="{01E02428-58F2-430F-82FA-4D9A7166A50C}">
      <dgm:prSet/>
      <dgm:spPr/>
      <dgm:t>
        <a:bodyPr/>
        <a:lstStyle/>
        <a:p>
          <a:endParaRPr lang="en-US"/>
        </a:p>
      </dgm:t>
    </dgm:pt>
    <dgm:pt modelId="{57CD6FAF-EB38-4401-B3E7-03C65A10F4D4}" type="sibTrans" cxnId="{01E02428-58F2-430F-82FA-4D9A7166A50C}">
      <dgm:prSet/>
      <dgm:spPr/>
      <dgm:t>
        <a:bodyPr/>
        <a:lstStyle/>
        <a:p>
          <a:endParaRPr lang="en-US"/>
        </a:p>
      </dgm:t>
    </dgm:pt>
    <dgm:pt modelId="{BB06D62C-6429-4407-9522-F78B47DB507D}">
      <dgm:prSet/>
      <dgm:spPr/>
      <dgm:t>
        <a:bodyPr/>
        <a:lstStyle/>
        <a:p>
          <a:r>
            <a:rPr lang="de-DE"/>
            <a:t>Survia-Transcia: échanges de signes de reconnaissances, la communication avec des exercices de méditations</a:t>
          </a:r>
          <a:endParaRPr lang="en-US"/>
        </a:p>
      </dgm:t>
    </dgm:pt>
    <dgm:pt modelId="{2CEFD617-3B46-4289-B178-C14BAFE51948}" type="parTrans" cxnId="{918E92F6-D962-48E5-BC71-FE49CD488A01}">
      <dgm:prSet/>
      <dgm:spPr/>
      <dgm:t>
        <a:bodyPr/>
        <a:lstStyle/>
        <a:p>
          <a:endParaRPr lang="en-US"/>
        </a:p>
      </dgm:t>
    </dgm:pt>
    <dgm:pt modelId="{72A205BC-2A07-4C20-BEA8-48CFD234BF70}" type="sibTrans" cxnId="{918E92F6-D962-48E5-BC71-FE49CD488A01}">
      <dgm:prSet/>
      <dgm:spPr/>
      <dgm:t>
        <a:bodyPr/>
        <a:lstStyle/>
        <a:p>
          <a:endParaRPr lang="en-US"/>
        </a:p>
      </dgm:t>
    </dgm:pt>
    <dgm:pt modelId="{08983BCD-2393-43F0-8103-B96FFB10B9B0}">
      <dgm:prSet/>
      <dgm:spPr/>
      <dgm:t>
        <a:bodyPr/>
        <a:lstStyle/>
        <a:p>
          <a:r>
            <a:rPr lang="de-DE"/>
            <a:t>Transcia-Passia: des exercices créatifs.</a:t>
          </a:r>
          <a:endParaRPr lang="en-US"/>
        </a:p>
      </dgm:t>
    </dgm:pt>
    <dgm:pt modelId="{F9234B3E-A184-4B96-85C5-99D11D42052E}" type="parTrans" cxnId="{8E73D728-2754-4BE2-B120-139E3F09AD9F}">
      <dgm:prSet/>
      <dgm:spPr/>
      <dgm:t>
        <a:bodyPr/>
        <a:lstStyle/>
        <a:p>
          <a:endParaRPr lang="en-US"/>
        </a:p>
      </dgm:t>
    </dgm:pt>
    <dgm:pt modelId="{0AAE1954-4D15-40BA-A2D1-98CB778A8F7F}" type="sibTrans" cxnId="{8E73D728-2754-4BE2-B120-139E3F09AD9F}">
      <dgm:prSet/>
      <dgm:spPr/>
      <dgm:t>
        <a:bodyPr/>
        <a:lstStyle/>
        <a:p>
          <a:endParaRPr lang="en-US"/>
        </a:p>
      </dgm:t>
    </dgm:pt>
    <dgm:pt modelId="{75774354-1D90-4B96-81C3-6732BFF966DE}" type="pres">
      <dgm:prSet presAssocID="{E726CFD2-CB84-4C57-8230-7303381A5BE1}" presName="root" presStyleCnt="0">
        <dgm:presLayoutVars>
          <dgm:dir/>
          <dgm:resizeHandles val="exact"/>
        </dgm:presLayoutVars>
      </dgm:prSet>
      <dgm:spPr/>
    </dgm:pt>
    <dgm:pt modelId="{F0227DF6-3365-4CDA-8CA9-9DC3E45656D8}" type="pres">
      <dgm:prSet presAssocID="{F65E2C60-7738-4450-896C-6036632302B0}" presName="compNode" presStyleCnt="0"/>
      <dgm:spPr/>
    </dgm:pt>
    <dgm:pt modelId="{3D7EB04B-3A73-401A-8F03-4B32E2F6B0A8}" type="pres">
      <dgm:prSet presAssocID="{F65E2C60-7738-4450-896C-6036632302B0}" presName="bgRect" presStyleLbl="bgShp" presStyleIdx="0" presStyleCnt="4"/>
      <dgm:spPr/>
    </dgm:pt>
    <dgm:pt modelId="{ACFB860C-AF64-4B22-B41D-B4D8DC2FAA27}" type="pres">
      <dgm:prSet presAssocID="{F65E2C60-7738-4450-896C-6036632302B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nzen"/>
        </a:ext>
      </dgm:extLst>
    </dgm:pt>
    <dgm:pt modelId="{214BAA60-745E-4611-9891-0372476EA6EA}" type="pres">
      <dgm:prSet presAssocID="{F65E2C60-7738-4450-896C-6036632302B0}" presName="spaceRect" presStyleCnt="0"/>
      <dgm:spPr/>
    </dgm:pt>
    <dgm:pt modelId="{093D23F2-D39D-4DAD-9FB9-E2C9AFFDDE34}" type="pres">
      <dgm:prSet presAssocID="{F65E2C60-7738-4450-896C-6036632302B0}" presName="parTx" presStyleLbl="revTx" presStyleIdx="0" presStyleCnt="4">
        <dgm:presLayoutVars>
          <dgm:chMax val="0"/>
          <dgm:chPref val="0"/>
        </dgm:presLayoutVars>
      </dgm:prSet>
      <dgm:spPr/>
    </dgm:pt>
    <dgm:pt modelId="{06FA959F-A0F1-46EB-9B42-68D23935E5DC}" type="pres">
      <dgm:prSet presAssocID="{05ECB4A5-6A06-464C-9BD0-0C6D735D86A4}" presName="sibTrans" presStyleCnt="0"/>
      <dgm:spPr/>
    </dgm:pt>
    <dgm:pt modelId="{0BAA1553-A2BF-4705-80D2-422278504A74}" type="pres">
      <dgm:prSet presAssocID="{A55BB122-ACB5-4F84-8F2A-6941CE995974}" presName="compNode" presStyleCnt="0"/>
      <dgm:spPr/>
    </dgm:pt>
    <dgm:pt modelId="{690FF686-7D1F-4C5B-AF7E-8B70C3844DCF}" type="pres">
      <dgm:prSet presAssocID="{A55BB122-ACB5-4F84-8F2A-6941CE995974}" presName="bgRect" presStyleLbl="bgShp" presStyleIdx="1" presStyleCnt="4"/>
      <dgm:spPr/>
    </dgm:pt>
    <dgm:pt modelId="{F34770FB-9787-4A3D-8298-4D2280E50ED2}" type="pres">
      <dgm:prSet presAssocID="{A55BB122-ACB5-4F84-8F2A-6941CE99597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äkchen"/>
        </a:ext>
      </dgm:extLst>
    </dgm:pt>
    <dgm:pt modelId="{44E15008-75F1-4BAD-B26F-9FBCBCD15615}" type="pres">
      <dgm:prSet presAssocID="{A55BB122-ACB5-4F84-8F2A-6941CE995974}" presName="spaceRect" presStyleCnt="0"/>
      <dgm:spPr/>
    </dgm:pt>
    <dgm:pt modelId="{1A792406-45D3-4FB9-8670-311BCE86CCCF}" type="pres">
      <dgm:prSet presAssocID="{A55BB122-ACB5-4F84-8F2A-6941CE995974}" presName="parTx" presStyleLbl="revTx" presStyleIdx="1" presStyleCnt="4">
        <dgm:presLayoutVars>
          <dgm:chMax val="0"/>
          <dgm:chPref val="0"/>
        </dgm:presLayoutVars>
      </dgm:prSet>
      <dgm:spPr/>
    </dgm:pt>
    <dgm:pt modelId="{0E872451-84B3-41C0-B90C-76AF286BAE6D}" type="pres">
      <dgm:prSet presAssocID="{57CD6FAF-EB38-4401-B3E7-03C65A10F4D4}" presName="sibTrans" presStyleCnt="0"/>
      <dgm:spPr/>
    </dgm:pt>
    <dgm:pt modelId="{ED0490E2-7425-4CE0-AF40-DD69FA16956D}" type="pres">
      <dgm:prSet presAssocID="{BB06D62C-6429-4407-9522-F78B47DB507D}" presName="compNode" presStyleCnt="0"/>
      <dgm:spPr/>
    </dgm:pt>
    <dgm:pt modelId="{E6F63FFD-EDCC-4E6E-87DD-F2C37AF24955}" type="pres">
      <dgm:prSet presAssocID="{BB06D62C-6429-4407-9522-F78B47DB507D}" presName="bgRect" presStyleLbl="bgShp" presStyleIdx="2" presStyleCnt="4"/>
      <dgm:spPr/>
    </dgm:pt>
    <dgm:pt modelId="{2AE1706C-E3DF-4F75-8432-5413CDBA8823}" type="pres">
      <dgm:prSet presAssocID="{BB06D62C-6429-4407-9522-F78B47DB507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lot"/>
        </a:ext>
      </dgm:extLst>
    </dgm:pt>
    <dgm:pt modelId="{F1B09A3E-F4C0-4016-ACAF-B2F2CE765431}" type="pres">
      <dgm:prSet presAssocID="{BB06D62C-6429-4407-9522-F78B47DB507D}" presName="spaceRect" presStyleCnt="0"/>
      <dgm:spPr/>
    </dgm:pt>
    <dgm:pt modelId="{A701DBC9-7439-421E-9440-E780E997012D}" type="pres">
      <dgm:prSet presAssocID="{BB06D62C-6429-4407-9522-F78B47DB507D}" presName="parTx" presStyleLbl="revTx" presStyleIdx="2" presStyleCnt="4">
        <dgm:presLayoutVars>
          <dgm:chMax val="0"/>
          <dgm:chPref val="0"/>
        </dgm:presLayoutVars>
      </dgm:prSet>
      <dgm:spPr/>
    </dgm:pt>
    <dgm:pt modelId="{A91071CF-B012-4CBB-9DCF-E1C1516DC0F5}" type="pres">
      <dgm:prSet presAssocID="{72A205BC-2A07-4C20-BEA8-48CFD234BF70}" presName="sibTrans" presStyleCnt="0"/>
      <dgm:spPr/>
    </dgm:pt>
    <dgm:pt modelId="{85E4C49D-B78F-45AB-BBF3-C5CE652403C9}" type="pres">
      <dgm:prSet presAssocID="{08983BCD-2393-43F0-8103-B96FFB10B9B0}" presName="compNode" presStyleCnt="0"/>
      <dgm:spPr/>
    </dgm:pt>
    <dgm:pt modelId="{C7447C84-89AA-46FB-A91E-F81D6AFDEB59}" type="pres">
      <dgm:prSet presAssocID="{08983BCD-2393-43F0-8103-B96FFB10B9B0}" presName="bgRect" presStyleLbl="bgShp" presStyleIdx="3" presStyleCnt="4"/>
      <dgm:spPr/>
    </dgm:pt>
    <dgm:pt modelId="{AE1152D1-4FFF-42D3-B939-64444BDB429A}" type="pres">
      <dgm:prSet presAssocID="{08983BCD-2393-43F0-8103-B96FFB10B9B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e Steps"/>
        </a:ext>
      </dgm:extLst>
    </dgm:pt>
    <dgm:pt modelId="{5479DB49-B769-4AA1-BB63-41035BF10FD8}" type="pres">
      <dgm:prSet presAssocID="{08983BCD-2393-43F0-8103-B96FFB10B9B0}" presName="spaceRect" presStyleCnt="0"/>
      <dgm:spPr/>
    </dgm:pt>
    <dgm:pt modelId="{133DAD7F-02DE-4C56-AD76-F156858E31AD}" type="pres">
      <dgm:prSet presAssocID="{08983BCD-2393-43F0-8103-B96FFB10B9B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1E02428-58F2-430F-82FA-4D9A7166A50C}" srcId="{E726CFD2-CB84-4C57-8230-7303381A5BE1}" destId="{A55BB122-ACB5-4F84-8F2A-6941CE995974}" srcOrd="1" destOrd="0" parTransId="{92188D5C-C2CF-472A-9339-6CE9498C364B}" sibTransId="{57CD6FAF-EB38-4401-B3E7-03C65A10F4D4}"/>
    <dgm:cxn modelId="{8E73D728-2754-4BE2-B120-139E3F09AD9F}" srcId="{E726CFD2-CB84-4C57-8230-7303381A5BE1}" destId="{08983BCD-2393-43F0-8103-B96FFB10B9B0}" srcOrd="3" destOrd="0" parTransId="{F9234B3E-A184-4B96-85C5-99D11D42052E}" sibTransId="{0AAE1954-4D15-40BA-A2D1-98CB778A8F7F}"/>
    <dgm:cxn modelId="{C911F336-5A83-4F2D-8FB5-371DE0A88258}" type="presOf" srcId="{E726CFD2-CB84-4C57-8230-7303381A5BE1}" destId="{75774354-1D90-4B96-81C3-6732BFF966DE}" srcOrd="0" destOrd="0" presId="urn:microsoft.com/office/officeart/2018/2/layout/IconVerticalSolidList"/>
    <dgm:cxn modelId="{F8405182-89B3-462B-A5A4-340CE3728DBA}" type="presOf" srcId="{F65E2C60-7738-4450-896C-6036632302B0}" destId="{093D23F2-D39D-4DAD-9FB9-E2C9AFFDDE34}" srcOrd="0" destOrd="0" presId="urn:microsoft.com/office/officeart/2018/2/layout/IconVerticalSolidList"/>
    <dgm:cxn modelId="{DC207A99-B73A-4122-9782-CA68CEFAAF64}" srcId="{E726CFD2-CB84-4C57-8230-7303381A5BE1}" destId="{F65E2C60-7738-4450-896C-6036632302B0}" srcOrd="0" destOrd="0" parTransId="{9F10269A-66B4-40F2-88E4-A021717FDCD4}" sibTransId="{05ECB4A5-6A06-464C-9BD0-0C6D735D86A4}"/>
    <dgm:cxn modelId="{D3591DA1-A9ED-4CFC-A3C1-2E5E0D036A4D}" type="presOf" srcId="{A55BB122-ACB5-4F84-8F2A-6941CE995974}" destId="{1A792406-45D3-4FB9-8670-311BCE86CCCF}" srcOrd="0" destOrd="0" presId="urn:microsoft.com/office/officeart/2018/2/layout/IconVerticalSolidList"/>
    <dgm:cxn modelId="{980C2FB2-2390-4143-8496-307E4769A3FF}" type="presOf" srcId="{08983BCD-2393-43F0-8103-B96FFB10B9B0}" destId="{133DAD7F-02DE-4C56-AD76-F156858E31AD}" srcOrd="0" destOrd="0" presId="urn:microsoft.com/office/officeart/2018/2/layout/IconVerticalSolidList"/>
    <dgm:cxn modelId="{02CDEAE9-D334-432E-BDF0-7721C792A180}" type="presOf" srcId="{BB06D62C-6429-4407-9522-F78B47DB507D}" destId="{A701DBC9-7439-421E-9440-E780E997012D}" srcOrd="0" destOrd="0" presId="urn:microsoft.com/office/officeart/2018/2/layout/IconVerticalSolidList"/>
    <dgm:cxn modelId="{918E92F6-D962-48E5-BC71-FE49CD488A01}" srcId="{E726CFD2-CB84-4C57-8230-7303381A5BE1}" destId="{BB06D62C-6429-4407-9522-F78B47DB507D}" srcOrd="2" destOrd="0" parTransId="{2CEFD617-3B46-4289-B178-C14BAFE51948}" sibTransId="{72A205BC-2A07-4C20-BEA8-48CFD234BF70}"/>
    <dgm:cxn modelId="{6C5ACC9D-7328-49CB-9079-43D97C3C9F36}" type="presParOf" srcId="{75774354-1D90-4B96-81C3-6732BFF966DE}" destId="{F0227DF6-3365-4CDA-8CA9-9DC3E45656D8}" srcOrd="0" destOrd="0" presId="urn:microsoft.com/office/officeart/2018/2/layout/IconVerticalSolidList"/>
    <dgm:cxn modelId="{374132D9-3A5E-4EE9-80B3-3A4C605CC2A9}" type="presParOf" srcId="{F0227DF6-3365-4CDA-8CA9-9DC3E45656D8}" destId="{3D7EB04B-3A73-401A-8F03-4B32E2F6B0A8}" srcOrd="0" destOrd="0" presId="urn:microsoft.com/office/officeart/2018/2/layout/IconVerticalSolidList"/>
    <dgm:cxn modelId="{AE4F927C-0789-49AD-8963-F4238AA7C840}" type="presParOf" srcId="{F0227DF6-3365-4CDA-8CA9-9DC3E45656D8}" destId="{ACFB860C-AF64-4B22-B41D-B4D8DC2FAA27}" srcOrd="1" destOrd="0" presId="urn:microsoft.com/office/officeart/2018/2/layout/IconVerticalSolidList"/>
    <dgm:cxn modelId="{398FAD42-3CE7-470C-B604-312DDC09B3F2}" type="presParOf" srcId="{F0227DF6-3365-4CDA-8CA9-9DC3E45656D8}" destId="{214BAA60-745E-4611-9891-0372476EA6EA}" srcOrd="2" destOrd="0" presId="urn:microsoft.com/office/officeart/2018/2/layout/IconVerticalSolidList"/>
    <dgm:cxn modelId="{01D988C0-EE34-4C5D-BAD8-DC1B215C6ED8}" type="presParOf" srcId="{F0227DF6-3365-4CDA-8CA9-9DC3E45656D8}" destId="{093D23F2-D39D-4DAD-9FB9-E2C9AFFDDE34}" srcOrd="3" destOrd="0" presId="urn:microsoft.com/office/officeart/2018/2/layout/IconVerticalSolidList"/>
    <dgm:cxn modelId="{E91CBC40-7978-48B9-B198-33973BBAE9D4}" type="presParOf" srcId="{75774354-1D90-4B96-81C3-6732BFF966DE}" destId="{06FA959F-A0F1-46EB-9B42-68D23935E5DC}" srcOrd="1" destOrd="0" presId="urn:microsoft.com/office/officeart/2018/2/layout/IconVerticalSolidList"/>
    <dgm:cxn modelId="{9C59C695-55CE-471F-A771-84F479C39608}" type="presParOf" srcId="{75774354-1D90-4B96-81C3-6732BFF966DE}" destId="{0BAA1553-A2BF-4705-80D2-422278504A74}" srcOrd="2" destOrd="0" presId="urn:microsoft.com/office/officeart/2018/2/layout/IconVerticalSolidList"/>
    <dgm:cxn modelId="{A8E36213-0535-4DBC-8C40-95E7BA590E0D}" type="presParOf" srcId="{0BAA1553-A2BF-4705-80D2-422278504A74}" destId="{690FF686-7D1F-4C5B-AF7E-8B70C3844DCF}" srcOrd="0" destOrd="0" presId="urn:microsoft.com/office/officeart/2018/2/layout/IconVerticalSolidList"/>
    <dgm:cxn modelId="{9734EC87-A72C-4D67-875F-116E134AB162}" type="presParOf" srcId="{0BAA1553-A2BF-4705-80D2-422278504A74}" destId="{F34770FB-9787-4A3D-8298-4D2280E50ED2}" srcOrd="1" destOrd="0" presId="urn:microsoft.com/office/officeart/2018/2/layout/IconVerticalSolidList"/>
    <dgm:cxn modelId="{0AE048AA-9268-4881-AFC0-16EF7D5A605E}" type="presParOf" srcId="{0BAA1553-A2BF-4705-80D2-422278504A74}" destId="{44E15008-75F1-4BAD-B26F-9FBCBCD15615}" srcOrd="2" destOrd="0" presId="urn:microsoft.com/office/officeart/2018/2/layout/IconVerticalSolidList"/>
    <dgm:cxn modelId="{B3E3A1DB-84B5-479C-B539-D7B49B74758C}" type="presParOf" srcId="{0BAA1553-A2BF-4705-80D2-422278504A74}" destId="{1A792406-45D3-4FB9-8670-311BCE86CCCF}" srcOrd="3" destOrd="0" presId="urn:microsoft.com/office/officeart/2018/2/layout/IconVerticalSolidList"/>
    <dgm:cxn modelId="{6C9F90BD-F00C-43A6-97A0-046601669DF4}" type="presParOf" srcId="{75774354-1D90-4B96-81C3-6732BFF966DE}" destId="{0E872451-84B3-41C0-B90C-76AF286BAE6D}" srcOrd="3" destOrd="0" presId="urn:microsoft.com/office/officeart/2018/2/layout/IconVerticalSolidList"/>
    <dgm:cxn modelId="{1AA668CE-E889-4625-8F6C-3423F8A12AFB}" type="presParOf" srcId="{75774354-1D90-4B96-81C3-6732BFF966DE}" destId="{ED0490E2-7425-4CE0-AF40-DD69FA16956D}" srcOrd="4" destOrd="0" presId="urn:microsoft.com/office/officeart/2018/2/layout/IconVerticalSolidList"/>
    <dgm:cxn modelId="{31993D2A-72B3-46AC-8C9F-DD5A90CE0761}" type="presParOf" srcId="{ED0490E2-7425-4CE0-AF40-DD69FA16956D}" destId="{E6F63FFD-EDCC-4E6E-87DD-F2C37AF24955}" srcOrd="0" destOrd="0" presId="urn:microsoft.com/office/officeart/2018/2/layout/IconVerticalSolidList"/>
    <dgm:cxn modelId="{CEC311DB-F13F-4A0B-9418-D36950154823}" type="presParOf" srcId="{ED0490E2-7425-4CE0-AF40-DD69FA16956D}" destId="{2AE1706C-E3DF-4F75-8432-5413CDBA8823}" srcOrd="1" destOrd="0" presId="urn:microsoft.com/office/officeart/2018/2/layout/IconVerticalSolidList"/>
    <dgm:cxn modelId="{75CC4F3B-FF84-45B4-8B2F-C16FDC7D76DE}" type="presParOf" srcId="{ED0490E2-7425-4CE0-AF40-DD69FA16956D}" destId="{F1B09A3E-F4C0-4016-ACAF-B2F2CE765431}" srcOrd="2" destOrd="0" presId="urn:microsoft.com/office/officeart/2018/2/layout/IconVerticalSolidList"/>
    <dgm:cxn modelId="{2E1F2659-9F33-494B-8C95-069D13B898B6}" type="presParOf" srcId="{ED0490E2-7425-4CE0-AF40-DD69FA16956D}" destId="{A701DBC9-7439-421E-9440-E780E997012D}" srcOrd="3" destOrd="0" presId="urn:microsoft.com/office/officeart/2018/2/layout/IconVerticalSolidList"/>
    <dgm:cxn modelId="{83CC2496-8E80-42B2-8DB3-A5481E59CEEA}" type="presParOf" srcId="{75774354-1D90-4B96-81C3-6732BFF966DE}" destId="{A91071CF-B012-4CBB-9DCF-E1C1516DC0F5}" srcOrd="5" destOrd="0" presId="urn:microsoft.com/office/officeart/2018/2/layout/IconVerticalSolidList"/>
    <dgm:cxn modelId="{62B0B1F3-352E-4B94-A6B2-9EA1C66DD1C5}" type="presParOf" srcId="{75774354-1D90-4B96-81C3-6732BFF966DE}" destId="{85E4C49D-B78F-45AB-BBF3-C5CE652403C9}" srcOrd="6" destOrd="0" presId="urn:microsoft.com/office/officeart/2018/2/layout/IconVerticalSolidList"/>
    <dgm:cxn modelId="{E85BC236-14F4-4163-8010-F66FACE8B874}" type="presParOf" srcId="{85E4C49D-B78F-45AB-BBF3-C5CE652403C9}" destId="{C7447C84-89AA-46FB-A91E-F81D6AFDEB59}" srcOrd="0" destOrd="0" presId="urn:microsoft.com/office/officeart/2018/2/layout/IconVerticalSolidList"/>
    <dgm:cxn modelId="{6E62F88E-2058-4A14-BDBD-807793633B73}" type="presParOf" srcId="{85E4C49D-B78F-45AB-BBF3-C5CE652403C9}" destId="{AE1152D1-4FFF-42D3-B939-64444BDB429A}" srcOrd="1" destOrd="0" presId="urn:microsoft.com/office/officeart/2018/2/layout/IconVerticalSolidList"/>
    <dgm:cxn modelId="{6517E1F8-E9D4-4AC8-B7E1-51629B09CAB4}" type="presParOf" srcId="{85E4C49D-B78F-45AB-BBF3-C5CE652403C9}" destId="{5479DB49-B769-4AA1-BB63-41035BF10FD8}" srcOrd="2" destOrd="0" presId="urn:microsoft.com/office/officeart/2018/2/layout/IconVerticalSolidList"/>
    <dgm:cxn modelId="{F16D3629-104E-4329-BB2C-3B040D191F0A}" type="presParOf" srcId="{85E4C49D-B78F-45AB-BBF3-C5CE652403C9}" destId="{133DAD7F-02DE-4C56-AD76-F156858E31A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5D2739-05AF-4AC4-8DBE-A73B2F9DE416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018BC31-A736-45F1-BC81-ED1B6B94D7E2}">
      <dgm:prSet/>
      <dgm:spPr/>
      <dgm:t>
        <a:bodyPr/>
        <a:lstStyle/>
        <a:p>
          <a:r>
            <a:rPr lang="de-DE"/>
            <a:t>Avec la venue du Covid, je me suis retrouvée du jour au lendemain sans revenus et sans aucuns contacts avec mes clients. Or ces contacts sont pour moi primordiaux.</a:t>
          </a:r>
          <a:endParaRPr lang="en-US"/>
        </a:p>
      </dgm:t>
    </dgm:pt>
    <dgm:pt modelId="{975F8362-E7D1-4597-88EA-7111808C564B}" type="parTrans" cxnId="{CB56F2BE-78DC-4A47-A10C-E59019ABA763}">
      <dgm:prSet/>
      <dgm:spPr/>
      <dgm:t>
        <a:bodyPr/>
        <a:lstStyle/>
        <a:p>
          <a:endParaRPr lang="en-US"/>
        </a:p>
      </dgm:t>
    </dgm:pt>
    <dgm:pt modelId="{B4783C4A-1C63-468A-866F-E35B7A8D8D40}" type="sibTrans" cxnId="{CB56F2BE-78DC-4A47-A10C-E59019ABA763}">
      <dgm:prSet/>
      <dgm:spPr/>
      <dgm:t>
        <a:bodyPr/>
        <a:lstStyle/>
        <a:p>
          <a:endParaRPr lang="en-US"/>
        </a:p>
      </dgm:t>
    </dgm:pt>
    <dgm:pt modelId="{90B317F4-0B7E-446F-AE73-D3D0538D0A36}">
      <dgm:prSet/>
      <dgm:spPr/>
      <dgm:t>
        <a:bodyPr/>
        <a:lstStyle/>
        <a:p>
          <a:r>
            <a:rPr lang="de-DE"/>
            <a:t>Un mois et demi plus tard, je recommençais à travailler: j´avais mis sur pied un projet que je voulais mettre en place depuis des années: les cours en ligne.</a:t>
          </a:r>
          <a:endParaRPr lang="en-US"/>
        </a:p>
      </dgm:t>
    </dgm:pt>
    <dgm:pt modelId="{C3BEE6B7-3586-49DC-AD50-F5AAC26E38AA}" type="parTrans" cxnId="{99AACF15-77A6-4DAE-94DF-DFA85E98C0A0}">
      <dgm:prSet/>
      <dgm:spPr/>
      <dgm:t>
        <a:bodyPr/>
        <a:lstStyle/>
        <a:p>
          <a:endParaRPr lang="en-US"/>
        </a:p>
      </dgm:t>
    </dgm:pt>
    <dgm:pt modelId="{F24B016C-2B52-40D0-8A4C-95313EACD3CB}" type="sibTrans" cxnId="{99AACF15-77A6-4DAE-94DF-DFA85E98C0A0}">
      <dgm:prSet/>
      <dgm:spPr/>
      <dgm:t>
        <a:bodyPr/>
        <a:lstStyle/>
        <a:p>
          <a:endParaRPr lang="en-US"/>
        </a:p>
      </dgm:t>
    </dgm:pt>
    <dgm:pt modelId="{9C2BD2E8-2EC8-49CF-81D2-244C5AE80A3F}" type="pres">
      <dgm:prSet presAssocID="{2E5D2739-05AF-4AC4-8DBE-A73B2F9DE41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E93B5FB-1E18-4232-9DE7-C21DBFBA460A}" type="pres">
      <dgm:prSet presAssocID="{5018BC31-A736-45F1-BC81-ED1B6B94D7E2}" presName="hierRoot1" presStyleCnt="0"/>
      <dgm:spPr/>
    </dgm:pt>
    <dgm:pt modelId="{73E0A617-6093-426F-967A-E53C028BC55F}" type="pres">
      <dgm:prSet presAssocID="{5018BC31-A736-45F1-BC81-ED1B6B94D7E2}" presName="composite" presStyleCnt="0"/>
      <dgm:spPr/>
    </dgm:pt>
    <dgm:pt modelId="{762748B9-CED4-4EDB-891F-80C3B428942B}" type="pres">
      <dgm:prSet presAssocID="{5018BC31-A736-45F1-BC81-ED1B6B94D7E2}" presName="background" presStyleLbl="node0" presStyleIdx="0" presStyleCnt="2"/>
      <dgm:spPr/>
    </dgm:pt>
    <dgm:pt modelId="{1B365E03-29B9-411E-9DD5-AD243F9B9274}" type="pres">
      <dgm:prSet presAssocID="{5018BC31-A736-45F1-BC81-ED1B6B94D7E2}" presName="text" presStyleLbl="fgAcc0" presStyleIdx="0" presStyleCnt="2">
        <dgm:presLayoutVars>
          <dgm:chPref val="3"/>
        </dgm:presLayoutVars>
      </dgm:prSet>
      <dgm:spPr/>
    </dgm:pt>
    <dgm:pt modelId="{2CF48A93-F7E9-4745-A86E-2542F81F3BD4}" type="pres">
      <dgm:prSet presAssocID="{5018BC31-A736-45F1-BC81-ED1B6B94D7E2}" presName="hierChild2" presStyleCnt="0"/>
      <dgm:spPr/>
    </dgm:pt>
    <dgm:pt modelId="{CAA33827-342A-42BC-8F30-B8D96CD5F173}" type="pres">
      <dgm:prSet presAssocID="{90B317F4-0B7E-446F-AE73-D3D0538D0A36}" presName="hierRoot1" presStyleCnt="0"/>
      <dgm:spPr/>
    </dgm:pt>
    <dgm:pt modelId="{A7F42FBF-8378-4D44-8AFF-3F4FAE7B413A}" type="pres">
      <dgm:prSet presAssocID="{90B317F4-0B7E-446F-AE73-D3D0538D0A36}" presName="composite" presStyleCnt="0"/>
      <dgm:spPr/>
    </dgm:pt>
    <dgm:pt modelId="{93EF38A7-25E3-42D3-BAC3-79E919A98F43}" type="pres">
      <dgm:prSet presAssocID="{90B317F4-0B7E-446F-AE73-D3D0538D0A36}" presName="background" presStyleLbl="node0" presStyleIdx="1" presStyleCnt="2"/>
      <dgm:spPr/>
    </dgm:pt>
    <dgm:pt modelId="{979E812D-B4D2-45E1-B94B-86E92EDD1565}" type="pres">
      <dgm:prSet presAssocID="{90B317F4-0B7E-446F-AE73-D3D0538D0A36}" presName="text" presStyleLbl="fgAcc0" presStyleIdx="1" presStyleCnt="2">
        <dgm:presLayoutVars>
          <dgm:chPref val="3"/>
        </dgm:presLayoutVars>
      </dgm:prSet>
      <dgm:spPr/>
    </dgm:pt>
    <dgm:pt modelId="{EE8E815E-C927-43D0-96F4-4CFC1C1410FB}" type="pres">
      <dgm:prSet presAssocID="{90B317F4-0B7E-446F-AE73-D3D0538D0A36}" presName="hierChild2" presStyleCnt="0"/>
      <dgm:spPr/>
    </dgm:pt>
  </dgm:ptLst>
  <dgm:cxnLst>
    <dgm:cxn modelId="{1BE22A00-BD25-4487-A6E1-F231163C9768}" type="presOf" srcId="{5018BC31-A736-45F1-BC81-ED1B6B94D7E2}" destId="{1B365E03-29B9-411E-9DD5-AD243F9B9274}" srcOrd="0" destOrd="0" presId="urn:microsoft.com/office/officeart/2005/8/layout/hierarchy1"/>
    <dgm:cxn modelId="{99AACF15-77A6-4DAE-94DF-DFA85E98C0A0}" srcId="{2E5D2739-05AF-4AC4-8DBE-A73B2F9DE416}" destId="{90B317F4-0B7E-446F-AE73-D3D0538D0A36}" srcOrd="1" destOrd="0" parTransId="{C3BEE6B7-3586-49DC-AD50-F5AAC26E38AA}" sibTransId="{F24B016C-2B52-40D0-8A4C-95313EACD3CB}"/>
    <dgm:cxn modelId="{94296B85-E0ED-4EFC-B003-6A5C2636B0EC}" type="presOf" srcId="{90B317F4-0B7E-446F-AE73-D3D0538D0A36}" destId="{979E812D-B4D2-45E1-B94B-86E92EDD1565}" srcOrd="0" destOrd="0" presId="urn:microsoft.com/office/officeart/2005/8/layout/hierarchy1"/>
    <dgm:cxn modelId="{CB56F2BE-78DC-4A47-A10C-E59019ABA763}" srcId="{2E5D2739-05AF-4AC4-8DBE-A73B2F9DE416}" destId="{5018BC31-A736-45F1-BC81-ED1B6B94D7E2}" srcOrd="0" destOrd="0" parTransId="{975F8362-E7D1-4597-88EA-7111808C564B}" sibTransId="{B4783C4A-1C63-468A-866F-E35B7A8D8D40}"/>
    <dgm:cxn modelId="{6322F2D4-0C6C-4F65-B402-6B5F272D8F48}" type="presOf" srcId="{2E5D2739-05AF-4AC4-8DBE-A73B2F9DE416}" destId="{9C2BD2E8-2EC8-49CF-81D2-244C5AE80A3F}" srcOrd="0" destOrd="0" presId="urn:microsoft.com/office/officeart/2005/8/layout/hierarchy1"/>
    <dgm:cxn modelId="{07FBA9FE-5675-45B1-AA81-CB7A2AA1A4AD}" type="presParOf" srcId="{9C2BD2E8-2EC8-49CF-81D2-244C5AE80A3F}" destId="{EE93B5FB-1E18-4232-9DE7-C21DBFBA460A}" srcOrd="0" destOrd="0" presId="urn:microsoft.com/office/officeart/2005/8/layout/hierarchy1"/>
    <dgm:cxn modelId="{4CD1DDF2-9143-45D3-B87E-4550336C4E58}" type="presParOf" srcId="{EE93B5FB-1E18-4232-9DE7-C21DBFBA460A}" destId="{73E0A617-6093-426F-967A-E53C028BC55F}" srcOrd="0" destOrd="0" presId="urn:microsoft.com/office/officeart/2005/8/layout/hierarchy1"/>
    <dgm:cxn modelId="{1AC3D805-29A3-435E-8314-C1995AA9DCEF}" type="presParOf" srcId="{73E0A617-6093-426F-967A-E53C028BC55F}" destId="{762748B9-CED4-4EDB-891F-80C3B428942B}" srcOrd="0" destOrd="0" presId="urn:microsoft.com/office/officeart/2005/8/layout/hierarchy1"/>
    <dgm:cxn modelId="{57FD3853-1094-4444-BF94-B94AD5E2CFC1}" type="presParOf" srcId="{73E0A617-6093-426F-967A-E53C028BC55F}" destId="{1B365E03-29B9-411E-9DD5-AD243F9B9274}" srcOrd="1" destOrd="0" presId="urn:microsoft.com/office/officeart/2005/8/layout/hierarchy1"/>
    <dgm:cxn modelId="{2A48166D-BED2-4F7F-8C42-46934B101C57}" type="presParOf" srcId="{EE93B5FB-1E18-4232-9DE7-C21DBFBA460A}" destId="{2CF48A93-F7E9-4745-A86E-2542F81F3BD4}" srcOrd="1" destOrd="0" presId="urn:microsoft.com/office/officeart/2005/8/layout/hierarchy1"/>
    <dgm:cxn modelId="{8D7F4095-71A7-4FD1-BFE5-F309343C75EC}" type="presParOf" srcId="{9C2BD2E8-2EC8-49CF-81D2-244C5AE80A3F}" destId="{CAA33827-342A-42BC-8F30-B8D96CD5F173}" srcOrd="1" destOrd="0" presId="urn:microsoft.com/office/officeart/2005/8/layout/hierarchy1"/>
    <dgm:cxn modelId="{9259FCF2-11A9-4DE4-8627-6D26A8B488A7}" type="presParOf" srcId="{CAA33827-342A-42BC-8F30-B8D96CD5F173}" destId="{A7F42FBF-8378-4D44-8AFF-3F4FAE7B413A}" srcOrd="0" destOrd="0" presId="urn:microsoft.com/office/officeart/2005/8/layout/hierarchy1"/>
    <dgm:cxn modelId="{B01641C9-D13C-4316-B18F-A29F873A529E}" type="presParOf" srcId="{A7F42FBF-8378-4D44-8AFF-3F4FAE7B413A}" destId="{93EF38A7-25E3-42D3-BAC3-79E919A98F43}" srcOrd="0" destOrd="0" presId="urn:microsoft.com/office/officeart/2005/8/layout/hierarchy1"/>
    <dgm:cxn modelId="{2065D880-6D47-452D-A66F-E9E9052AFA1A}" type="presParOf" srcId="{A7F42FBF-8378-4D44-8AFF-3F4FAE7B413A}" destId="{979E812D-B4D2-45E1-B94B-86E92EDD1565}" srcOrd="1" destOrd="0" presId="urn:microsoft.com/office/officeart/2005/8/layout/hierarchy1"/>
    <dgm:cxn modelId="{CC1137A0-9A06-4C7C-85A2-9AB6F00DF092}" type="presParOf" srcId="{CAA33827-342A-42BC-8F30-B8D96CD5F173}" destId="{EE8E815E-C927-43D0-96F4-4CFC1C1410F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EB04B-3A73-401A-8F03-4B32E2F6B0A8}">
      <dsp:nvSpPr>
        <dsp:cNvPr id="0" name=""/>
        <dsp:cNvSpPr/>
      </dsp:nvSpPr>
      <dsp:spPr>
        <a:xfrm>
          <a:off x="0" y="2288"/>
          <a:ext cx="6364224" cy="11598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B860C-AF64-4B22-B41D-B4D8DC2FAA27}">
      <dsp:nvSpPr>
        <dsp:cNvPr id="0" name=""/>
        <dsp:cNvSpPr/>
      </dsp:nvSpPr>
      <dsp:spPr>
        <a:xfrm>
          <a:off x="350852" y="263253"/>
          <a:ext cx="637913" cy="6379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3D23F2-D39D-4DAD-9FB9-E2C9AFFDDE34}">
      <dsp:nvSpPr>
        <dsp:cNvPr id="0" name=""/>
        <dsp:cNvSpPr/>
      </dsp:nvSpPr>
      <dsp:spPr>
        <a:xfrm>
          <a:off x="1339618" y="2288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Les 3 MI fonctionnait parfaitement. Ils effectuaient une danse fluide, chacun ayant sa place et son temps impartie:</a:t>
          </a:r>
          <a:endParaRPr lang="en-US" sz="2100" kern="1200"/>
        </a:p>
      </dsp:txBody>
      <dsp:txXfrm>
        <a:off x="1339618" y="2288"/>
        <a:ext cx="5024605" cy="1159843"/>
      </dsp:txXfrm>
    </dsp:sp>
    <dsp:sp modelId="{690FF686-7D1F-4C5B-AF7E-8B70C3844DCF}">
      <dsp:nvSpPr>
        <dsp:cNvPr id="0" name=""/>
        <dsp:cNvSpPr/>
      </dsp:nvSpPr>
      <dsp:spPr>
        <a:xfrm>
          <a:off x="0" y="1452092"/>
          <a:ext cx="6364224" cy="11598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770FB-9787-4A3D-8298-4D2280E50ED2}">
      <dsp:nvSpPr>
        <dsp:cNvPr id="0" name=""/>
        <dsp:cNvSpPr/>
      </dsp:nvSpPr>
      <dsp:spPr>
        <a:xfrm>
          <a:off x="350852" y="1713057"/>
          <a:ext cx="637913" cy="6379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92406-45D3-4FB9-8670-311BCE86CCCF}">
      <dsp:nvSpPr>
        <dsp:cNvPr id="0" name=""/>
        <dsp:cNvSpPr/>
      </dsp:nvSpPr>
      <dsp:spPr>
        <a:xfrm>
          <a:off x="1339618" y="1452092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Survia-Passia: les explications de la Gestalt avec des exercices pratiques</a:t>
          </a:r>
          <a:endParaRPr lang="en-US" sz="2100" kern="1200"/>
        </a:p>
      </dsp:txBody>
      <dsp:txXfrm>
        <a:off x="1339618" y="1452092"/>
        <a:ext cx="5024605" cy="1159843"/>
      </dsp:txXfrm>
    </dsp:sp>
    <dsp:sp modelId="{E6F63FFD-EDCC-4E6E-87DD-F2C37AF24955}">
      <dsp:nvSpPr>
        <dsp:cNvPr id="0" name=""/>
        <dsp:cNvSpPr/>
      </dsp:nvSpPr>
      <dsp:spPr>
        <a:xfrm>
          <a:off x="0" y="2901896"/>
          <a:ext cx="6364224" cy="11598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1706C-E3DF-4F75-8432-5413CDBA8823}">
      <dsp:nvSpPr>
        <dsp:cNvPr id="0" name=""/>
        <dsp:cNvSpPr/>
      </dsp:nvSpPr>
      <dsp:spPr>
        <a:xfrm>
          <a:off x="350852" y="3162861"/>
          <a:ext cx="637913" cy="6379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1DBC9-7439-421E-9440-E780E997012D}">
      <dsp:nvSpPr>
        <dsp:cNvPr id="0" name=""/>
        <dsp:cNvSpPr/>
      </dsp:nvSpPr>
      <dsp:spPr>
        <a:xfrm>
          <a:off x="1339618" y="2901896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Survia-Transcia: échanges de signes de reconnaissances, la communication avec des exercices de méditations</a:t>
          </a:r>
          <a:endParaRPr lang="en-US" sz="2100" kern="1200"/>
        </a:p>
      </dsp:txBody>
      <dsp:txXfrm>
        <a:off x="1339618" y="2901896"/>
        <a:ext cx="5024605" cy="1159843"/>
      </dsp:txXfrm>
    </dsp:sp>
    <dsp:sp modelId="{C7447C84-89AA-46FB-A91E-F81D6AFDEB59}">
      <dsp:nvSpPr>
        <dsp:cNvPr id="0" name=""/>
        <dsp:cNvSpPr/>
      </dsp:nvSpPr>
      <dsp:spPr>
        <a:xfrm>
          <a:off x="0" y="4351700"/>
          <a:ext cx="6364224" cy="11598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152D1-4FFF-42D3-B939-64444BDB429A}">
      <dsp:nvSpPr>
        <dsp:cNvPr id="0" name=""/>
        <dsp:cNvSpPr/>
      </dsp:nvSpPr>
      <dsp:spPr>
        <a:xfrm>
          <a:off x="350852" y="4612665"/>
          <a:ext cx="637913" cy="6379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DAD7F-02DE-4C56-AD76-F156858E31AD}">
      <dsp:nvSpPr>
        <dsp:cNvPr id="0" name=""/>
        <dsp:cNvSpPr/>
      </dsp:nvSpPr>
      <dsp:spPr>
        <a:xfrm>
          <a:off x="1339618" y="4351700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Transcia-Passia: des exercices créatifs.</a:t>
          </a:r>
          <a:endParaRPr lang="en-US" sz="2100" kern="1200"/>
        </a:p>
      </dsp:txBody>
      <dsp:txXfrm>
        <a:off x="1339618" y="4351700"/>
        <a:ext cx="5024605" cy="11598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748B9-CED4-4EDB-891F-80C3B428942B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365E03-29B9-411E-9DD5-AD243F9B9274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/>
            <a:t>Avec la venue du Covid, je me suis retrouvée du jour au lendemain sans revenus et sans aucuns contacts avec mes clients. Or ces contacts sont pour moi primordiaux.</a:t>
          </a:r>
          <a:endParaRPr lang="en-US" sz="2600" kern="1200"/>
        </a:p>
      </dsp:txBody>
      <dsp:txXfrm>
        <a:off x="696297" y="538547"/>
        <a:ext cx="4171627" cy="2590157"/>
      </dsp:txXfrm>
    </dsp:sp>
    <dsp:sp modelId="{93EF38A7-25E3-42D3-BAC3-79E919A98F43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E812D-B4D2-45E1-B94B-86E92EDD1565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/>
            <a:t>Un mois et demi plus tard, je recommençais à travailler: j´avais mis sur pied un projet que je voulais mettre en place depuis des années: les cours en ligne.</a:t>
          </a:r>
          <a:endParaRPr lang="en-US" sz="2600" kern="1200"/>
        </a:p>
      </dsp:txBody>
      <dsp:txXfrm>
        <a:off x="5991936" y="538547"/>
        <a:ext cx="4171627" cy="2590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EF78A7-BB3D-9224-C951-0E3340BC2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29E6FD-7AD9-4019-1B4E-3E915671F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A43C61-FF6D-5BA1-5B20-A13F586CF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A17A-BD8C-4F78-A71D-897B967086A0}" type="datetimeFigureOut">
              <a:rPr lang="de-DE" smtClean="0"/>
              <a:t>23.11.2023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8C0CC7-F901-D485-ADBA-4B1CDAB7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DFB6C5-5344-BFA3-D465-C8C9A33D7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D04A-277C-4F26-B0A0-17419119FF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153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FF15B-3D73-5D9D-77ED-22A6EDA4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340923-5958-1C2E-7252-649F45580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2B9D45-104E-1515-AEF6-7A8AC4351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A17A-BD8C-4F78-A71D-897B967086A0}" type="datetimeFigureOut">
              <a:rPr lang="de-DE" smtClean="0"/>
              <a:t>23.11.2023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FD7F18-735B-1D43-D3A9-02776A47C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904739-FE18-3472-2826-B7AA0C924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D04A-277C-4F26-B0A0-17419119FF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539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C51D9A9-616F-76F4-95C8-1AF925223B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74C805-F02C-12E7-AD03-8058C096B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49153C-27AA-9BCC-4D40-36FB4D06D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A17A-BD8C-4F78-A71D-897B967086A0}" type="datetimeFigureOut">
              <a:rPr lang="de-DE" smtClean="0"/>
              <a:t>23.11.2023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00BF0D-5626-B60F-9DB7-C3C843DD9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768995-A007-6C16-5D69-9217EBDB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D04A-277C-4F26-B0A0-17419119FF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70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2C3ED-E0D0-A5F3-5BF8-9795A86E1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CEED42-A3FC-425E-CA0C-822F40DE4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064F74-DC8B-54E0-82B6-3167B2FB9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A17A-BD8C-4F78-A71D-897B967086A0}" type="datetimeFigureOut">
              <a:rPr lang="de-DE" smtClean="0"/>
              <a:t>23.11.2023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43EB9C-30F0-B2DD-44CA-242F29A7C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473DC7-4719-834C-A917-3F6561E5A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D04A-277C-4F26-B0A0-17419119FF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976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A8CD6-6E38-0F6A-F418-881141508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DDB66C-E083-0D6C-A64A-138CB53B8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B08B9B-DEF4-593A-9DC8-30BDED30D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A17A-BD8C-4F78-A71D-897B967086A0}" type="datetimeFigureOut">
              <a:rPr lang="de-DE" smtClean="0"/>
              <a:t>23.11.2023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35A38C-7F9A-CBC3-A276-12A6E18FD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EC2814-F8E5-F786-1DB1-3940A1E6A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D04A-277C-4F26-B0A0-17419119FF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959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A86C4D-7598-4706-C033-9941DF34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93D339-2B55-BFA5-99A5-28F120291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D4E85E3-4630-57DB-17CD-EEBCA7867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B0F314-281B-4AA8-EA3C-A5A74A22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A17A-BD8C-4F78-A71D-897B967086A0}" type="datetimeFigureOut">
              <a:rPr lang="de-DE" smtClean="0"/>
              <a:t>23.11.2023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0D6EA07-B619-2E81-73F2-35D8F421B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560FEC6-2A8A-72CA-1B4C-62A6695E6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D04A-277C-4F26-B0A0-17419119FF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95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5AFCC5-3F83-FC28-5CE5-403783400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C85488-2749-DC63-211E-E69717E93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79CC1F7-74BB-B526-2AD5-DCE569232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61A1FB7-0BD0-23AD-5D09-D84511329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3D57170-EF75-92D6-D327-041C0C678D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57DC680-8E6D-2ABA-AEA7-854EE3A03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A17A-BD8C-4F78-A71D-897B967086A0}" type="datetimeFigureOut">
              <a:rPr lang="de-DE" smtClean="0"/>
              <a:t>23.11.2023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862A93D-03E2-BE3A-256F-E92285DE8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CE30B8F-1F71-970E-138F-E3A6976B7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D04A-277C-4F26-B0A0-17419119FF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489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8123A7-8805-6B39-B2E7-FBCFDD85B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004395F-5141-296F-ABA2-CE13017B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A17A-BD8C-4F78-A71D-897B967086A0}" type="datetimeFigureOut">
              <a:rPr lang="de-DE" smtClean="0"/>
              <a:t>23.11.2023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8A2533B-3824-BBCD-749D-D05F82EA3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593F9C-49A0-3EF2-72A2-1DB552426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D04A-277C-4F26-B0A0-17419119FF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32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1BFF77-D5B0-191A-8EF1-CF5EA68F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A17A-BD8C-4F78-A71D-897B967086A0}" type="datetimeFigureOut">
              <a:rPr lang="de-DE" smtClean="0"/>
              <a:t>23.11.2023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C2F5C62-B470-1410-02BF-F9401573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95FFEC-66D0-374C-4452-500C23D1F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D04A-277C-4F26-B0A0-17419119FF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750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B3B041-F052-0053-876D-61D92D15A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F782F6-9238-2A27-4857-6806BF557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0EEA186-F3DD-3689-CE8F-4ADF9F2F1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0D2B54E-6883-14FF-F49D-17B1C801E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A17A-BD8C-4F78-A71D-897B967086A0}" type="datetimeFigureOut">
              <a:rPr lang="de-DE" smtClean="0"/>
              <a:t>23.11.2023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527AC6B-2D96-C9E4-5F1B-5BFC36247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E8EAE0F-9648-86E1-55C5-E748804D7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D04A-277C-4F26-B0A0-17419119FF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6810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A8DC71-7538-5F39-4D61-934753218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B4B968E-E012-7D55-BCB8-F41F8DE959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25A242-8893-D397-248E-0D68B158F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20CC8B-800D-0772-BE56-01F1A4D3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A17A-BD8C-4F78-A71D-897B967086A0}" type="datetimeFigureOut">
              <a:rPr lang="de-DE" smtClean="0"/>
              <a:t>23.11.2023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66B714C-71DC-EAD7-A2AF-0B6EF63A9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F85575E-14A1-96A5-5090-1B8B8195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D04A-277C-4F26-B0A0-17419119FF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726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2A3CF2-60F1-B2D1-1B2C-8A40E828C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BF7F4F0-4134-B1A0-F684-61FF9CA6C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8894A4-252D-7177-4ED6-71D71F3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8A17A-BD8C-4F78-A71D-897B967086A0}" type="datetimeFigureOut">
              <a:rPr lang="de-DE" smtClean="0"/>
              <a:t>23.11.2023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7B04CB-BDB0-3A05-FD8F-2F61B90BEB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579489-A836-AC71-D1C5-494CA43E9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2D04A-277C-4F26-B0A0-17419119FF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549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sam.de/psy/psy_pers/psy_pers_freud/psy_pers_freud_5.ht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igue-enseignement.be/boris-cyrulnik-la-resilience-ou-lart-de-rebondir-a-tout-age#_ftn6" TargetMode="External"/><Relationship Id="rId2" Type="http://schemas.openxmlformats.org/officeDocument/2006/relationships/hyperlink" Target="https://www.fanita-english.com/wp-content/uploads/pdf/resilienceaftertrauma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a.fr/ina-eclaire-actu/le-concept-de-resilience-explique-par-boris-cyrulnik-en-1999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bboumi68@gmail.com" TargetMode="External"/><Relationship Id="rId2" Type="http://schemas.openxmlformats.org/officeDocument/2006/relationships/hyperlink" Target="mailto:info@csm-consult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9C0567-68DB-8361-E00F-41600D2DD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de-DE" sz="4700" err="1"/>
              <a:t>Les</a:t>
            </a:r>
            <a:r>
              <a:rPr lang="de-DE" sz="4700"/>
              <a:t> </a:t>
            </a:r>
            <a:r>
              <a:rPr lang="de-DE" sz="4700" err="1"/>
              <a:t>motivateurs</a:t>
            </a:r>
            <a:r>
              <a:rPr lang="de-DE" sz="4700"/>
              <a:t> </a:t>
            </a:r>
            <a:r>
              <a:rPr lang="de-DE" sz="4700" err="1"/>
              <a:t>inconscients</a:t>
            </a:r>
            <a:r>
              <a:rPr lang="de-DE" sz="4700"/>
              <a:t> , </a:t>
            </a:r>
            <a:r>
              <a:rPr lang="de-DE" sz="4700" err="1"/>
              <a:t>sources</a:t>
            </a:r>
            <a:r>
              <a:rPr lang="de-DE" sz="4700"/>
              <a:t> de </a:t>
            </a:r>
            <a:r>
              <a:rPr lang="de-DE" sz="4700" err="1"/>
              <a:t>résilience</a:t>
            </a:r>
            <a:endParaRPr lang="de-DE" sz="470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AB1408E-0285-8CB0-27DB-44AEE90AF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031" y="4076802"/>
            <a:ext cx="5561938" cy="1534587"/>
          </a:xfrm>
        </p:spPr>
        <p:txBody>
          <a:bodyPr>
            <a:normAutofit/>
          </a:bodyPr>
          <a:lstStyle/>
          <a:p>
            <a:r>
              <a:rPr lang="de-DE" sz="2200"/>
              <a:t>Atelier </a:t>
            </a:r>
            <a:r>
              <a:rPr lang="de-DE" sz="2200" err="1"/>
              <a:t>basé</a:t>
            </a:r>
            <a:r>
              <a:rPr lang="de-DE" sz="2200"/>
              <a:t> </a:t>
            </a:r>
            <a:r>
              <a:rPr lang="de-DE" sz="2200" err="1"/>
              <a:t>sur</a:t>
            </a:r>
            <a:r>
              <a:rPr lang="de-DE" sz="2200"/>
              <a:t> </a:t>
            </a:r>
            <a:r>
              <a:rPr lang="de-DE" sz="2200" err="1"/>
              <a:t>les</a:t>
            </a:r>
            <a:r>
              <a:rPr lang="de-DE" sz="2200"/>
              <a:t> </a:t>
            </a:r>
            <a:r>
              <a:rPr lang="de-DE" sz="2200" err="1"/>
              <a:t>travaux</a:t>
            </a:r>
            <a:r>
              <a:rPr lang="de-DE" sz="2200"/>
              <a:t> de </a:t>
            </a:r>
            <a:r>
              <a:rPr lang="de-DE" sz="2200" err="1"/>
              <a:t>Fanita</a:t>
            </a:r>
            <a:r>
              <a:rPr lang="de-DE" sz="2200"/>
              <a:t> English</a:t>
            </a:r>
          </a:p>
          <a:p>
            <a:endParaRPr lang="de-DE" sz="2200"/>
          </a:p>
          <a:p>
            <a:r>
              <a:rPr lang="de-DE" sz="2200" err="1"/>
              <a:t>Modération</a:t>
            </a:r>
            <a:r>
              <a:rPr lang="de-DE" sz="2200"/>
              <a:t> </a:t>
            </a:r>
            <a:r>
              <a:rPr lang="de-DE" sz="2200" err="1"/>
              <a:t>assurée</a:t>
            </a:r>
            <a:r>
              <a:rPr lang="de-DE" sz="2200"/>
              <a:t> par Catherine et Michel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6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19451A-9B92-439B-ABC4-AEE24187E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de-DE" sz="3700"/>
              <a:t>Voyons maintenant un exemple où les MI n´ont pas un fonctionnement fluide: la période corona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5AC7AC49-8B78-1B45-AFFF-747BEF0F39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636518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3444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8CFFA97-4ABB-CC0C-8B50-E3634267B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1B92373-6026-F90F-1F1E-8BF1732312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Etat de </a:t>
            </a:r>
            <a:r>
              <a:rPr lang="de-DE" dirty="0" err="1"/>
              <a:t>faits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7F06F1-D33F-90FE-1D8A-BA04D22FBB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Avec la </a:t>
            </a:r>
            <a:r>
              <a:rPr lang="de-DE" dirty="0" err="1"/>
              <a:t>venue</a:t>
            </a:r>
            <a:r>
              <a:rPr lang="de-DE" dirty="0"/>
              <a:t> du Covid, je </a:t>
            </a:r>
            <a:r>
              <a:rPr lang="de-DE" dirty="0" err="1"/>
              <a:t>me</a:t>
            </a:r>
            <a:r>
              <a:rPr lang="de-DE" dirty="0"/>
              <a:t> </a:t>
            </a:r>
            <a:r>
              <a:rPr lang="de-DE" dirty="0" err="1"/>
              <a:t>suis</a:t>
            </a:r>
            <a:r>
              <a:rPr lang="de-DE" dirty="0"/>
              <a:t> </a:t>
            </a:r>
            <a:r>
              <a:rPr lang="de-DE" dirty="0" err="1"/>
              <a:t>retrouvée</a:t>
            </a:r>
            <a:r>
              <a:rPr lang="de-DE" dirty="0"/>
              <a:t> du jour au </a:t>
            </a:r>
            <a:r>
              <a:rPr lang="de-DE" dirty="0" err="1"/>
              <a:t>lendemain</a:t>
            </a:r>
            <a:r>
              <a:rPr lang="de-DE" dirty="0"/>
              <a:t> </a:t>
            </a:r>
            <a:r>
              <a:rPr lang="de-DE" dirty="0" err="1"/>
              <a:t>sans</a:t>
            </a:r>
            <a:r>
              <a:rPr lang="de-DE" dirty="0"/>
              <a:t> </a:t>
            </a:r>
            <a:r>
              <a:rPr lang="de-DE" dirty="0" err="1"/>
              <a:t>revenus</a:t>
            </a:r>
            <a:r>
              <a:rPr lang="de-DE" dirty="0"/>
              <a:t> et </a:t>
            </a:r>
            <a:r>
              <a:rPr lang="de-DE" dirty="0" err="1"/>
              <a:t>sans</a:t>
            </a:r>
            <a:r>
              <a:rPr lang="de-DE" dirty="0"/>
              <a:t> </a:t>
            </a:r>
            <a:r>
              <a:rPr lang="de-DE" dirty="0" err="1"/>
              <a:t>aucuns</a:t>
            </a:r>
            <a:r>
              <a:rPr lang="de-DE" dirty="0"/>
              <a:t> </a:t>
            </a:r>
            <a:r>
              <a:rPr lang="de-DE" dirty="0" err="1"/>
              <a:t>contacts</a:t>
            </a:r>
            <a:r>
              <a:rPr lang="de-DE" dirty="0"/>
              <a:t> </a:t>
            </a:r>
            <a:r>
              <a:rPr lang="de-DE" dirty="0" err="1"/>
              <a:t>avec</a:t>
            </a:r>
            <a:r>
              <a:rPr lang="de-DE" dirty="0"/>
              <a:t> </a:t>
            </a:r>
            <a:r>
              <a:rPr lang="de-DE" dirty="0" err="1"/>
              <a:t>mes</a:t>
            </a:r>
            <a:r>
              <a:rPr lang="de-DE" dirty="0"/>
              <a:t> </a:t>
            </a:r>
            <a:r>
              <a:rPr lang="de-DE" dirty="0" err="1"/>
              <a:t>clients</a:t>
            </a:r>
            <a:r>
              <a:rPr lang="de-DE" dirty="0"/>
              <a:t>.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ces</a:t>
            </a:r>
            <a:r>
              <a:rPr lang="de-DE" dirty="0"/>
              <a:t> </a:t>
            </a:r>
            <a:r>
              <a:rPr lang="de-DE" dirty="0" err="1"/>
              <a:t>contacts</a:t>
            </a:r>
            <a:r>
              <a:rPr lang="de-DE" dirty="0"/>
              <a:t> </a:t>
            </a:r>
            <a:r>
              <a:rPr lang="de-DE" dirty="0" err="1"/>
              <a:t>sont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</a:t>
            </a:r>
            <a:r>
              <a:rPr lang="de-DE" dirty="0" err="1"/>
              <a:t>moi</a:t>
            </a:r>
            <a:r>
              <a:rPr lang="de-DE" dirty="0"/>
              <a:t> </a:t>
            </a:r>
            <a:r>
              <a:rPr lang="de-DE" dirty="0" err="1"/>
              <a:t>primordiaux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mois</a:t>
            </a:r>
            <a:r>
              <a:rPr lang="de-DE" dirty="0"/>
              <a:t> et </a:t>
            </a:r>
            <a:r>
              <a:rPr lang="de-DE" dirty="0" err="1"/>
              <a:t>demi</a:t>
            </a:r>
            <a:r>
              <a:rPr lang="de-DE" dirty="0"/>
              <a:t> plus </a:t>
            </a:r>
            <a:r>
              <a:rPr lang="de-DE" dirty="0" err="1"/>
              <a:t>tard</a:t>
            </a:r>
            <a:r>
              <a:rPr lang="de-DE" dirty="0"/>
              <a:t>, je </a:t>
            </a:r>
            <a:r>
              <a:rPr lang="de-DE" dirty="0" err="1"/>
              <a:t>recommencais</a:t>
            </a:r>
            <a:r>
              <a:rPr lang="de-DE" dirty="0"/>
              <a:t> á </a:t>
            </a:r>
            <a:r>
              <a:rPr lang="de-DE" dirty="0" err="1"/>
              <a:t>travailler</a:t>
            </a:r>
            <a:r>
              <a:rPr lang="de-DE" dirty="0"/>
              <a:t>: </a:t>
            </a:r>
            <a:r>
              <a:rPr lang="de-DE" dirty="0" err="1"/>
              <a:t>j´avais</a:t>
            </a:r>
            <a:r>
              <a:rPr lang="de-DE" dirty="0"/>
              <a:t> </a:t>
            </a:r>
            <a:r>
              <a:rPr lang="de-DE" dirty="0" err="1"/>
              <a:t>mis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</a:t>
            </a:r>
            <a:r>
              <a:rPr lang="de-DE" dirty="0" err="1"/>
              <a:t>pied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projet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je </a:t>
            </a:r>
            <a:r>
              <a:rPr lang="de-DE" dirty="0" err="1"/>
              <a:t>voulais</a:t>
            </a:r>
            <a:r>
              <a:rPr lang="de-DE" dirty="0"/>
              <a:t> </a:t>
            </a:r>
            <a:r>
              <a:rPr lang="de-DE" dirty="0" err="1"/>
              <a:t>mettre</a:t>
            </a:r>
            <a:r>
              <a:rPr lang="de-DE" dirty="0"/>
              <a:t> en 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depuis</a:t>
            </a:r>
            <a:r>
              <a:rPr lang="de-DE" dirty="0"/>
              <a:t> des </a:t>
            </a:r>
            <a:r>
              <a:rPr lang="de-DE" dirty="0" err="1"/>
              <a:t>années</a:t>
            </a:r>
            <a:r>
              <a:rPr lang="de-DE" dirty="0"/>
              <a:t>: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cours</a:t>
            </a:r>
            <a:r>
              <a:rPr lang="de-DE" dirty="0"/>
              <a:t> en </a:t>
            </a:r>
            <a:r>
              <a:rPr lang="de-DE" dirty="0" err="1"/>
              <a:t>ligne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BE6CF37-7919-8864-20BA-4BFDD985A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err="1"/>
              <a:t>edm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A466066-6D4B-4DB6-D9FC-DE60F3A9BCF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err="1"/>
              <a:t>Eas</a:t>
            </a:r>
            <a:r>
              <a:rPr lang="de-DE" dirty="0"/>
              <a:t>-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EL</a:t>
            </a:r>
          </a:p>
          <a:p>
            <a:r>
              <a:rPr lang="de-DE" dirty="0"/>
              <a:t>A</a:t>
            </a:r>
          </a:p>
          <a:p>
            <a:r>
              <a:rPr lang="de-DE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937178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27437D-330B-3153-13D1-68FF715FC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Ça</a:t>
            </a:r>
            <a:r>
              <a:rPr lang="de-DE" dirty="0"/>
              <a:t> </a:t>
            </a:r>
            <a:r>
              <a:rPr lang="de-DE" dirty="0" err="1"/>
              <a:t>coince</a:t>
            </a:r>
            <a:r>
              <a:rPr lang="de-DE" dirty="0"/>
              <a:t> …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8EA66E-9581-C840-9EB5-3B05483B31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descriptif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880848B-5B6A-3A55-82C9-C8ED7E643E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/>
              <a:t>Tout</a:t>
            </a:r>
            <a:r>
              <a:rPr lang="de-DE" dirty="0"/>
              <a:t> </a:t>
            </a:r>
            <a:r>
              <a:rPr lang="de-DE" dirty="0" err="1"/>
              <a:t>marchait</a:t>
            </a:r>
            <a:r>
              <a:rPr lang="de-DE" dirty="0"/>
              <a:t> plus </a:t>
            </a:r>
            <a:r>
              <a:rPr lang="de-DE" dirty="0" err="1"/>
              <a:t>ou</a:t>
            </a:r>
            <a:r>
              <a:rPr lang="de-DE" dirty="0"/>
              <a:t> </a:t>
            </a:r>
            <a:r>
              <a:rPr lang="de-DE" dirty="0" err="1"/>
              <a:t>moins</a:t>
            </a:r>
            <a:r>
              <a:rPr lang="de-DE" dirty="0"/>
              <a:t> </a:t>
            </a:r>
            <a:r>
              <a:rPr lang="de-DE" dirty="0" err="1"/>
              <a:t>jusqu´au</a:t>
            </a:r>
            <a:r>
              <a:rPr lang="de-DE" dirty="0"/>
              <a:t> </a:t>
            </a:r>
            <a:r>
              <a:rPr lang="de-DE" dirty="0" err="1"/>
              <a:t>moment</a:t>
            </a:r>
            <a:r>
              <a:rPr lang="de-DE" dirty="0"/>
              <a:t> </a:t>
            </a:r>
            <a:r>
              <a:rPr lang="de-DE" dirty="0" err="1"/>
              <a:t>où</a:t>
            </a:r>
            <a:r>
              <a:rPr lang="de-DE" dirty="0"/>
              <a:t> </a:t>
            </a:r>
            <a:r>
              <a:rPr lang="de-DE" dirty="0" err="1"/>
              <a:t>j´ai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une</a:t>
            </a:r>
            <a:r>
              <a:rPr lang="de-DE" dirty="0"/>
              <a:t> </a:t>
            </a:r>
            <a:r>
              <a:rPr lang="de-DE" dirty="0" err="1"/>
              <a:t>altercation</a:t>
            </a:r>
            <a:r>
              <a:rPr lang="de-DE" dirty="0"/>
              <a:t> violente </a:t>
            </a:r>
            <a:r>
              <a:rPr lang="de-DE" dirty="0" err="1"/>
              <a:t>avec</a:t>
            </a:r>
            <a:r>
              <a:rPr lang="de-DE" dirty="0"/>
              <a:t> le </a:t>
            </a:r>
            <a:r>
              <a:rPr lang="de-DE" dirty="0" err="1"/>
              <a:t>service</a:t>
            </a:r>
            <a:r>
              <a:rPr lang="de-DE" dirty="0"/>
              <a:t> </a:t>
            </a:r>
            <a:r>
              <a:rPr lang="de-DE" dirty="0" err="1"/>
              <a:t>informatique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 err="1"/>
              <a:t>Comme</a:t>
            </a:r>
            <a:r>
              <a:rPr lang="de-DE" dirty="0"/>
              <a:t> </a:t>
            </a:r>
            <a:r>
              <a:rPr lang="de-DE" dirty="0" err="1"/>
              <a:t>ce</a:t>
            </a:r>
            <a:r>
              <a:rPr lang="de-DE" dirty="0"/>
              <a:t> </a:t>
            </a:r>
            <a:r>
              <a:rPr lang="de-DE" dirty="0" err="1"/>
              <a:t>n´est</a:t>
            </a:r>
            <a:r>
              <a:rPr lang="de-DE" dirty="0"/>
              <a:t> </a:t>
            </a:r>
            <a:r>
              <a:rPr lang="de-DE" dirty="0" err="1"/>
              <a:t>pas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comportement</a:t>
            </a:r>
            <a:r>
              <a:rPr lang="de-DE" dirty="0"/>
              <a:t> </a:t>
            </a:r>
            <a:r>
              <a:rPr lang="de-DE" dirty="0" err="1"/>
              <a:t>habituel</a:t>
            </a:r>
            <a:r>
              <a:rPr lang="de-DE" dirty="0"/>
              <a:t>, je </a:t>
            </a:r>
            <a:r>
              <a:rPr lang="de-DE" dirty="0" err="1"/>
              <a:t>suis</a:t>
            </a:r>
            <a:r>
              <a:rPr lang="de-DE" dirty="0"/>
              <a:t> </a:t>
            </a:r>
            <a:r>
              <a:rPr lang="de-DE" dirty="0" err="1"/>
              <a:t>allée</a:t>
            </a:r>
            <a:r>
              <a:rPr lang="de-DE" dirty="0"/>
              <a:t> </a:t>
            </a:r>
            <a:r>
              <a:rPr lang="de-DE" dirty="0" err="1"/>
              <a:t>voir</a:t>
            </a:r>
            <a:r>
              <a:rPr lang="de-DE" dirty="0"/>
              <a:t> </a:t>
            </a:r>
            <a:r>
              <a:rPr lang="de-DE" dirty="0" err="1"/>
              <a:t>ce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se </a:t>
            </a:r>
            <a:r>
              <a:rPr lang="de-DE" dirty="0" err="1"/>
              <a:t>passait</a:t>
            </a:r>
            <a:r>
              <a:rPr lang="de-DE" dirty="0"/>
              <a:t> au </a:t>
            </a:r>
            <a:r>
              <a:rPr lang="de-DE" dirty="0" err="1"/>
              <a:t>niveau</a:t>
            </a:r>
            <a:r>
              <a:rPr lang="de-DE" dirty="0"/>
              <a:t> des MI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336428C-1179-3601-27E2-18A591B14F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err="1"/>
              <a:t>edm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ADCCC69-B462-EDB1-F6D5-CC89EABCB8E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/>
              <a:t>PNormatif</a:t>
            </a:r>
            <a:r>
              <a:rPr lang="de-DE" dirty="0"/>
              <a:t> </a:t>
            </a:r>
            <a:r>
              <a:rPr lang="de-DE" dirty="0" err="1"/>
              <a:t>critique</a:t>
            </a:r>
            <a:r>
              <a:rPr lang="de-DE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97035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FA3AD0-61E9-83A8-DD5C-E0B5C8660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Relecture</a:t>
            </a:r>
            <a:r>
              <a:rPr lang="de-DE" dirty="0"/>
              <a:t> </a:t>
            </a:r>
            <a:r>
              <a:rPr lang="de-DE" dirty="0" err="1"/>
              <a:t>avec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MI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3220602-9C66-A76B-B7D1-D42DB994CB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descriptif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CA7EEA-2DD1-74D8-F20C-AB646328E4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Avec la </a:t>
            </a:r>
            <a:r>
              <a:rPr lang="de-DE" dirty="0" err="1"/>
              <a:t>venue</a:t>
            </a:r>
            <a:r>
              <a:rPr lang="de-DE" dirty="0"/>
              <a:t> du Covid, je </a:t>
            </a:r>
            <a:r>
              <a:rPr lang="de-DE" dirty="0" err="1"/>
              <a:t>me</a:t>
            </a:r>
            <a:r>
              <a:rPr lang="de-DE" dirty="0"/>
              <a:t> </a:t>
            </a:r>
            <a:r>
              <a:rPr lang="de-DE" dirty="0" err="1"/>
              <a:t>suis</a:t>
            </a:r>
            <a:r>
              <a:rPr lang="de-DE" dirty="0"/>
              <a:t> </a:t>
            </a:r>
            <a:r>
              <a:rPr lang="de-DE" dirty="0" err="1"/>
              <a:t>retrouvée</a:t>
            </a:r>
            <a:r>
              <a:rPr lang="de-DE" dirty="0"/>
              <a:t> du jour au </a:t>
            </a:r>
            <a:r>
              <a:rPr lang="de-DE" dirty="0" err="1"/>
              <a:t>lendemain</a:t>
            </a:r>
            <a:r>
              <a:rPr lang="de-DE" dirty="0"/>
              <a:t> </a:t>
            </a:r>
            <a:r>
              <a:rPr lang="de-DE" dirty="0" err="1"/>
              <a:t>sans</a:t>
            </a:r>
            <a:r>
              <a:rPr lang="de-DE" dirty="0"/>
              <a:t> </a:t>
            </a:r>
            <a:r>
              <a:rPr lang="de-DE" dirty="0" err="1"/>
              <a:t>revenus</a:t>
            </a:r>
            <a:r>
              <a:rPr lang="de-DE" dirty="0"/>
              <a:t> et </a:t>
            </a:r>
            <a:r>
              <a:rPr lang="de-DE" dirty="0" err="1"/>
              <a:t>sans</a:t>
            </a:r>
            <a:r>
              <a:rPr lang="de-DE" dirty="0"/>
              <a:t> </a:t>
            </a:r>
            <a:r>
              <a:rPr lang="de-DE" dirty="0" err="1"/>
              <a:t>aucuns</a:t>
            </a:r>
            <a:r>
              <a:rPr lang="de-DE" dirty="0"/>
              <a:t> </a:t>
            </a:r>
            <a:r>
              <a:rPr lang="de-DE" dirty="0" err="1"/>
              <a:t>contacts</a:t>
            </a:r>
            <a:r>
              <a:rPr lang="de-DE" dirty="0"/>
              <a:t> </a:t>
            </a:r>
            <a:r>
              <a:rPr lang="de-DE" dirty="0" err="1"/>
              <a:t>avec</a:t>
            </a:r>
            <a:r>
              <a:rPr lang="de-DE" dirty="0"/>
              <a:t> </a:t>
            </a:r>
            <a:r>
              <a:rPr lang="de-DE" dirty="0" err="1"/>
              <a:t>mes</a:t>
            </a:r>
            <a:r>
              <a:rPr lang="de-DE" dirty="0"/>
              <a:t> </a:t>
            </a:r>
            <a:r>
              <a:rPr lang="de-DE" dirty="0" err="1"/>
              <a:t>clients</a:t>
            </a:r>
            <a:r>
              <a:rPr lang="de-DE" dirty="0"/>
              <a:t>.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ces</a:t>
            </a:r>
            <a:r>
              <a:rPr lang="de-DE" dirty="0"/>
              <a:t> </a:t>
            </a:r>
            <a:r>
              <a:rPr lang="de-DE" dirty="0" err="1"/>
              <a:t>contacts</a:t>
            </a:r>
            <a:r>
              <a:rPr lang="de-DE" dirty="0"/>
              <a:t> </a:t>
            </a:r>
            <a:r>
              <a:rPr lang="de-DE" dirty="0" err="1"/>
              <a:t>sont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</a:t>
            </a:r>
            <a:r>
              <a:rPr lang="de-DE" dirty="0" err="1"/>
              <a:t>moi</a:t>
            </a:r>
            <a:r>
              <a:rPr lang="de-DE" dirty="0"/>
              <a:t> </a:t>
            </a:r>
            <a:r>
              <a:rPr lang="de-DE" dirty="0" err="1"/>
              <a:t>primordiaux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mois</a:t>
            </a:r>
            <a:r>
              <a:rPr lang="de-DE" dirty="0"/>
              <a:t> et </a:t>
            </a:r>
            <a:r>
              <a:rPr lang="de-DE" dirty="0" err="1"/>
              <a:t>demi</a:t>
            </a:r>
            <a:r>
              <a:rPr lang="de-DE" dirty="0"/>
              <a:t> plus </a:t>
            </a:r>
            <a:r>
              <a:rPr lang="de-DE" dirty="0" err="1"/>
              <a:t>tard</a:t>
            </a:r>
            <a:r>
              <a:rPr lang="de-DE" dirty="0"/>
              <a:t>, je </a:t>
            </a:r>
            <a:r>
              <a:rPr lang="de-DE" dirty="0" err="1"/>
              <a:t>recommencais</a:t>
            </a:r>
            <a:r>
              <a:rPr lang="de-DE" dirty="0"/>
              <a:t> á </a:t>
            </a:r>
            <a:r>
              <a:rPr lang="de-DE" dirty="0" err="1"/>
              <a:t>travailler</a:t>
            </a:r>
            <a:r>
              <a:rPr lang="de-DE" dirty="0"/>
              <a:t>: </a:t>
            </a:r>
            <a:r>
              <a:rPr lang="de-DE" dirty="0" err="1"/>
              <a:t>j´avais</a:t>
            </a:r>
            <a:r>
              <a:rPr lang="de-DE" dirty="0"/>
              <a:t> </a:t>
            </a:r>
            <a:r>
              <a:rPr lang="de-DE" dirty="0" err="1"/>
              <a:t>mis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</a:t>
            </a:r>
            <a:r>
              <a:rPr lang="de-DE" dirty="0" err="1"/>
              <a:t>pied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projet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je </a:t>
            </a:r>
            <a:r>
              <a:rPr lang="de-DE" dirty="0" err="1"/>
              <a:t>voulais</a:t>
            </a:r>
            <a:r>
              <a:rPr lang="de-DE" dirty="0"/>
              <a:t> </a:t>
            </a:r>
            <a:r>
              <a:rPr lang="de-DE" dirty="0" err="1"/>
              <a:t>mettre</a:t>
            </a:r>
            <a:r>
              <a:rPr lang="de-DE" dirty="0"/>
              <a:t> en 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depuis</a:t>
            </a:r>
            <a:r>
              <a:rPr lang="de-DE" dirty="0"/>
              <a:t> des </a:t>
            </a:r>
            <a:r>
              <a:rPr lang="de-DE" dirty="0" err="1"/>
              <a:t>années</a:t>
            </a:r>
            <a:r>
              <a:rPr lang="de-DE" dirty="0"/>
              <a:t>: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cours</a:t>
            </a:r>
            <a:r>
              <a:rPr lang="de-DE" dirty="0"/>
              <a:t> en </a:t>
            </a:r>
            <a:r>
              <a:rPr lang="de-DE" dirty="0" err="1"/>
              <a:t>ligne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5E59CF0-A940-D679-8D6A-CE2980993C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MI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8EEF98-EB59-D83B-5868-FB64932D056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err="1"/>
              <a:t>Activation</a:t>
            </a:r>
            <a:r>
              <a:rPr lang="de-DE" dirty="0"/>
              <a:t> de </a:t>
            </a:r>
            <a:r>
              <a:rPr lang="de-DE" dirty="0" err="1"/>
              <a:t>Survia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Activation</a:t>
            </a:r>
            <a:r>
              <a:rPr lang="de-DE" dirty="0"/>
              <a:t> de </a:t>
            </a:r>
            <a:r>
              <a:rPr lang="de-DE" dirty="0" err="1"/>
              <a:t>Passia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Alliance </a:t>
            </a:r>
            <a:r>
              <a:rPr lang="de-DE" b="1" dirty="0" err="1"/>
              <a:t>Survia</a:t>
            </a:r>
            <a:r>
              <a:rPr lang="de-DE" b="1" dirty="0"/>
              <a:t> </a:t>
            </a:r>
            <a:r>
              <a:rPr lang="de-DE" b="1" dirty="0" err="1"/>
              <a:t>Passia</a:t>
            </a:r>
            <a:r>
              <a:rPr lang="de-DE" b="1" dirty="0"/>
              <a:t> </a:t>
            </a:r>
            <a:r>
              <a:rPr lang="de-DE" b="1" dirty="0" err="1"/>
              <a:t>pendant</a:t>
            </a:r>
            <a:r>
              <a:rPr lang="de-DE" b="1" dirty="0"/>
              <a:t> </a:t>
            </a:r>
            <a:r>
              <a:rPr lang="de-DE" b="1" dirty="0" err="1"/>
              <a:t>qq</a:t>
            </a:r>
            <a:r>
              <a:rPr lang="de-DE" b="1" dirty="0"/>
              <a:t> </a:t>
            </a:r>
            <a:r>
              <a:rPr lang="de-DE" b="1" dirty="0" err="1"/>
              <a:t>mois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55969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27437D-330B-3153-13D1-68FF715FC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8EA66E-9581-C840-9EB5-3B05483B31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descriptif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880848B-5B6A-3A55-82C9-C8ED7E643E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/>
              <a:t>Tout</a:t>
            </a:r>
            <a:r>
              <a:rPr lang="de-DE" dirty="0"/>
              <a:t> </a:t>
            </a:r>
            <a:r>
              <a:rPr lang="de-DE" dirty="0" err="1"/>
              <a:t>marchait</a:t>
            </a:r>
            <a:r>
              <a:rPr lang="de-DE" dirty="0"/>
              <a:t> plus </a:t>
            </a:r>
            <a:r>
              <a:rPr lang="de-DE" dirty="0" err="1"/>
              <a:t>ou</a:t>
            </a:r>
            <a:r>
              <a:rPr lang="de-DE" dirty="0"/>
              <a:t> </a:t>
            </a:r>
            <a:r>
              <a:rPr lang="de-DE" dirty="0" err="1"/>
              <a:t>moins</a:t>
            </a:r>
            <a:r>
              <a:rPr lang="de-DE" dirty="0"/>
              <a:t> </a:t>
            </a:r>
            <a:r>
              <a:rPr lang="de-DE" dirty="0" err="1"/>
              <a:t>jusqu´au</a:t>
            </a:r>
            <a:r>
              <a:rPr lang="de-DE" dirty="0"/>
              <a:t> </a:t>
            </a:r>
            <a:r>
              <a:rPr lang="de-DE" dirty="0" err="1"/>
              <a:t>moment</a:t>
            </a:r>
            <a:r>
              <a:rPr lang="de-DE" dirty="0"/>
              <a:t> </a:t>
            </a:r>
            <a:r>
              <a:rPr lang="de-DE" dirty="0" err="1"/>
              <a:t>où</a:t>
            </a:r>
            <a:r>
              <a:rPr lang="de-DE" dirty="0"/>
              <a:t> </a:t>
            </a:r>
            <a:r>
              <a:rPr lang="de-DE" dirty="0" err="1"/>
              <a:t>j´ai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une</a:t>
            </a:r>
            <a:r>
              <a:rPr lang="de-DE" dirty="0"/>
              <a:t> </a:t>
            </a:r>
            <a:r>
              <a:rPr lang="de-DE" dirty="0" err="1"/>
              <a:t>altercation</a:t>
            </a:r>
            <a:r>
              <a:rPr lang="de-DE" dirty="0"/>
              <a:t> violente </a:t>
            </a:r>
            <a:r>
              <a:rPr lang="de-DE" dirty="0" err="1"/>
              <a:t>avec</a:t>
            </a:r>
            <a:r>
              <a:rPr lang="de-DE" dirty="0"/>
              <a:t> le </a:t>
            </a:r>
            <a:r>
              <a:rPr lang="de-DE" dirty="0" err="1"/>
              <a:t>service</a:t>
            </a:r>
            <a:r>
              <a:rPr lang="de-DE" dirty="0"/>
              <a:t> </a:t>
            </a:r>
            <a:r>
              <a:rPr lang="de-DE" dirty="0" err="1"/>
              <a:t>informatique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 err="1"/>
              <a:t>Comme</a:t>
            </a:r>
            <a:r>
              <a:rPr lang="de-DE" dirty="0"/>
              <a:t> </a:t>
            </a:r>
            <a:r>
              <a:rPr lang="de-DE" dirty="0" err="1"/>
              <a:t>ce</a:t>
            </a:r>
            <a:r>
              <a:rPr lang="de-DE" dirty="0"/>
              <a:t> </a:t>
            </a:r>
            <a:r>
              <a:rPr lang="de-DE" dirty="0" err="1"/>
              <a:t>n´est</a:t>
            </a:r>
            <a:r>
              <a:rPr lang="de-DE" dirty="0"/>
              <a:t> </a:t>
            </a:r>
            <a:r>
              <a:rPr lang="de-DE" dirty="0" err="1"/>
              <a:t>pas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comportement</a:t>
            </a:r>
            <a:r>
              <a:rPr lang="de-DE" dirty="0"/>
              <a:t> </a:t>
            </a:r>
            <a:r>
              <a:rPr lang="de-DE" dirty="0" err="1"/>
              <a:t>habituel</a:t>
            </a:r>
            <a:r>
              <a:rPr lang="de-DE" dirty="0"/>
              <a:t>, je </a:t>
            </a:r>
            <a:r>
              <a:rPr lang="de-DE" dirty="0" err="1"/>
              <a:t>suis</a:t>
            </a:r>
            <a:r>
              <a:rPr lang="de-DE" dirty="0"/>
              <a:t> </a:t>
            </a:r>
            <a:r>
              <a:rPr lang="de-DE" dirty="0" err="1"/>
              <a:t>allée</a:t>
            </a:r>
            <a:r>
              <a:rPr lang="de-DE" dirty="0"/>
              <a:t> </a:t>
            </a:r>
            <a:r>
              <a:rPr lang="de-DE" dirty="0" err="1"/>
              <a:t>voir</a:t>
            </a:r>
            <a:r>
              <a:rPr lang="de-DE" dirty="0"/>
              <a:t> </a:t>
            </a:r>
            <a:r>
              <a:rPr lang="de-DE" dirty="0" err="1"/>
              <a:t>ce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se </a:t>
            </a:r>
            <a:r>
              <a:rPr lang="de-DE" dirty="0" err="1"/>
              <a:t>passait</a:t>
            </a:r>
            <a:r>
              <a:rPr lang="de-DE" dirty="0"/>
              <a:t> au </a:t>
            </a:r>
            <a:r>
              <a:rPr lang="de-DE" dirty="0" err="1"/>
              <a:t>niveau</a:t>
            </a:r>
            <a:r>
              <a:rPr lang="de-DE" dirty="0"/>
              <a:t> des MI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336428C-1179-3601-27E2-18A591B14F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err="1"/>
              <a:t>edm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ADCCC69-B462-EDB1-F6D5-CC89EABCB8E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Alliance </a:t>
            </a:r>
            <a:r>
              <a:rPr lang="de-DE" dirty="0" err="1"/>
              <a:t>survia-Passia</a:t>
            </a:r>
            <a:r>
              <a:rPr lang="de-DE" dirty="0"/>
              <a:t> </a:t>
            </a:r>
            <a:r>
              <a:rPr lang="de-DE" dirty="0" err="1"/>
              <a:t>mais</a:t>
            </a:r>
            <a:r>
              <a:rPr lang="de-DE" dirty="0"/>
              <a:t> </a:t>
            </a:r>
            <a:r>
              <a:rPr lang="de-DE" dirty="0" err="1"/>
              <a:t>peu</a:t>
            </a:r>
            <a:r>
              <a:rPr lang="de-DE" dirty="0"/>
              <a:t> de 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</a:t>
            </a:r>
            <a:r>
              <a:rPr lang="de-DE" dirty="0" err="1"/>
              <a:t>transcia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Le </a:t>
            </a:r>
            <a:r>
              <a:rPr lang="de-DE" dirty="0" err="1"/>
              <a:t>fonctionnement</a:t>
            </a:r>
            <a:r>
              <a:rPr lang="de-DE" dirty="0"/>
              <a:t> </a:t>
            </a:r>
            <a:r>
              <a:rPr lang="de-DE" dirty="0" err="1"/>
              <a:t>n´était</a:t>
            </a:r>
            <a:r>
              <a:rPr lang="de-DE" dirty="0"/>
              <a:t> </a:t>
            </a:r>
            <a:r>
              <a:rPr lang="de-DE" dirty="0" err="1"/>
              <a:t>pas</a:t>
            </a:r>
            <a:r>
              <a:rPr lang="de-DE" dirty="0"/>
              <a:t> fluide.</a:t>
            </a:r>
          </a:p>
        </p:txBody>
      </p:sp>
    </p:spTree>
    <p:extLst>
      <p:ext uri="{BB962C8B-B14F-4D97-AF65-F5344CB8AC3E}">
        <p14:creationId xmlns:p14="http://schemas.microsoft.com/office/powerpoint/2010/main" val="4163117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765F70-63C8-B03B-35E8-6C0699C39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de-DE"/>
              <a:t>La sortie de crise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5AC52B-2E7C-8999-8366-950D09F21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de-DE"/>
              <a:t>Mettre en place des activités pour remettre en mouvement transcia qui était figé =&gt; découverte de zentangle</a:t>
            </a:r>
          </a:p>
          <a:p>
            <a:endParaRPr lang="de-DE" dirty="0"/>
          </a:p>
        </p:txBody>
      </p:sp>
      <p:pic>
        <p:nvPicPr>
          <p:cNvPr id="4" name="Grafik 3" descr="Ein Bild, das Entwurf, Zeichnung, Kunst, Doodle enthält.&#10;&#10;Automatisch generierte Beschreibung">
            <a:extLst>
              <a:ext uri="{FF2B5EF4-FFF2-40B4-BE49-F238E27FC236}">
                <a16:creationId xmlns:a16="http://schemas.microsoft.com/office/drawing/2014/main" id="{CE4EB647-0960-AA82-AA1D-62B240BE49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r="-3" b="-3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407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C4E800-291B-E622-2F96-4185F4834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 </a:t>
            </a:r>
            <a:r>
              <a:rPr lang="de-DE" dirty="0" err="1"/>
              <a:t>conclusion</a:t>
            </a:r>
            <a:r>
              <a:rPr lang="de-DE" dirty="0"/>
              <a:t>: </a:t>
            </a:r>
            <a:r>
              <a:rPr lang="de-DE" dirty="0" err="1"/>
              <a:t>Fanita</a:t>
            </a:r>
            <a:r>
              <a:rPr lang="de-DE" dirty="0"/>
              <a:t> English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126C4B-D50E-8EFF-61C7-CAA884853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fr-FR" dirty="0"/>
              <a:t>«  L'équilibre émotionnel ne peut être atteint que si les trois facteurs de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dirty="0"/>
              <a:t>motivation tournent»</a:t>
            </a:r>
          </a:p>
          <a:p>
            <a:pPr marL="0" indent="0">
              <a:lnSpc>
                <a:spcPct val="120000"/>
              </a:lnSpc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buNone/>
            </a:pP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motivate</a:t>
            </a:r>
            <a:r>
              <a:rPr lang="fr-FR" dirty="0"/>
              <a:t> </a:t>
            </a:r>
            <a:r>
              <a:rPr lang="fr-FR" dirty="0" err="1"/>
              <a:t>Resilience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trauma? </a:t>
            </a:r>
            <a:r>
              <a:rPr lang="fr-FR" dirty="0" err="1"/>
              <a:t>Fanita</a:t>
            </a:r>
            <a:r>
              <a:rPr lang="fr-FR" dirty="0"/>
              <a:t> English Vol. 38, No4, </a:t>
            </a:r>
            <a:r>
              <a:rPr lang="fr-FR" dirty="0" err="1"/>
              <a:t>October</a:t>
            </a:r>
            <a:r>
              <a:rPr lang="fr-FR" dirty="0"/>
              <a:t> 2008</a:t>
            </a:r>
            <a:br>
              <a:rPr lang="fr-FR" dirty="0"/>
            </a:br>
            <a:endParaRPr lang="fr-FR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6862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8619EA-9DF0-0D83-C635-7DB613886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Qu´en</a:t>
            </a:r>
            <a:r>
              <a:rPr lang="de-DE" dirty="0"/>
              <a:t> </a:t>
            </a:r>
            <a:r>
              <a:rPr lang="de-DE" dirty="0" err="1"/>
              <a:t>est-il</a:t>
            </a:r>
            <a:r>
              <a:rPr lang="de-DE" dirty="0"/>
              <a:t> en </a:t>
            </a:r>
            <a:r>
              <a:rPr lang="de-DE" dirty="0" err="1"/>
              <a:t>cas</a:t>
            </a:r>
            <a:r>
              <a:rPr lang="de-DE" dirty="0"/>
              <a:t> de </a:t>
            </a:r>
            <a:r>
              <a:rPr lang="de-DE" dirty="0" err="1"/>
              <a:t>traumatisme</a:t>
            </a:r>
            <a:r>
              <a:rPr lang="de-DE" dirty="0"/>
              <a:t> </a:t>
            </a:r>
            <a:r>
              <a:rPr lang="de-DE" dirty="0" err="1"/>
              <a:t>sévère</a:t>
            </a:r>
            <a:r>
              <a:rPr 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70782D-B848-DAF6-9312-DF7AB1087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dirty="0"/>
              <a:t>« Le traumatisme amène </a:t>
            </a:r>
            <a:r>
              <a:rPr lang="fr-FR" dirty="0" err="1"/>
              <a:t>Survia</a:t>
            </a:r>
            <a:r>
              <a:rPr lang="fr-FR" dirty="0"/>
              <a:t> avec une telle force que la rotation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dirty="0"/>
              <a:t>en douceur entre les facteurs de motivation peut être bloquée. »</a:t>
            </a:r>
          </a:p>
          <a:p>
            <a:pPr marL="0" indent="0">
              <a:lnSpc>
                <a:spcPct val="120000"/>
              </a:lnSpc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buNone/>
            </a:pP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motivate</a:t>
            </a:r>
            <a:r>
              <a:rPr lang="fr-FR" dirty="0"/>
              <a:t> </a:t>
            </a:r>
            <a:r>
              <a:rPr lang="fr-FR" dirty="0" err="1"/>
              <a:t>Resilience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trauma? </a:t>
            </a:r>
            <a:r>
              <a:rPr lang="fr-FR" dirty="0" err="1"/>
              <a:t>Fanita</a:t>
            </a:r>
            <a:r>
              <a:rPr lang="fr-FR" dirty="0"/>
              <a:t> English Vol. 38, No4, </a:t>
            </a:r>
            <a:r>
              <a:rPr lang="fr-FR" dirty="0" err="1"/>
              <a:t>October</a:t>
            </a:r>
            <a:r>
              <a:rPr lang="fr-FR" dirty="0"/>
              <a:t> 2008</a:t>
            </a:r>
            <a:br>
              <a:rPr lang="fr-FR" dirty="0"/>
            </a:br>
            <a:endParaRPr lang="fr-FR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5581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 3">
            <a:extLst>
              <a:ext uri="{FF2B5EF4-FFF2-40B4-BE49-F238E27FC236}">
                <a16:creationId xmlns:a16="http://schemas.microsoft.com/office/drawing/2014/main" id="{B500DE55-25B2-CC59-1453-25F649C354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958"/>
          <a:stretch/>
        </p:blipFill>
        <p:spPr>
          <a:xfrm>
            <a:off x="6541053" y="2094646"/>
            <a:ext cx="4777381" cy="249600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61D738-05AA-1200-2DA3-45CF2E636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493"/>
            <a:ext cx="9760973" cy="1325563"/>
          </a:xfrm>
        </p:spPr>
        <p:txBody>
          <a:bodyPr>
            <a:normAutofit/>
          </a:bodyPr>
          <a:lstStyle/>
          <a:p>
            <a:r>
              <a:rPr lang="de-DE" sz="3100" b="1" dirty="0" err="1"/>
              <a:t>Revenons</a:t>
            </a:r>
            <a:r>
              <a:rPr lang="de-DE" sz="3100" b="1" dirty="0"/>
              <a:t> au </a:t>
            </a:r>
            <a:r>
              <a:rPr lang="de-DE" sz="3100" b="1" dirty="0" err="1"/>
              <a:t>terme</a:t>
            </a:r>
            <a:r>
              <a:rPr lang="de-DE" sz="3100" b="1" dirty="0"/>
              <a:t> de </a:t>
            </a:r>
            <a:r>
              <a:rPr lang="de-DE" sz="3100" b="1" dirty="0" err="1"/>
              <a:t>traumatisme</a:t>
            </a:r>
            <a:r>
              <a:rPr lang="de-DE" sz="3100" b="1" dirty="0"/>
              <a:t>. </a:t>
            </a:r>
            <a:r>
              <a:rPr lang="de-DE" sz="3100" b="1" dirty="0" err="1"/>
              <a:t>Que</a:t>
            </a:r>
            <a:r>
              <a:rPr lang="de-DE" sz="3100" b="1" dirty="0"/>
              <a:t> </a:t>
            </a:r>
            <a:r>
              <a:rPr lang="de-DE" sz="3100" b="1" dirty="0" err="1"/>
              <a:t>signifie</a:t>
            </a:r>
            <a:r>
              <a:rPr lang="de-DE" sz="3100" b="1" dirty="0"/>
              <a:t>-t-</a:t>
            </a:r>
            <a:r>
              <a:rPr lang="de-DE" sz="3100" b="1" dirty="0" err="1"/>
              <a:t>il</a:t>
            </a:r>
            <a:r>
              <a:rPr lang="de-DE" sz="3100" b="1" dirty="0"/>
              <a:t>?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573D3F27-89CF-C139-991C-0037516A1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92826"/>
            <a:ext cx="6457334" cy="458413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900" b="1" dirty="0"/>
              <a:t> </a:t>
            </a:r>
          </a:p>
          <a:p>
            <a:pPr marL="0" indent="0">
              <a:buNone/>
            </a:pPr>
            <a:br>
              <a:rPr lang="fr-FR" sz="900" dirty="0"/>
            </a:br>
            <a:br>
              <a:rPr lang="fr-FR" sz="900" dirty="0"/>
            </a:br>
            <a:r>
              <a:rPr lang="fr-FR" sz="9600" dirty="0"/>
              <a:t>- Chocs ou stress avec impacts physiques et  </a:t>
            </a:r>
          </a:p>
          <a:p>
            <a:pPr marL="0" indent="0">
              <a:buNone/>
            </a:pPr>
            <a:r>
              <a:rPr lang="fr-FR" sz="9600" dirty="0"/>
              <a:t>  psychiques hors contrôle (impuissance)</a:t>
            </a:r>
          </a:p>
          <a:p>
            <a:pPr marL="0" indent="0">
              <a:buNone/>
            </a:pPr>
            <a:endParaRPr lang="fr-FR" sz="9600" dirty="0"/>
          </a:p>
          <a:p>
            <a:pPr marL="0" indent="0">
              <a:buNone/>
            </a:pPr>
            <a:r>
              <a:rPr lang="fr-FR" sz="9600" dirty="0"/>
              <a:t> - Situations stressantes, blessures, gros</a:t>
            </a:r>
          </a:p>
          <a:p>
            <a:pPr marL="0" indent="0">
              <a:buNone/>
            </a:pPr>
            <a:r>
              <a:rPr lang="fr-FR" sz="9600" dirty="0"/>
              <a:t>   traumas (deuils, accidents, maladies graves,   </a:t>
            </a:r>
          </a:p>
          <a:p>
            <a:pPr marL="0" indent="0">
              <a:buNone/>
            </a:pPr>
            <a:r>
              <a:rPr lang="fr-FR" sz="9600" dirty="0"/>
              <a:t>   opérations, violences …)</a:t>
            </a:r>
          </a:p>
          <a:p>
            <a:pPr marL="0" indent="0">
              <a:buNone/>
            </a:pPr>
            <a:endParaRPr lang="fr-FR" sz="9600" dirty="0"/>
          </a:p>
          <a:p>
            <a:pPr marL="0" indent="0">
              <a:buNone/>
            </a:pPr>
            <a:r>
              <a:rPr lang="fr-FR" sz="9600" dirty="0"/>
              <a:t>- Répétitions et effet cumulatif</a:t>
            </a:r>
          </a:p>
          <a:p>
            <a:pPr marL="0" indent="0">
              <a:buNone/>
            </a:pPr>
            <a:endParaRPr lang="fr-FR" sz="9600" dirty="0"/>
          </a:p>
          <a:p>
            <a:pPr marL="0" indent="0">
              <a:buNone/>
            </a:pPr>
            <a:r>
              <a:rPr lang="fr-FR" sz="9600" dirty="0"/>
              <a:t>- Réactions immédiates : cerveau reptilien –</a:t>
            </a:r>
          </a:p>
          <a:p>
            <a:pPr marL="0" indent="0">
              <a:buNone/>
            </a:pPr>
            <a:r>
              <a:rPr lang="fr-FR" sz="9600" dirty="0"/>
              <a:t> </a:t>
            </a:r>
            <a:r>
              <a:rPr lang="fr-FR" sz="9600" b="1" dirty="0"/>
              <a:t>3F (</a:t>
            </a:r>
            <a:r>
              <a:rPr lang="fr-FR" sz="9600" b="1" dirty="0" err="1"/>
              <a:t>Fight</a:t>
            </a:r>
            <a:r>
              <a:rPr lang="fr-FR" sz="9600" b="1" dirty="0"/>
              <a:t>, Fly, Freeze)</a:t>
            </a:r>
          </a:p>
          <a:p>
            <a:pPr marL="0" indent="0">
              <a:buNone/>
            </a:pPr>
            <a:endParaRPr lang="fr-FR" sz="9600" dirty="0"/>
          </a:p>
          <a:p>
            <a:pPr marL="0" indent="0">
              <a:buNone/>
            </a:pPr>
            <a:r>
              <a:rPr lang="fr-FR" sz="9600" dirty="0"/>
              <a:t>- Symptômes Post Traumatiques durables  	</a:t>
            </a:r>
            <a:br>
              <a:rPr lang="fr-FR" sz="9600" dirty="0"/>
            </a:br>
            <a:endParaRPr lang="fr-FR" sz="9600" dirty="0"/>
          </a:p>
        </p:txBody>
      </p:sp>
    </p:spTree>
    <p:extLst>
      <p:ext uri="{BB962C8B-B14F-4D97-AF65-F5344CB8AC3E}">
        <p14:creationId xmlns:p14="http://schemas.microsoft.com/office/powerpoint/2010/main" val="1512444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8D6F4-486E-B481-2859-F2E32E70A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 </a:t>
            </a:r>
            <a:r>
              <a:rPr lang="de-DE" dirty="0" err="1"/>
              <a:t>pyramide</a:t>
            </a:r>
            <a:r>
              <a:rPr lang="de-DE" dirty="0"/>
              <a:t> (</a:t>
            </a:r>
            <a:r>
              <a:rPr lang="de-DE" dirty="0" err="1"/>
              <a:t>voir</a:t>
            </a:r>
            <a:r>
              <a:rPr lang="de-DE" dirty="0"/>
              <a:t> </a:t>
            </a:r>
            <a:r>
              <a:rPr lang="de-DE" dirty="0" err="1"/>
              <a:t>document</a:t>
            </a:r>
            <a:r>
              <a:rPr lang="de-DE" dirty="0"/>
              <a:t> </a:t>
            </a:r>
            <a:r>
              <a:rPr lang="de-DE" dirty="0" err="1"/>
              <a:t>etsy</a:t>
            </a:r>
            <a:r>
              <a:rPr lang="de-DE" dirty="0"/>
              <a:t>)</a:t>
            </a:r>
          </a:p>
        </p:txBody>
      </p:sp>
      <p:pic>
        <p:nvPicPr>
          <p:cNvPr id="5" name="Inhaltsplatzhalter 4" descr="Ein Bild, das Text, Diagramm, Screenshot, Karte enthält.&#10;&#10;Automatisch generierte Beschreibung">
            <a:extLst>
              <a:ext uri="{FF2B5EF4-FFF2-40B4-BE49-F238E27FC236}">
                <a16:creationId xmlns:a16="http://schemas.microsoft.com/office/drawing/2014/main" id="{950D70EA-CE9B-53F1-C47C-3859D3FBD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23267" y="1825625"/>
            <a:ext cx="4345465" cy="4351338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0167706-2A5C-2DB9-C483-B413810D5434}"/>
              </a:ext>
            </a:extLst>
          </p:cNvPr>
          <p:cNvSpPr txBox="1"/>
          <p:nvPr/>
        </p:nvSpPr>
        <p:spPr>
          <a:xfrm>
            <a:off x="3923267" y="6176963"/>
            <a:ext cx="43454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"</a:t>
            </a:r>
            <a:r>
              <a:rPr lang="de-DE" sz="900">
                <a:hlinkClick r:id="rId3" tooltip="https://www.teachsam.de/psy/psy_pers/psy_pers_freud/psy_pers_freud_5.htm"/>
              </a:rPr>
              <a:t>Dieses Foto</a:t>
            </a:r>
            <a:r>
              <a:rPr lang="de-DE" sz="900"/>
              <a:t>" von Unbekannter Autor ist lizenziert gemäß </a:t>
            </a:r>
            <a:r>
              <a:rPr lang="de-DE" sz="900">
                <a:hlinkClick r:id="rId4" tooltip="https://creativecommons.org/licenses/by-sa/3.0/"/>
              </a:rPr>
              <a:t>CC BY-SA</a:t>
            </a:r>
            <a:endParaRPr lang="de-DE" sz="90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419FB67-4F41-D5B3-59CA-6900E87F2B8A}"/>
              </a:ext>
            </a:extLst>
          </p:cNvPr>
          <p:cNvSpPr txBox="1"/>
          <p:nvPr/>
        </p:nvSpPr>
        <p:spPr>
          <a:xfrm>
            <a:off x="1177047" y="2908570"/>
            <a:ext cx="2480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Ceci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exemple</a:t>
            </a:r>
          </a:p>
        </p:txBody>
      </p:sp>
    </p:spTree>
    <p:extLst>
      <p:ext uri="{BB962C8B-B14F-4D97-AF65-F5344CB8AC3E}">
        <p14:creationId xmlns:p14="http://schemas.microsoft.com/office/powerpoint/2010/main" val="202272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DFB1D7D-4B58-4E2D-7530-0BF478E1D289}"/>
              </a:ext>
            </a:extLst>
          </p:cNvPr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fr-FR" b="1" i="0" u="none" strike="noStrike" cap="none" normalizeH="0" baseline="0" dirty="0">
                <a:ln>
                  <a:noFill/>
                </a:ln>
                <a:effectLst/>
              </a:rPr>
              <a:t>« SURVIA » : pour la </a:t>
            </a:r>
            <a:r>
              <a:rPr kumimoji="0" lang="en-US" altLang="fr-FR" b="1" i="0" u="none" strike="noStrike" cap="none" normalizeH="0" baseline="0" dirty="0" err="1">
                <a:ln>
                  <a:noFill/>
                </a:ln>
                <a:effectLst/>
              </a:rPr>
              <a:t>survie</a:t>
            </a:r>
            <a:r>
              <a:rPr kumimoji="0" lang="en-US" altLang="fr-FR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fr-FR" b="1" i="0" u="none" strike="noStrike" cap="none" normalizeH="0" baseline="0" dirty="0" err="1">
                <a:ln>
                  <a:noFill/>
                </a:ln>
                <a:effectLst/>
              </a:rPr>
              <a:t>personnelle</a:t>
            </a:r>
            <a:endParaRPr kumimoji="0" lang="en-US" altLang="fr-FR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-2286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fr-FR" b="1" i="0" u="none" strike="noStrike" cap="none" normalizeH="0" baseline="0" dirty="0">
              <a:ln>
                <a:noFill/>
              </a:ln>
              <a:effectLst/>
            </a:endParaRPr>
          </a:p>
          <a:p>
            <a:pPr marL="285750"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Capacité</a:t>
            </a:r>
            <a:r>
              <a:rPr lang="en-US" b="1" dirty="0"/>
              <a:t> à </a:t>
            </a:r>
            <a:r>
              <a:rPr lang="en-US" b="1" dirty="0" err="1"/>
              <a:t>reconnaitre</a:t>
            </a:r>
            <a:r>
              <a:rPr lang="en-US" b="1" dirty="0"/>
              <a:t> </a:t>
            </a:r>
            <a:r>
              <a:rPr lang="en-US" b="1" dirty="0" err="1"/>
              <a:t>toutes</a:t>
            </a:r>
            <a:r>
              <a:rPr lang="en-US" b="1" dirty="0"/>
              <a:t> les sensations </a:t>
            </a:r>
            <a:r>
              <a:rPr lang="en-US" b="1" dirty="0" err="1"/>
              <a:t>corporelles</a:t>
            </a:r>
            <a:r>
              <a:rPr lang="en-US" b="1" dirty="0"/>
              <a:t> </a:t>
            </a:r>
            <a:r>
              <a:rPr lang="en-US" b="1" dirty="0" err="1"/>
              <a:t>ou</a:t>
            </a:r>
            <a:r>
              <a:rPr lang="en-US" b="1" dirty="0"/>
              <a:t> </a:t>
            </a:r>
            <a:r>
              <a:rPr lang="en-US" b="1" dirty="0" err="1"/>
              <a:t>réactions</a:t>
            </a:r>
            <a:r>
              <a:rPr lang="en-US" b="1" dirty="0"/>
              <a:t> </a:t>
            </a:r>
            <a:r>
              <a:rPr lang="en-US" b="1" dirty="0" err="1"/>
              <a:t>physiologiques</a:t>
            </a:r>
            <a:r>
              <a:rPr lang="en-US" b="1" dirty="0"/>
              <a:t> qui </a:t>
            </a:r>
            <a:r>
              <a:rPr lang="en-US" b="1" dirty="0" err="1"/>
              <a:t>signalent</a:t>
            </a:r>
            <a:r>
              <a:rPr lang="en-US" b="1" dirty="0"/>
              <a:t> des </a:t>
            </a:r>
            <a:r>
              <a:rPr lang="en-US" b="1" dirty="0" err="1"/>
              <a:t>besoins</a:t>
            </a:r>
            <a:r>
              <a:rPr lang="en-US" b="1" dirty="0"/>
              <a:t> </a:t>
            </a:r>
            <a:r>
              <a:rPr lang="en-US" b="1" dirty="0" err="1"/>
              <a:t>essentiels</a:t>
            </a:r>
            <a:r>
              <a:rPr lang="en-US" b="1" dirty="0"/>
              <a:t> de </a:t>
            </a:r>
            <a:r>
              <a:rPr lang="en-US" b="1" dirty="0" err="1"/>
              <a:t>survie</a:t>
            </a:r>
            <a:r>
              <a:rPr lang="en-US" b="1" dirty="0"/>
              <a:t> physique et à prendre </a:t>
            </a:r>
            <a:r>
              <a:rPr lang="en-US" b="1" dirty="0" err="1"/>
              <a:t>soin</a:t>
            </a:r>
            <a:r>
              <a:rPr lang="en-US" b="1" dirty="0"/>
              <a:t> de soi et à se </a:t>
            </a:r>
            <a:r>
              <a:rPr lang="en-US" b="1" dirty="0" err="1"/>
              <a:t>sentir</a:t>
            </a:r>
            <a:r>
              <a:rPr lang="en-US" b="1" dirty="0"/>
              <a:t> </a:t>
            </a:r>
            <a:r>
              <a:rPr lang="en-US" b="1" dirty="0" err="1"/>
              <a:t>satisfait</a:t>
            </a:r>
            <a:r>
              <a:rPr lang="en-US" b="1" dirty="0"/>
              <a:t>.  </a:t>
            </a:r>
          </a:p>
          <a:p>
            <a:pPr marL="285750"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Capacité</a:t>
            </a:r>
            <a:r>
              <a:rPr lang="en-US" b="1" dirty="0"/>
              <a:t> à </a:t>
            </a:r>
            <a:r>
              <a:rPr lang="en-US" b="1" dirty="0" err="1"/>
              <a:t>reconnaître</a:t>
            </a:r>
            <a:r>
              <a:rPr lang="en-US" b="1" dirty="0"/>
              <a:t> le danger et à se </a:t>
            </a:r>
            <a:r>
              <a:rPr lang="en-US" b="1" dirty="0" err="1"/>
              <a:t>protéger</a:t>
            </a:r>
            <a:r>
              <a:rPr lang="en-US" b="1" dirty="0"/>
              <a:t> (3F) , prudence </a:t>
            </a:r>
          </a:p>
          <a:p>
            <a:pPr marL="285750"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Besoins</a:t>
            </a:r>
            <a:r>
              <a:rPr lang="en-US" b="1" dirty="0"/>
              <a:t> de reconnaissance (</a:t>
            </a:r>
            <a:r>
              <a:rPr lang="en-US" b="1" dirty="0" err="1"/>
              <a:t>échange</a:t>
            </a:r>
            <a:r>
              <a:rPr lang="en-US" b="1" dirty="0"/>
              <a:t> de </a:t>
            </a:r>
            <a:r>
              <a:rPr lang="en-US" b="1" dirty="0" err="1"/>
              <a:t>SdR</a:t>
            </a:r>
            <a:r>
              <a:rPr lang="en-US" b="1" dirty="0"/>
              <a:t>), de stimulations,  et de structuration du temps  </a:t>
            </a:r>
          </a:p>
          <a:p>
            <a:pPr marL="285750"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Aussi </a:t>
            </a:r>
            <a:r>
              <a:rPr lang="en-US" b="1" dirty="0" err="1"/>
              <a:t>l’activité</a:t>
            </a:r>
            <a:r>
              <a:rPr lang="en-US" b="1" dirty="0"/>
              <a:t> (</a:t>
            </a:r>
            <a:r>
              <a:rPr lang="en-US" b="1" dirty="0" err="1"/>
              <a:t>nécessité</a:t>
            </a:r>
            <a:r>
              <a:rPr lang="en-US" b="1" dirty="0"/>
              <a:t>), la communication (transactions)  </a:t>
            </a:r>
          </a:p>
          <a:p>
            <a:pPr marL="285750"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Les efforts pour </a:t>
            </a:r>
            <a:r>
              <a:rPr lang="en-US" b="1" dirty="0" err="1"/>
              <a:t>recevoir</a:t>
            </a:r>
            <a:r>
              <a:rPr lang="en-US" b="1" dirty="0"/>
              <a:t> de </a:t>
            </a:r>
            <a:r>
              <a:rPr lang="en-US" b="1" dirty="0" err="1"/>
              <a:t>l’affection</a:t>
            </a:r>
            <a:r>
              <a:rPr lang="en-US" b="1" dirty="0"/>
              <a:t>, </a:t>
            </a:r>
            <a:r>
              <a:rPr lang="en-US" b="1" dirty="0" err="1"/>
              <a:t>être</a:t>
            </a:r>
            <a:r>
              <a:rPr lang="en-US" b="1" dirty="0"/>
              <a:t> </a:t>
            </a:r>
            <a:r>
              <a:rPr lang="en-US" b="1" dirty="0" err="1"/>
              <a:t>admiré</a:t>
            </a:r>
            <a:r>
              <a:rPr lang="en-US" b="1" dirty="0"/>
              <a:t>, </a:t>
            </a:r>
            <a:r>
              <a:rPr lang="en-US" b="1" dirty="0" err="1"/>
              <a:t>avoir</a:t>
            </a:r>
            <a:r>
              <a:rPr lang="en-US" b="1" dirty="0"/>
              <a:t> le </a:t>
            </a:r>
            <a:r>
              <a:rPr lang="en-US" b="1" dirty="0" err="1"/>
              <a:t>pouvoir</a:t>
            </a:r>
            <a:r>
              <a:rPr lang="en-US" b="1" dirty="0"/>
              <a:t> et le </a:t>
            </a:r>
            <a:r>
              <a:rPr lang="en-US" b="1" dirty="0" err="1"/>
              <a:t>contrôle</a:t>
            </a:r>
            <a:r>
              <a:rPr lang="en-US" b="1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337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D1AE85-8E2E-7A83-8E93-7C06BBE3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Quel MI prend la main?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046633-25F7-E54F-9AFA-FBC2FC36D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de-DE" sz="4800" dirty="0" err="1"/>
              <a:t>Survia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374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C8FBF6-2957-FB66-A179-E5E335F18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e-DE" dirty="0" err="1">
                <a:solidFill>
                  <a:srgbClr val="FFFFFF"/>
                </a:solidFill>
              </a:rPr>
              <a:t>Conclusion</a:t>
            </a:r>
            <a:r>
              <a:rPr lang="de-DE" dirty="0">
                <a:solidFill>
                  <a:srgbClr val="FFFFFF"/>
                </a:solidFill>
              </a:rPr>
              <a:t> de </a:t>
            </a:r>
            <a:r>
              <a:rPr lang="de-DE" dirty="0" err="1">
                <a:solidFill>
                  <a:srgbClr val="FFFFFF"/>
                </a:solidFill>
              </a:rPr>
              <a:t>Fanita</a:t>
            </a:r>
            <a:r>
              <a:rPr lang="de-DE" dirty="0">
                <a:solidFill>
                  <a:srgbClr val="FFFFFF"/>
                </a:solidFill>
              </a:rPr>
              <a:t> English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CC4E46-36BB-F2E5-888C-0F5B5BAB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1500" dirty="0"/>
              <a:t>• « De mon point de vue, cela se traduit par mon idée que pour chacun d'entre</a:t>
            </a:r>
          </a:p>
          <a:p>
            <a:pPr marL="0" indent="0">
              <a:buNone/>
            </a:pPr>
            <a:r>
              <a:rPr lang="fr-FR" sz="1500" dirty="0"/>
              <a:t>nous, c'est grâce à </a:t>
            </a:r>
            <a:r>
              <a:rPr lang="fr-FR" sz="1500" dirty="0" err="1"/>
              <a:t>Passia</a:t>
            </a:r>
            <a:r>
              <a:rPr lang="fr-FR" sz="1500" dirty="0"/>
              <a:t> – le facteur de motivation qui permet à une personne</a:t>
            </a:r>
          </a:p>
          <a:p>
            <a:pPr marL="0" indent="0">
              <a:buNone/>
            </a:pPr>
            <a:r>
              <a:rPr lang="fr-FR" sz="1500" dirty="0"/>
              <a:t>d'avoir de l'espoir et de s'impliquer dans l'avenir – que la résilience peut être</a:t>
            </a:r>
          </a:p>
          <a:p>
            <a:pPr marL="0" indent="0">
              <a:buNone/>
            </a:pPr>
            <a:r>
              <a:rPr lang="fr-FR" sz="1500" dirty="0"/>
              <a:t>atteinte lorsque le traumatisme amène </a:t>
            </a:r>
            <a:r>
              <a:rPr lang="fr-FR" sz="1500" dirty="0" err="1"/>
              <a:t>Survia</a:t>
            </a:r>
            <a:r>
              <a:rPr lang="fr-FR" sz="1500" dirty="0"/>
              <a:t> avec une telle force que la rotation</a:t>
            </a:r>
          </a:p>
          <a:p>
            <a:pPr marL="0" indent="0">
              <a:buNone/>
            </a:pPr>
            <a:r>
              <a:rPr lang="fr-FR" sz="1500" dirty="0"/>
              <a:t>en douceur entre les facteurs de motivation peut être bloquée.</a:t>
            </a:r>
            <a:br>
              <a:rPr lang="fr-FR" sz="1500" dirty="0"/>
            </a:br>
            <a:endParaRPr lang="fr-FR" sz="1500" dirty="0"/>
          </a:p>
          <a:p>
            <a:pPr marL="0" indent="0">
              <a:buNone/>
            </a:pPr>
            <a:r>
              <a:rPr lang="fr-FR" sz="1500" dirty="0"/>
              <a:t>Parce que l'équilibre émotionnel ne peut être atteint que si les trois facteurs d</a:t>
            </a:r>
          </a:p>
          <a:p>
            <a:pPr marL="0" indent="0">
              <a:buNone/>
            </a:pPr>
            <a:r>
              <a:rPr lang="fr-FR" sz="1500" dirty="0"/>
              <a:t>motivation tournent, et que le traumatisme entraîne la domination exclusive de</a:t>
            </a:r>
          </a:p>
          <a:p>
            <a:pPr marL="0" indent="0">
              <a:buNone/>
            </a:pPr>
            <a:r>
              <a:rPr lang="fr-FR" sz="1500" dirty="0" err="1"/>
              <a:t>Survia</a:t>
            </a:r>
            <a:r>
              <a:rPr lang="fr-FR" sz="1500" dirty="0"/>
              <a:t> (parfois avec des aspects morbides de </a:t>
            </a:r>
            <a:r>
              <a:rPr lang="fr-FR" sz="1500" dirty="0" err="1"/>
              <a:t>Transcia</a:t>
            </a:r>
            <a:r>
              <a:rPr lang="fr-FR" sz="1500" dirty="0"/>
              <a:t>), </a:t>
            </a:r>
            <a:r>
              <a:rPr lang="fr-FR" sz="1500" b="1" i="1" dirty="0"/>
              <a:t>le défi pour les thérapeutes</a:t>
            </a:r>
          </a:p>
          <a:p>
            <a:pPr marL="0" indent="0">
              <a:buNone/>
            </a:pPr>
            <a:r>
              <a:rPr lang="fr-FR" sz="1500" b="1" i="1" dirty="0"/>
              <a:t>et les conseillers est de stimuler </a:t>
            </a:r>
            <a:r>
              <a:rPr lang="fr-FR" sz="1500" b="1" i="1" dirty="0" err="1"/>
              <a:t>Passia</a:t>
            </a:r>
            <a:r>
              <a:rPr lang="fr-FR" sz="1500" b="1" i="1" dirty="0"/>
              <a:t> chez quelqu'un après un traumatisme afin</a:t>
            </a:r>
          </a:p>
          <a:p>
            <a:pPr marL="0" indent="0">
              <a:buNone/>
            </a:pPr>
            <a:r>
              <a:rPr lang="fr-FR" sz="1500" b="1" i="1" dirty="0"/>
              <a:t>d'atteindre une certaine résilience. »</a:t>
            </a:r>
          </a:p>
          <a:p>
            <a:pPr marL="0" indent="0">
              <a:buNone/>
            </a:pPr>
            <a:endParaRPr lang="fr-FR" sz="1500" dirty="0"/>
          </a:p>
          <a:p>
            <a:r>
              <a:rPr lang="fr-FR" sz="1500" dirty="0"/>
              <a:t>• </a:t>
            </a:r>
            <a:r>
              <a:rPr lang="fr-FR" sz="1500" dirty="0" err="1"/>
              <a:t>What</a:t>
            </a:r>
            <a:r>
              <a:rPr lang="fr-FR" sz="1500" dirty="0"/>
              <a:t> </a:t>
            </a:r>
            <a:r>
              <a:rPr lang="fr-FR" sz="1500" dirty="0" err="1"/>
              <a:t>motivate</a:t>
            </a:r>
            <a:r>
              <a:rPr lang="fr-FR" sz="1500" dirty="0"/>
              <a:t> </a:t>
            </a:r>
            <a:r>
              <a:rPr lang="fr-FR" sz="1500" dirty="0" err="1"/>
              <a:t>Resilience</a:t>
            </a:r>
            <a:r>
              <a:rPr lang="fr-FR" sz="1500" dirty="0"/>
              <a:t> </a:t>
            </a:r>
            <a:r>
              <a:rPr lang="fr-FR" sz="1500" dirty="0" err="1"/>
              <a:t>after</a:t>
            </a:r>
            <a:r>
              <a:rPr lang="fr-FR" sz="1500" dirty="0"/>
              <a:t> trauma? </a:t>
            </a:r>
            <a:r>
              <a:rPr lang="fr-FR" sz="1500" dirty="0" err="1"/>
              <a:t>Fanita</a:t>
            </a:r>
            <a:r>
              <a:rPr lang="fr-FR" sz="1500" dirty="0"/>
              <a:t> English Vol. 38, No4, </a:t>
            </a:r>
            <a:r>
              <a:rPr lang="fr-FR" sz="1500" dirty="0" err="1"/>
              <a:t>October</a:t>
            </a:r>
            <a:r>
              <a:rPr lang="fr-FR" sz="1500" dirty="0"/>
              <a:t> 2008</a:t>
            </a:r>
          </a:p>
          <a:p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4125949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oules blanches avec une ampoule jaune qui se démarque">
            <a:extLst>
              <a:ext uri="{FF2B5EF4-FFF2-40B4-BE49-F238E27FC236}">
                <a16:creationId xmlns:a16="http://schemas.microsoft.com/office/drawing/2014/main" id="{0A3BA85E-5BD7-D327-6447-5A44D8A62C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ACD2A0-1F5F-F6CD-65EF-BF187A16C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Merci pour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votre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attention.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61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860FCD-8108-94EF-10F7-3B6B80433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Sources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AB51E2-567D-81F9-EE70-A034F13F0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fr-FR" sz="20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https://www.fanita-english.com/wp-content/uploads/pdf/resilienceaftertrauma.pdf</a:t>
            </a:r>
            <a:endParaRPr lang="de-D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fr-FR" sz="20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https://ligue-enseignement.be/boris-cyrulnik-la-resilience-ou-lart-de-rebondir-a-tout-age#_ftn6</a:t>
            </a:r>
            <a:endParaRPr lang="de-D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fr-FR" sz="20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https://www.ina.fr/ina-eclaire-actu/le-concept-de-resilience-explique-par-boris-cyrulnik-en-1999</a:t>
            </a:r>
            <a:endParaRPr lang="de-D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000" b="1" dirty="0" err="1"/>
              <a:t>Retrouver</a:t>
            </a:r>
            <a:r>
              <a:rPr lang="de-DE" sz="2000" b="1" dirty="0"/>
              <a:t> et </a:t>
            </a:r>
            <a:r>
              <a:rPr lang="de-DE" sz="2000" b="1" dirty="0" err="1"/>
              <a:t>développer</a:t>
            </a:r>
            <a:r>
              <a:rPr lang="de-DE" sz="2000" b="1" dirty="0"/>
              <a:t> </a:t>
            </a:r>
            <a:r>
              <a:rPr lang="de-DE" sz="2000" b="1" dirty="0" err="1"/>
              <a:t>son</a:t>
            </a:r>
            <a:r>
              <a:rPr lang="de-DE" sz="2000" b="1" dirty="0"/>
              <a:t> </a:t>
            </a:r>
            <a:r>
              <a:rPr lang="de-DE" sz="2000" b="1" dirty="0" err="1"/>
              <a:t>énergie</a:t>
            </a:r>
            <a:r>
              <a:rPr lang="de-DE" sz="2000" b="1" dirty="0"/>
              <a:t> vitale </a:t>
            </a:r>
            <a:r>
              <a:rPr lang="de-DE" sz="2000" dirty="0"/>
              <a:t>– Nicole Pierre</a:t>
            </a:r>
            <a:br>
              <a:rPr lang="de-DE" sz="2000" dirty="0"/>
            </a:br>
            <a:r>
              <a:rPr lang="de-DE" sz="2000" dirty="0" err="1"/>
              <a:t>InterEditions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979019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E3D7C9-AEE6-10A2-C98A-A3A3CEAC2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Pour nous contacter: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D6944A-C257-FF3A-EB25-DD7C92836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de-DE" dirty="0"/>
              <a:t>Catherine Sell-Michels 		</a:t>
            </a:r>
            <a:r>
              <a:rPr lang="de-DE" dirty="0">
                <a:hlinkClick r:id="rId2"/>
              </a:rPr>
              <a:t>info@csm-consult.org</a:t>
            </a:r>
            <a:endParaRPr lang="de-DE" dirty="0"/>
          </a:p>
          <a:p>
            <a:r>
              <a:rPr lang="de-DE" dirty="0"/>
              <a:t>Michel </a:t>
            </a:r>
            <a:r>
              <a:rPr lang="de-DE" dirty="0" err="1"/>
              <a:t>Bourguet</a:t>
            </a:r>
            <a:r>
              <a:rPr lang="de-DE" dirty="0"/>
              <a:t>			</a:t>
            </a:r>
            <a:r>
              <a:rPr lang="fr-FR" dirty="0">
                <a:hlinkClick r:id="rId3"/>
              </a:rPr>
              <a:t>bboumi68@gmail.com</a:t>
            </a:r>
            <a:endParaRPr lang="fr-FR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585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DFB1D7D-4B58-4E2D-7530-0BF478E1D289}"/>
              </a:ext>
            </a:extLst>
          </p:cNvPr>
          <p:cNvSpPr txBox="1"/>
          <p:nvPr/>
        </p:nvSpPr>
        <p:spPr>
          <a:xfrm>
            <a:off x="1241322" y="159187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« PASSIA » : pour la survie de l'espèce ou la passion créatrice 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altLang="fr-FR" b="1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Nous y trouvons la sexualité sous de nombreuses formes, ainsi que toutes les tendances qui exigent la liberté d'expression, la liberté, le sens du « sens », le défi, la « sortie des sentiers battus », l'espoir. </a:t>
            </a:r>
            <a:endParaRPr lang="de-DE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 sentiments exprimés sont : le plaisir, le rire, l'humour, etc. </a:t>
            </a:r>
            <a:endParaRPr lang="de-DE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 termes porteurs sont : la découverte, la créativité</a:t>
            </a:r>
            <a:endParaRPr lang="de-DE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Nous y voyons également l´implication déterminée dans des projets de création ou de recherche scientifique ou artistique, le souci des générations futures, etc…</a:t>
            </a:r>
            <a:endParaRPr lang="de-DE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673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DFB1D7D-4B58-4E2D-7530-0BF478E1D289}"/>
              </a:ext>
            </a:extLst>
          </p:cNvPr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« TRANSCIA »: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+mn-ea"/>
                <a:cs typeface="+mn-cs"/>
              </a:rPr>
              <a:t>pour échapper à la pression quotidienne,  la transcendance 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olidFill>
                <a:srgbClr val="222222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ea typeface="+mn-ea"/>
                <a:cs typeface="+mn-cs"/>
              </a:rPr>
              <a:t>Le sommeil, la détente, le repos, le calme, la quiétude, le retrait, le lâcher-prise, </a:t>
            </a:r>
            <a:r>
              <a:rPr lang="fr-FR" b="1" dirty="0">
                <a:solidFill>
                  <a:srgbClr val="222222"/>
                </a:solidFill>
              </a:rPr>
              <a:t>les grands besoins spirituels « d'un autre monde », une vue philosophique large, la méditation, la contemplation, la paix intérieure  et la relaxation. </a:t>
            </a:r>
            <a:endParaRPr lang="de-DE" b="1" dirty="0">
              <a:solidFill>
                <a:srgbClr val="22222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fr-FR" b="1" dirty="0">
              <a:solidFill>
                <a:srgbClr val="22222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rgbClr val="222222"/>
                </a:solidFill>
              </a:rPr>
              <a:t>Mais aussi l´harmonie avec la nature, intérêt pour l'écologie, appréciation de la musique et de l’art</a:t>
            </a:r>
          </a:p>
          <a:p>
            <a:pPr marL="28575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80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249DAD-2D12-924D-DBFB-435EAC5A1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 schéma et son explication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84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1313A49-BC0C-5B26-66AD-FFCC75088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751" y="634183"/>
            <a:ext cx="8432115" cy="558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57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B28E9-2794-930E-7F6B-C99A18A62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Alons plus </a:t>
            </a:r>
            <a:r>
              <a:rPr lang="de-DE" dirty="0" err="1"/>
              <a:t>loin</a:t>
            </a:r>
            <a:r>
              <a:rPr lang="de-DE" dirty="0"/>
              <a:t> </a:t>
            </a:r>
            <a:r>
              <a:rPr lang="de-DE" dirty="0" err="1"/>
              <a:t>avec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cas</a:t>
            </a:r>
            <a:r>
              <a:rPr lang="de-DE" dirty="0"/>
              <a:t> </a:t>
            </a:r>
            <a:r>
              <a:rPr lang="de-DE" dirty="0" err="1"/>
              <a:t>concret</a:t>
            </a:r>
            <a:r>
              <a:rPr lang="de-DE" dirty="0"/>
              <a:t> (Catherine)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FBFD1B0-6374-4914-A58F-BA4CC34905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de-DE" b="0" dirty="0"/>
          </a:p>
          <a:p>
            <a:r>
              <a:rPr lang="de-DE" dirty="0" err="1"/>
              <a:t>Un</a:t>
            </a:r>
            <a:r>
              <a:rPr lang="de-DE" dirty="0"/>
              <a:t> exemple </a:t>
            </a:r>
            <a:r>
              <a:rPr lang="de-DE" dirty="0" err="1"/>
              <a:t>positif</a:t>
            </a:r>
            <a:r>
              <a:rPr lang="de-DE" dirty="0"/>
              <a:t>: </a:t>
            </a:r>
            <a:r>
              <a:rPr lang="de-DE" dirty="0" err="1"/>
              <a:t>une</a:t>
            </a:r>
            <a:r>
              <a:rPr lang="de-DE" dirty="0"/>
              <a:t> </a:t>
            </a:r>
            <a:r>
              <a:rPr lang="de-DE" dirty="0" err="1"/>
              <a:t>semaine</a:t>
            </a:r>
            <a:r>
              <a:rPr lang="de-DE" dirty="0"/>
              <a:t> en Gestalt.</a:t>
            </a:r>
          </a:p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18DB88-9371-5D33-0E68-BFCF0498CD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En </a:t>
            </a:r>
            <a:r>
              <a:rPr lang="de-DE" dirty="0" err="1"/>
              <a:t>arrivant</a:t>
            </a:r>
            <a:r>
              <a:rPr lang="de-DE" dirty="0"/>
              <a:t> au </a:t>
            </a:r>
            <a:r>
              <a:rPr lang="de-DE" dirty="0" err="1"/>
              <a:t>centre</a:t>
            </a:r>
            <a:r>
              <a:rPr lang="de-DE" dirty="0"/>
              <a:t> de </a:t>
            </a:r>
            <a:r>
              <a:rPr lang="de-DE" dirty="0" err="1"/>
              <a:t>formation</a:t>
            </a:r>
            <a:r>
              <a:rPr lang="de-DE" dirty="0"/>
              <a:t> </a:t>
            </a:r>
            <a:r>
              <a:rPr lang="de-DE" dirty="0" err="1"/>
              <a:t>dans</a:t>
            </a:r>
            <a:r>
              <a:rPr lang="de-DE" dirty="0"/>
              <a:t> </a:t>
            </a:r>
            <a:r>
              <a:rPr lang="de-DE" dirty="0" err="1"/>
              <a:t>lequel</a:t>
            </a:r>
            <a:r>
              <a:rPr lang="de-DE" dirty="0"/>
              <a:t> </a:t>
            </a:r>
            <a:r>
              <a:rPr lang="de-DE" dirty="0" err="1"/>
              <a:t>nous</a:t>
            </a:r>
            <a:r>
              <a:rPr lang="de-DE" dirty="0"/>
              <a:t> </a:t>
            </a:r>
            <a:r>
              <a:rPr lang="de-DE" dirty="0" err="1"/>
              <a:t>devions</a:t>
            </a:r>
            <a:r>
              <a:rPr lang="de-DE" dirty="0"/>
              <a:t> </a:t>
            </a:r>
            <a:r>
              <a:rPr lang="de-DE" dirty="0" err="1"/>
              <a:t>passer</a:t>
            </a:r>
            <a:r>
              <a:rPr lang="de-DE" dirty="0"/>
              <a:t> </a:t>
            </a:r>
            <a:r>
              <a:rPr lang="de-DE" dirty="0" err="1"/>
              <a:t>une</a:t>
            </a:r>
            <a:r>
              <a:rPr lang="de-DE" dirty="0"/>
              <a:t> </a:t>
            </a:r>
            <a:r>
              <a:rPr lang="de-DE" dirty="0" err="1"/>
              <a:t>semaine</a:t>
            </a:r>
            <a:r>
              <a:rPr lang="de-DE" dirty="0"/>
              <a:t> jour et </a:t>
            </a:r>
            <a:r>
              <a:rPr lang="de-DE" dirty="0" err="1"/>
              <a:t>nuit</a:t>
            </a:r>
            <a:r>
              <a:rPr lang="de-DE" dirty="0"/>
              <a:t>, en </a:t>
            </a:r>
            <a:r>
              <a:rPr lang="de-DE" dirty="0" err="1"/>
              <a:t>prenant</a:t>
            </a:r>
            <a:r>
              <a:rPr lang="de-DE" dirty="0"/>
              <a:t> </a:t>
            </a:r>
            <a:r>
              <a:rPr lang="de-DE" dirty="0" err="1"/>
              <a:t>possession</a:t>
            </a:r>
            <a:r>
              <a:rPr lang="de-DE" dirty="0"/>
              <a:t> de </a:t>
            </a:r>
            <a:r>
              <a:rPr lang="de-DE" dirty="0" err="1"/>
              <a:t>ma</a:t>
            </a:r>
            <a:r>
              <a:rPr lang="de-DE" dirty="0"/>
              <a:t> </a:t>
            </a:r>
            <a:r>
              <a:rPr lang="de-DE" dirty="0" err="1"/>
              <a:t>chambre</a:t>
            </a:r>
            <a:r>
              <a:rPr lang="de-DE" dirty="0"/>
              <a:t>, je </a:t>
            </a:r>
            <a:r>
              <a:rPr lang="de-DE" dirty="0" err="1"/>
              <a:t>me</a:t>
            </a:r>
            <a:r>
              <a:rPr lang="de-DE" dirty="0"/>
              <a:t> </a:t>
            </a:r>
            <a:r>
              <a:rPr lang="de-DE" dirty="0" err="1"/>
              <a:t>suis</a:t>
            </a:r>
            <a:r>
              <a:rPr lang="de-DE" dirty="0"/>
              <a:t> </a:t>
            </a:r>
            <a:r>
              <a:rPr lang="de-DE" dirty="0" err="1"/>
              <a:t>assise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le </a:t>
            </a:r>
            <a:r>
              <a:rPr lang="de-DE" dirty="0" err="1"/>
              <a:t>lit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s´est</a:t>
            </a:r>
            <a:r>
              <a:rPr lang="de-DE" dirty="0"/>
              <a:t> </a:t>
            </a:r>
            <a:r>
              <a:rPr lang="de-DE" dirty="0" err="1"/>
              <a:t>écroulé</a:t>
            </a:r>
            <a:r>
              <a:rPr lang="de-DE" dirty="0"/>
              <a:t> </a:t>
            </a:r>
            <a:r>
              <a:rPr lang="de-DE" dirty="0" err="1"/>
              <a:t>sous</a:t>
            </a:r>
            <a:r>
              <a:rPr lang="de-DE" dirty="0"/>
              <a:t> </a:t>
            </a:r>
            <a:r>
              <a:rPr lang="de-DE" dirty="0" err="1"/>
              <a:t>mon</a:t>
            </a:r>
            <a:r>
              <a:rPr lang="de-DE" dirty="0"/>
              <a:t> </a:t>
            </a:r>
            <a:r>
              <a:rPr lang="de-DE" dirty="0" err="1"/>
              <a:t>poids</a:t>
            </a:r>
            <a:r>
              <a:rPr lang="de-DE" dirty="0"/>
              <a:t>.</a:t>
            </a:r>
          </a:p>
          <a:p>
            <a:r>
              <a:rPr lang="de-DE" dirty="0" err="1"/>
              <a:t>J´ai</a:t>
            </a:r>
            <a:r>
              <a:rPr lang="de-DE" dirty="0"/>
              <a:t> </a:t>
            </a:r>
            <a:r>
              <a:rPr lang="de-DE" dirty="0" err="1"/>
              <a:t>éclaté</a:t>
            </a:r>
            <a:r>
              <a:rPr lang="de-DE" dirty="0"/>
              <a:t> de </a:t>
            </a:r>
            <a:r>
              <a:rPr lang="de-DE" dirty="0" err="1"/>
              <a:t>rire</a:t>
            </a:r>
            <a:r>
              <a:rPr lang="de-DE" dirty="0"/>
              <a:t>, </a:t>
            </a:r>
            <a:r>
              <a:rPr lang="de-DE" dirty="0" err="1"/>
              <a:t>ma</a:t>
            </a:r>
            <a:r>
              <a:rPr lang="de-DE" dirty="0"/>
              <a:t> </a:t>
            </a:r>
            <a:r>
              <a:rPr lang="de-DE" dirty="0" err="1"/>
              <a:t>co-lacataire</a:t>
            </a:r>
            <a:r>
              <a:rPr lang="de-DE" dirty="0"/>
              <a:t> </a:t>
            </a:r>
            <a:r>
              <a:rPr lang="de-DE" dirty="0" err="1"/>
              <a:t>m´a</a:t>
            </a:r>
            <a:r>
              <a:rPr lang="de-DE" dirty="0"/>
              <a:t> </a:t>
            </a:r>
            <a:r>
              <a:rPr lang="de-DE" dirty="0" err="1"/>
              <a:t>rejointe</a:t>
            </a:r>
            <a:r>
              <a:rPr lang="de-DE" dirty="0"/>
              <a:t> </a:t>
            </a:r>
            <a:r>
              <a:rPr lang="de-DE" dirty="0" err="1"/>
              <a:t>dans</a:t>
            </a:r>
            <a:r>
              <a:rPr lang="de-DE" dirty="0"/>
              <a:t> </a:t>
            </a:r>
            <a:r>
              <a:rPr lang="de-DE" dirty="0" err="1"/>
              <a:t>ce</a:t>
            </a:r>
            <a:r>
              <a:rPr lang="de-DE" dirty="0"/>
              <a:t> </a:t>
            </a:r>
            <a:r>
              <a:rPr lang="de-DE" dirty="0" err="1"/>
              <a:t>rire</a:t>
            </a:r>
            <a:r>
              <a:rPr lang="de-DE" dirty="0"/>
              <a:t> et </a:t>
            </a:r>
            <a:r>
              <a:rPr lang="de-DE" dirty="0" err="1"/>
              <a:t>nous</a:t>
            </a:r>
            <a:r>
              <a:rPr lang="de-DE" dirty="0"/>
              <a:t> </a:t>
            </a:r>
            <a:r>
              <a:rPr lang="de-DE" dirty="0" err="1"/>
              <a:t>avons</a:t>
            </a:r>
            <a:r>
              <a:rPr lang="de-DE" dirty="0"/>
              <a:t> passé </a:t>
            </a:r>
            <a:r>
              <a:rPr lang="de-DE" dirty="0" err="1"/>
              <a:t>une</a:t>
            </a:r>
            <a:r>
              <a:rPr lang="de-DE" dirty="0"/>
              <a:t> </a:t>
            </a:r>
            <a:r>
              <a:rPr lang="de-DE" dirty="0" err="1"/>
              <a:t>semaine</a:t>
            </a:r>
            <a:r>
              <a:rPr lang="de-DE" dirty="0"/>
              <a:t> </a:t>
            </a:r>
            <a:r>
              <a:rPr lang="de-DE" dirty="0" err="1"/>
              <a:t>parfaite</a:t>
            </a:r>
            <a:r>
              <a:rPr lang="de-DE" dirty="0"/>
              <a:t> </a:t>
            </a:r>
            <a:r>
              <a:rPr lang="de-DE" dirty="0" err="1"/>
              <a:t>dans</a:t>
            </a:r>
            <a:r>
              <a:rPr lang="de-DE" dirty="0"/>
              <a:t> </a:t>
            </a:r>
            <a:r>
              <a:rPr lang="de-DE" dirty="0" err="1"/>
              <a:t>cette</a:t>
            </a:r>
            <a:r>
              <a:rPr lang="de-DE" dirty="0"/>
              <a:t> </a:t>
            </a:r>
            <a:r>
              <a:rPr lang="de-DE" dirty="0" err="1"/>
              <a:t>chambre</a:t>
            </a:r>
            <a:r>
              <a:rPr lang="de-DE" dirty="0"/>
              <a:t>.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B0EB3F7-5357-B8DA-DCF9-6426C92783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err="1"/>
              <a:t>Quels</a:t>
            </a:r>
            <a:r>
              <a:rPr lang="de-DE" dirty="0"/>
              <a:t> </a:t>
            </a:r>
            <a:r>
              <a:rPr lang="de-DE" dirty="0" err="1"/>
              <a:t>edm</a:t>
            </a:r>
            <a:r>
              <a:rPr lang="de-DE" dirty="0"/>
              <a:t> </a:t>
            </a:r>
            <a:r>
              <a:rPr lang="de-DE" dirty="0" err="1"/>
              <a:t>voyons-nous</a:t>
            </a:r>
            <a:r>
              <a:rPr lang="de-DE" dirty="0"/>
              <a:t>?</a:t>
            </a: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FFEE250-3E13-1BDE-F96E-F4DF76614F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endParaRPr lang="de-DE" dirty="0"/>
          </a:p>
          <a:p>
            <a:r>
              <a:rPr lang="de-DE" dirty="0"/>
              <a:t>EL</a:t>
            </a:r>
          </a:p>
        </p:txBody>
      </p:sp>
    </p:spTree>
    <p:extLst>
      <p:ext uri="{BB962C8B-B14F-4D97-AF65-F5344CB8AC3E}">
        <p14:creationId xmlns:p14="http://schemas.microsoft.com/office/powerpoint/2010/main" val="968795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CDDAB4-6ADE-026C-98EC-CA8F79089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8E9E7F-4AB6-92A0-2544-284664A62A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description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7F6634-069D-B92F-7A9F-9FB618FF5D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La </a:t>
            </a:r>
            <a:r>
              <a:rPr lang="de-DE" dirty="0" err="1"/>
              <a:t>semaine</a:t>
            </a:r>
            <a:r>
              <a:rPr lang="de-DE" dirty="0"/>
              <a:t> </a:t>
            </a:r>
            <a:r>
              <a:rPr lang="de-DE" dirty="0" err="1"/>
              <a:t>s´est</a:t>
            </a:r>
            <a:r>
              <a:rPr lang="de-DE" dirty="0"/>
              <a:t> </a:t>
            </a:r>
            <a:r>
              <a:rPr lang="de-DE" dirty="0" err="1"/>
              <a:t>déroulée</a:t>
            </a:r>
            <a:r>
              <a:rPr lang="de-DE" dirty="0"/>
              <a:t> de façon très </a:t>
            </a:r>
            <a:r>
              <a:rPr lang="de-DE" dirty="0" err="1"/>
              <a:t>agréable</a:t>
            </a:r>
            <a:r>
              <a:rPr lang="de-DE" dirty="0"/>
              <a:t> </a:t>
            </a:r>
            <a:r>
              <a:rPr lang="de-DE" dirty="0" err="1"/>
              <a:t>avec</a:t>
            </a:r>
            <a:r>
              <a:rPr lang="de-DE" dirty="0"/>
              <a:t> des </a:t>
            </a:r>
            <a:r>
              <a:rPr lang="de-DE" dirty="0" err="1"/>
              <a:t>débuts</a:t>
            </a:r>
            <a:r>
              <a:rPr lang="de-DE" dirty="0"/>
              <a:t> de </a:t>
            </a:r>
            <a:r>
              <a:rPr lang="de-DE" dirty="0" err="1"/>
              <a:t>journée</a:t>
            </a:r>
            <a:r>
              <a:rPr lang="de-DE" dirty="0"/>
              <a:t> </a:t>
            </a:r>
            <a:r>
              <a:rPr lang="de-DE" dirty="0" err="1"/>
              <a:t>avec</a:t>
            </a:r>
            <a:r>
              <a:rPr lang="de-DE" dirty="0"/>
              <a:t> </a:t>
            </a:r>
            <a:r>
              <a:rPr lang="de-DE" dirty="0" err="1"/>
              <a:t>danse</a:t>
            </a:r>
            <a:r>
              <a:rPr lang="de-DE" dirty="0"/>
              <a:t> „</a:t>
            </a:r>
            <a:r>
              <a:rPr lang="de-DE" dirty="0" err="1"/>
              <a:t>chamanique</a:t>
            </a:r>
            <a:r>
              <a:rPr lang="de-DE" dirty="0"/>
              <a:t>“, des </a:t>
            </a:r>
            <a:r>
              <a:rPr lang="de-DE" dirty="0" err="1"/>
              <a:t>ateliers</a:t>
            </a:r>
            <a:r>
              <a:rPr lang="de-DE" dirty="0"/>
              <a:t> de </a:t>
            </a:r>
            <a:r>
              <a:rPr lang="de-DE" dirty="0" err="1"/>
              <a:t>découverte</a:t>
            </a:r>
            <a:r>
              <a:rPr lang="de-DE" dirty="0"/>
              <a:t> et </a:t>
            </a:r>
            <a:r>
              <a:rPr lang="de-DE" dirty="0" err="1"/>
              <a:t>d´expériences</a:t>
            </a:r>
            <a:r>
              <a:rPr lang="de-DE" dirty="0"/>
              <a:t> </a:t>
            </a:r>
            <a:r>
              <a:rPr lang="de-DE" dirty="0" err="1"/>
              <a:t>personnelles</a:t>
            </a:r>
            <a:r>
              <a:rPr lang="de-DE" dirty="0"/>
              <a:t> et des </a:t>
            </a:r>
            <a:r>
              <a:rPr lang="de-DE" dirty="0" err="1"/>
              <a:t>informations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la Gestalt.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BFDA52C-093F-FE00-5717-2903170C2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err="1"/>
              <a:t>edm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24DF819-FDF6-EC9B-3E06-92092BD9694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err="1"/>
              <a:t>Eas</a:t>
            </a:r>
            <a:endParaRPr lang="de-DE" dirty="0"/>
          </a:p>
          <a:p>
            <a:r>
              <a:rPr lang="de-DE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57150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D6D812-4A58-5AC1-513B-60904AA45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de-DE" sz="4000"/>
              <a:t>Relecture avec les edm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0CA2DA05-B3D4-2648-4538-FC3DB7F4F3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331868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4374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1305</Words>
  <Application>Microsoft Office PowerPoint</Application>
  <PresentationFormat>Breitbild</PresentationFormat>
  <Paragraphs>140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</vt:lpstr>
      <vt:lpstr>Les motivateurs inconscients , sources de résilience</vt:lpstr>
      <vt:lpstr>PowerPoint-Präsentation</vt:lpstr>
      <vt:lpstr>PowerPoint-Präsentation</vt:lpstr>
      <vt:lpstr>PowerPoint-Präsentation</vt:lpstr>
      <vt:lpstr>Le schéma et son explication</vt:lpstr>
      <vt:lpstr>PowerPoint-Präsentation</vt:lpstr>
      <vt:lpstr>Alons plus loin avec un cas concret (Catherine)</vt:lpstr>
      <vt:lpstr>PowerPoint-Präsentation</vt:lpstr>
      <vt:lpstr>Relecture avec les edm</vt:lpstr>
      <vt:lpstr>Voyons maintenant un exemple où les MI n´ont pas un fonctionnement fluide: la période corona</vt:lpstr>
      <vt:lpstr>PowerPoint-Präsentation</vt:lpstr>
      <vt:lpstr>Ça coince …</vt:lpstr>
      <vt:lpstr>Relecture avec les MI</vt:lpstr>
      <vt:lpstr>PowerPoint-Präsentation</vt:lpstr>
      <vt:lpstr>La sortie de crise</vt:lpstr>
      <vt:lpstr>La conclusion: Fanita English</vt:lpstr>
      <vt:lpstr>Qu´en est-il en cas de traumatisme sévère?</vt:lpstr>
      <vt:lpstr>Revenons au terme de traumatisme. Que signifie-t-il?</vt:lpstr>
      <vt:lpstr>La pyramide (voir document etsy)</vt:lpstr>
      <vt:lpstr>Quel MI prend la main?</vt:lpstr>
      <vt:lpstr>Conclusion de Fanita English</vt:lpstr>
      <vt:lpstr>Merci pour votre attention.</vt:lpstr>
      <vt:lpstr>Sources</vt:lpstr>
      <vt:lpstr>Pour nous contacter: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Catherine Sell-Michels</dc:creator>
  <cp:lastModifiedBy>Catherine Sell-Michels</cp:lastModifiedBy>
  <cp:revision>8</cp:revision>
  <dcterms:created xsi:type="dcterms:W3CDTF">2023-11-19T05:25:14Z</dcterms:created>
  <dcterms:modified xsi:type="dcterms:W3CDTF">2023-12-03T09:48:30Z</dcterms:modified>
</cp:coreProperties>
</file>