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62" r:id="rId7"/>
    <p:sldId id="275" r:id="rId8"/>
    <p:sldId id="273" r:id="rId9"/>
    <p:sldId id="272" r:id="rId10"/>
    <p:sldId id="277" r:id="rId11"/>
    <p:sldId id="280" r:id="rId12"/>
    <p:sldId id="264" r:id="rId13"/>
    <p:sldId id="279" r:id="rId14"/>
    <p:sldId id="278" r:id="rId15"/>
    <p:sldId id="281" r:id="rId16"/>
    <p:sldId id="276" r:id="rId17"/>
    <p:sldId id="286" r:id="rId18"/>
    <p:sldId id="283" r:id="rId19"/>
    <p:sldId id="282" r:id="rId20"/>
    <p:sldId id="267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FFROY Francois" initials="JF" lastIdx="4" clrIdx="0">
    <p:extLst>
      <p:ext uri="{19B8F6BF-5375-455C-9EA6-DF929625EA0E}">
        <p15:presenceInfo xmlns:p15="http://schemas.microsoft.com/office/powerpoint/2012/main" userId="S::francois.jeffroy@irsn.fr::20f46717-1c46-43de-9842-022da9e89d5b" providerId="AD"/>
      </p:ext>
    </p:extLst>
  </p:cmAuthor>
  <p:cmAuthor id="2" name="LATIL QUERREC Nevena" initials="LQN" lastIdx="1" clrIdx="1">
    <p:extLst>
      <p:ext uri="{19B8F6BF-5375-455C-9EA6-DF929625EA0E}">
        <p15:presenceInfo xmlns:p15="http://schemas.microsoft.com/office/powerpoint/2012/main" userId="S::nevena.latil-querrec@irsn.fr::d05cec6a-846a-4dcd-a8f4-cb41a49f6c67" providerId="AD"/>
      </p:ext>
    </p:extLst>
  </p:cmAuthor>
  <p:cmAuthor id="3" name="TAURINES Tatiana" initials="TT" lastIdx="2" clrIdx="2">
    <p:extLst>
      <p:ext uri="{19B8F6BF-5375-455C-9EA6-DF929625EA0E}">
        <p15:presenceInfo xmlns:p15="http://schemas.microsoft.com/office/powerpoint/2012/main" userId="S::tatiana.taurines@irsn.fr::bdb3b8fd-737f-4eea-9a14-fafa27e14dc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757"/>
    <a:srgbClr val="7FA8D9"/>
    <a:srgbClr val="D20012"/>
    <a:srgbClr val="FFFFFF"/>
    <a:srgbClr val="F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2-21T09:25:43.28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2-21T09:25:43.281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9BBCA-D3D4-4A29-8F3C-7397D9459B16}" type="datetimeFigureOut">
              <a:rPr lang="fr-FR" smtClean="0"/>
              <a:t>06/03/2023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E1688-9C9A-42CE-8DEA-4338DEE1CB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25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4EA83-ECFA-4CE9-8341-0864116DE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82FDF4F-A9FB-4616-BBE3-3C548D0FF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7FF95-E335-4966-9F83-36B2E257A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B7B8B-C37B-4C8A-BD26-B22DBB613E53}" type="datetime1">
              <a:rPr lang="fr-FR" smtClean="0"/>
              <a:t>06/03/2023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FE4653-5FE9-4D19-A54F-45692602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6326F0-9CD3-4256-8FC2-A75DB406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60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D54F26-B578-4A5C-983E-0C68FD21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33B0503-D31C-4404-98A2-C1F225F63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8F926E-87B6-4C74-9483-F18C41CD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D057-42EA-4E74-863C-B33F0A396765}" type="datetime1">
              <a:rPr lang="fr-FR" smtClean="0"/>
              <a:t>06/03/2023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2D1145-FCDB-4328-8E36-5793F832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A7974F-4470-4504-93BC-8D9BDED6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2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70CE69-2BF2-4D67-990B-5142EA1D0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06FE01-62C2-4B05-A0F1-739D2BBD6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9E36D9-E75F-4611-97AF-F5A85E030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1493-1703-414F-A24D-4CFE9792B3CF}" type="datetime1">
              <a:rPr lang="fr-FR" smtClean="0"/>
              <a:t>06/03/2023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B01F4E-48A9-449D-B50D-50FC2A0E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A95EE0-DF6F-44F6-BC30-CA2AB931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47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014655-29B0-4DE2-97D6-7B63C4FB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DE27BE-3B28-48F1-89DE-B2B3F9C38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A9FE49-5C68-4768-AE1D-441845CF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8ADA-ABFD-4C02-981E-2841DD7FFF5A}" type="datetime1">
              <a:rPr lang="fr-FR" smtClean="0"/>
              <a:t>06/03/2023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6DE922-D689-44A1-AFAB-DBD5810A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561DA0-62B2-4679-AB88-EFDDF12D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A9969E-E00D-4453-B275-0E548DE1EB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3" t="13805" r="1731" b="15392"/>
          <a:stretch/>
        </p:blipFill>
        <p:spPr>
          <a:xfrm>
            <a:off x="65682" y="40668"/>
            <a:ext cx="1389045" cy="10211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BF3514-1FCE-4B9D-8385-93A3B2D5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3" t="13805" r="1731" b="15392"/>
          <a:stretch/>
        </p:blipFill>
        <p:spPr>
          <a:xfrm>
            <a:off x="10737273" y="34940"/>
            <a:ext cx="1389045" cy="10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8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EAC8C-D1AA-4829-8538-40BF1EC1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62F7E9-3B01-4C36-81F5-6023D3CB9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6271F0-33DF-4F8A-A319-2B1B567D6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910D-B5EB-49A7-B05C-DE44D2781BBB}" type="datetime1">
              <a:rPr lang="fr-FR" smtClean="0"/>
              <a:t>06/03/2023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F4A2BD-AE4B-4DE0-8163-B08A6E11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EC30C7-943E-4B54-9EA0-0B28D430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99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AC6B9-8404-48AB-8F35-DE93CBB3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FA0A59-DA02-4BD5-A1D8-DCD53EF71F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61C145-C1AA-4106-A321-DCF7C2233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8869D4-8CFB-468B-A747-C25803D7A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B34DE-70F5-46FC-AA4D-7B40B1213725}" type="datetime1">
              <a:rPr lang="fr-FR" smtClean="0"/>
              <a:t>06/03/2023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7C5698-7071-4FA0-B7EF-DE63FA23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B52B3D-5433-4308-862A-D1BC9042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72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1D769-1E1E-4694-B36E-1C22C89C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EB18BF-CC13-47EB-BD61-CAA2957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3E306A-EE74-43EC-B912-F11BBD8FF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BBCF12A-C712-413D-9F5F-A14BF197A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4E2E29-1DC2-4110-A264-1DE677883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3A5DAD1-2BE7-4A70-A712-134545C5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07FD-1B26-4724-9759-3B4EC1B06ED1}" type="datetime1">
              <a:rPr lang="fr-FR" smtClean="0"/>
              <a:t>06/03/2023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F4ADB2-F095-4B45-A089-B8DD337A4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C1960E-A7CD-4250-AB95-1E56690A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16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92E319-1937-4244-BC39-C629AB43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79EBFBF-FCC0-4E13-A08E-4C9658F8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22F1-DFF4-4B43-957B-8FC95D8F59E7}" type="datetime1">
              <a:rPr lang="fr-FR" smtClean="0"/>
              <a:t>06/03/2023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E8522A-AED6-41F0-A7CA-C3AF31D2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547181-CFF3-4621-B8E6-62D6ECD5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82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FC2057-CFB5-4D26-94A9-EE514485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385-28C0-4E03-8DB0-A6E6BB513D00}" type="datetime1">
              <a:rPr lang="fr-FR" smtClean="0"/>
              <a:t>06/03/2023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6DD8D69-8FFD-4146-87FB-D0D26D35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E705C2-5617-4017-B6F4-9679FEDB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52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39FE77-1DF1-4728-84E9-18FAB47F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0380B3-C442-44F9-B896-81973BDB1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09F268-A89E-4DAA-8BC5-CF782EA24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EADDEC-4BDF-4BBD-BD6E-55C521206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3F15B-3AF7-44DF-8C22-5134F5A5D86D}" type="datetime1">
              <a:rPr lang="fr-FR" smtClean="0"/>
              <a:t>06/03/2023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847EAB-ABC1-4ECB-854A-FDD93CFE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836E86-243F-4710-B15B-70755772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80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0C424-1B55-4A1A-9444-72628933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03316CE-5684-4A70-B788-288E0CA704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24A5B2-39D7-4069-8DC9-AC3CCF220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3802A5-D1D8-4AEA-9692-D8049E79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0E984-B658-4C11-8236-AE677761772E}" type="datetime1">
              <a:rPr lang="fr-FR" smtClean="0"/>
              <a:t>06/03/2023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E5C3CE-5CD9-4B59-8936-B44AA98B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B56A32-F496-4E0C-AF3C-8490EB9A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24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BA9321-8AA2-404A-9803-D5A89C762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31" y="1152627"/>
            <a:ext cx="11218631" cy="1233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B6A35E-4852-4D67-A4B4-E52A3E58D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332" y="2477193"/>
            <a:ext cx="11218632" cy="3729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2A9546-54FA-4BB2-84EF-72B6EC7C2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D4805-9914-4C5E-ADA7-4B1F0AA936DE}" type="datetime1">
              <a:rPr lang="fr-FR" smtClean="0"/>
              <a:t>06/03/2023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03E5C9-C433-42EB-897A-7520AA058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D22958-19E8-4F01-BD11-D9E4260E6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35EF6-8718-4233-AC5A-D78F068ACFE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 descr="logohorizontalcouleur">
            <a:extLst>
              <a:ext uri="{FF2B5EF4-FFF2-40B4-BE49-F238E27FC236}">
                <a16:creationId xmlns:a16="http://schemas.microsoft.com/office/drawing/2014/main" id="{823B4ECE-F3DE-4CD5-A43F-E5B83A5F38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09" y="247759"/>
            <a:ext cx="1695450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8281EB-29BA-4D87-B096-6556F4C8F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294" y="103933"/>
            <a:ext cx="103505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C5BFE6-C293-4948-8EF9-925E087447A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22" y="0"/>
            <a:ext cx="10763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6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DAA7A9-7F49-4A5E-BA5F-EFF5BADF5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73187"/>
          </a:xfrm>
        </p:spPr>
        <p:txBody>
          <a:bodyPr/>
          <a:lstStyle/>
          <a:p>
            <a:r>
              <a:rPr lang="fr-FR" dirty="0"/>
              <a:t>Avenir de l’IRSN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E37D3E-BA29-4229-BFD2-8347302C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90691"/>
            <a:ext cx="9144000" cy="1655762"/>
          </a:xfrm>
        </p:spPr>
        <p:txBody>
          <a:bodyPr/>
          <a:lstStyle/>
          <a:p>
            <a:r>
              <a:rPr lang="fr-FR" dirty="0"/>
              <a:t>AG du personnel </a:t>
            </a:r>
          </a:p>
          <a:p>
            <a:r>
              <a:rPr lang="fr-FR" dirty="0"/>
              <a:t>23-02-2023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FDE5DC-668E-4979-8E0B-CE6D622E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A09F8E-02CF-41B5-BD41-F0150B71F26C}"/>
              </a:ext>
            </a:extLst>
          </p:cNvPr>
          <p:cNvSpPr txBox="1"/>
          <p:nvPr/>
        </p:nvSpPr>
        <p:spPr>
          <a:xfrm rot="20555189">
            <a:off x="2620633" y="4295308"/>
            <a:ext cx="7184285" cy="861774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Démantèlement de l’IRSN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3C0B62-4016-40C2-963A-D34CE49EF181}"/>
              </a:ext>
            </a:extLst>
          </p:cNvPr>
          <p:cNvSpPr txBox="1"/>
          <p:nvPr/>
        </p:nvSpPr>
        <p:spPr>
          <a:xfrm>
            <a:off x="5297776" y="5141594"/>
            <a:ext cx="7184285" cy="861774"/>
          </a:xfrm>
          <a:prstGeom prst="rect">
            <a:avLst/>
          </a:prstGeom>
          <a:noFill/>
          <a:ln w="1270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ON N’EN VEUT PAS!</a:t>
            </a:r>
          </a:p>
        </p:txBody>
      </p:sp>
    </p:spTree>
    <p:extLst>
      <p:ext uri="{BB962C8B-B14F-4D97-AF65-F5344CB8AC3E}">
        <p14:creationId xmlns:p14="http://schemas.microsoft.com/office/powerpoint/2010/main" val="387684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Action envers les parlementaires: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10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A964B0E-7B01-49C3-9D33-B324786D783C}"/>
              </a:ext>
            </a:extLst>
          </p:cNvPr>
          <p:cNvSpPr txBox="1"/>
          <p:nvPr/>
        </p:nvSpPr>
        <p:spPr>
          <a:xfrm>
            <a:off x="354679" y="2277612"/>
            <a:ext cx="971022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2400" indent="-457200">
              <a:buFont typeface="Arial" panose="020B0604020202020204" pitchFamily="34" charset="0"/>
              <a:buChar char="•"/>
            </a:pPr>
            <a:r>
              <a:rPr lang="fr-FR" sz="2800" dirty="0"/>
              <a:t>Rencontre </a:t>
            </a:r>
            <a:r>
              <a:rPr lang="fr-FR" sz="2800" b="1" dirty="0"/>
              <a:t>J. </a:t>
            </a:r>
            <a:r>
              <a:rPr lang="fr-FR" sz="2800" b="1" dirty="0" err="1"/>
              <a:t>Laerloes</a:t>
            </a:r>
            <a:r>
              <a:rPr lang="fr-FR" sz="2800" b="1" dirty="0"/>
              <a:t> </a:t>
            </a:r>
            <a:r>
              <a:rPr lang="fr-FR" sz="2800" dirty="0"/>
              <a:t>- EELV le 22/02 à 12h</a:t>
            </a:r>
          </a:p>
          <a:p>
            <a:pPr marL="482400" indent="-457200">
              <a:buFont typeface="Arial" panose="020B0604020202020204" pitchFamily="34" charset="0"/>
              <a:buChar char="•"/>
            </a:pPr>
            <a:r>
              <a:rPr lang="fr-FR" sz="2800" dirty="0"/>
              <a:t>Rencontre </a:t>
            </a:r>
            <a:r>
              <a:rPr lang="fr-FR" sz="2800" b="1" dirty="0"/>
              <a:t>C. </a:t>
            </a:r>
            <a:r>
              <a:rPr lang="fr-FR" sz="2800" b="1" dirty="0" err="1"/>
              <a:t>Birraux</a:t>
            </a:r>
            <a:r>
              <a:rPr lang="fr-FR" sz="2800" dirty="0"/>
              <a:t>, vice président du HCTISN le 22/02 à 17h</a:t>
            </a:r>
          </a:p>
          <a:p>
            <a:pPr marL="482400" indent="-457200">
              <a:buFont typeface="Arial" panose="020B0604020202020204" pitchFamily="34" charset="0"/>
              <a:buChar char="•"/>
            </a:pPr>
            <a:r>
              <a:rPr lang="fr-FR" sz="2800" dirty="0"/>
              <a:t>Rencontre député:  </a:t>
            </a:r>
            <a:r>
              <a:rPr lang="fr-FR" sz="2800" b="1" dirty="0"/>
              <a:t>E. Coquerel</a:t>
            </a:r>
            <a:r>
              <a:rPr lang="fr-FR" sz="2800" dirty="0"/>
              <a:t>, le 23/02 à 16h</a:t>
            </a:r>
          </a:p>
          <a:p>
            <a:pPr marL="482400" indent="-457200">
              <a:buFont typeface="Arial" panose="020B0604020202020204" pitchFamily="34" charset="0"/>
              <a:buChar char="•"/>
            </a:pPr>
            <a:r>
              <a:rPr lang="fr-FR" sz="2800" dirty="0"/>
              <a:t>Rencontre </a:t>
            </a:r>
            <a:r>
              <a:rPr lang="fr-FR" sz="2800" b="1" dirty="0"/>
              <a:t>groupe députés PS et apparentés</a:t>
            </a:r>
            <a:r>
              <a:rPr lang="fr-FR" sz="2800" dirty="0"/>
              <a:t> le 23/02 10h</a:t>
            </a:r>
          </a:p>
          <a:p>
            <a:pPr marL="482400" indent="-457200">
              <a:buFont typeface="Arial" panose="020B0604020202020204" pitchFamily="34" charset="0"/>
              <a:buChar char="•"/>
            </a:pPr>
            <a:r>
              <a:rPr lang="fr-FR" sz="2800" dirty="0"/>
              <a:t>Rencontre </a:t>
            </a:r>
            <a:r>
              <a:rPr lang="fr-FR" sz="2800" b="1" dirty="0"/>
              <a:t>B. </a:t>
            </a:r>
            <a:r>
              <a:rPr lang="fr-FR" sz="2800" b="1" dirty="0" err="1"/>
              <a:t>Pompili</a:t>
            </a:r>
            <a:r>
              <a:rPr lang="fr-FR" sz="2800" b="1" dirty="0"/>
              <a:t> </a:t>
            </a:r>
            <a:r>
              <a:rPr lang="fr-FR" sz="2800" dirty="0"/>
              <a:t>le 27/02 à 10h30</a:t>
            </a:r>
          </a:p>
        </p:txBody>
      </p:sp>
    </p:spTree>
    <p:extLst>
      <p:ext uri="{BB962C8B-B14F-4D97-AF65-F5344CB8AC3E}">
        <p14:creationId xmlns:p14="http://schemas.microsoft.com/office/powerpoint/2010/main" val="237587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Action envers les parlementaires: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11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F21443-BE1E-4AFA-AA4C-1CFFA35ACD9B}"/>
              </a:ext>
            </a:extLst>
          </p:cNvPr>
          <p:cNvSpPr txBox="1"/>
          <p:nvPr/>
        </p:nvSpPr>
        <p:spPr>
          <a:xfrm>
            <a:off x="486568" y="1868473"/>
            <a:ext cx="993925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457200" indent="-457200">
              <a:buFont typeface="Wingdings" panose="05000000000000000000" pitchFamily="2" charset="2"/>
              <a:buChar char="Ø"/>
              <a:defRPr sz="2800"/>
            </a:lvl1pPr>
          </a:lstStyle>
          <a:p>
            <a:pPr marL="0" indent="0">
              <a:buNone/>
            </a:pPr>
            <a:r>
              <a:rPr lang="fr-FR" dirty="0"/>
              <a:t>En préparation: </a:t>
            </a:r>
          </a:p>
          <a:p>
            <a:pPr marL="482400">
              <a:buFont typeface="Arial" panose="020B0604020202020204" pitchFamily="34" charset="0"/>
              <a:buChar char="•"/>
            </a:pPr>
            <a:r>
              <a:rPr lang="fr-FR" dirty="0"/>
              <a:t>Rencontre avec Jean-Claude </a:t>
            </a:r>
            <a:r>
              <a:rPr lang="fr-FR" dirty="0" err="1"/>
              <a:t>Delalonde</a:t>
            </a:r>
            <a:r>
              <a:rPr lang="fr-FR" dirty="0"/>
              <a:t> (ANCCLI): décalée</a:t>
            </a:r>
          </a:p>
          <a:p>
            <a:pPr marL="482400">
              <a:buFont typeface="Arial" panose="020B0604020202020204" pitchFamily="34" charset="0"/>
              <a:buChar char="•"/>
            </a:pPr>
            <a:r>
              <a:rPr lang="fr-FR" sz="2800" dirty="0"/>
              <a:t>Rencontre J-F. Tanguy (Energie) groupe RN</a:t>
            </a:r>
          </a:p>
          <a:p>
            <a:pPr marL="25200" indent="0">
              <a:buNone/>
            </a:pPr>
            <a:r>
              <a:rPr lang="fr-FR" sz="2800" dirty="0"/>
              <a:t>Demande de rencontrer: </a:t>
            </a:r>
          </a:p>
          <a:p>
            <a:pPr marL="482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O. </a:t>
            </a:r>
            <a:r>
              <a:rPr lang="fr-FR" sz="2800" dirty="0" err="1"/>
              <a:t>Marleix</a:t>
            </a:r>
            <a:r>
              <a:rPr lang="fr-FR" sz="2800" dirty="0"/>
              <a:t> (président groupe LR)</a:t>
            </a:r>
          </a:p>
          <a:p>
            <a:pPr marL="482400" lvl="1" indent="-457200">
              <a:buFont typeface="Arial" panose="020B0604020202020204" pitchFamily="34" charset="0"/>
              <a:buChar char="•"/>
            </a:pPr>
            <a:r>
              <a:rPr lang="fr-FR" sz="2800" dirty="0"/>
              <a:t>R. </a:t>
            </a:r>
            <a:r>
              <a:rPr lang="fr-FR" sz="2800" dirty="0" err="1"/>
              <a:t>Shellenberger</a:t>
            </a:r>
            <a:r>
              <a:rPr lang="fr-FR" sz="2800" dirty="0"/>
              <a:t> (LR)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G. Larcher : Président du Sénat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G. Longuet : Vice-président OPECST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M. Bregeon : </a:t>
            </a:r>
            <a:r>
              <a:rPr lang="fr-FR" dirty="0" err="1"/>
              <a:t>Rapporteure</a:t>
            </a:r>
            <a:r>
              <a:rPr lang="fr-FR" dirty="0"/>
              <a:t> de la loi « accélération du nucléaire »</a:t>
            </a:r>
          </a:p>
        </p:txBody>
      </p:sp>
    </p:spTree>
    <p:extLst>
      <p:ext uri="{BB962C8B-B14F-4D97-AF65-F5344CB8AC3E}">
        <p14:creationId xmlns:p14="http://schemas.microsoft.com/office/powerpoint/2010/main" val="3102418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Plan de bataille :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07E34A-B021-48B1-BE6E-4F2194221742}"/>
              </a:ext>
            </a:extLst>
          </p:cNvPr>
          <p:cNvSpPr txBox="1"/>
          <p:nvPr/>
        </p:nvSpPr>
        <p:spPr>
          <a:xfrm>
            <a:off x="407348" y="2050555"/>
            <a:ext cx="114798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Projet de participation au débat public sur le programme de nouveaux réacteurs nucléaires et de 2 EPR à Penly, Paris le 27/02 </a:t>
            </a:r>
            <a:r>
              <a:rPr lang="fr-FR" sz="2800" b="1" dirty="0"/>
              <a:t>- refus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Participation au débat public : journée énergie organisée par A. Pic, le 4/03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Création d’un site internet avec l’actualité sur notre lutte contre le démantèlement de l’IRSN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Réflexion sur l’organisation d’un colloque</a:t>
            </a:r>
          </a:p>
          <a:p>
            <a:r>
              <a:rPr lang="fr-FR" sz="2800" dirty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19055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Plan de bataille :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13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07E34A-B021-48B1-BE6E-4F2194221742}"/>
              </a:ext>
            </a:extLst>
          </p:cNvPr>
          <p:cNvSpPr txBox="1"/>
          <p:nvPr/>
        </p:nvSpPr>
        <p:spPr>
          <a:xfrm>
            <a:off x="407349" y="3095897"/>
            <a:ext cx="112980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Grève et actions le </a:t>
            </a:r>
            <a:r>
              <a:rPr lang="fr-FR" sz="2800" b="1" dirty="0"/>
              <a:t>mardi 28/02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On remet le couvert le 28/02 avec </a:t>
            </a:r>
            <a:r>
              <a:rPr lang="fr-FR" sz="2400" b="1" dirty="0">
                <a:solidFill>
                  <a:srgbClr val="EE4757"/>
                </a:solidFill>
              </a:rPr>
              <a:t>une journée complète de grève?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400" dirty="0"/>
              <a:t>Ateliers et animations (débats, gâteaux …) sur FAR le matin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400" dirty="0"/>
              <a:t>Manifestation à proximité de l’assemblée nationale et demande d’un parcours (soumis à acceptation de la préfecture!)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400" dirty="0"/>
              <a:t>Financement des frais de mission pour les sites hors Ile de France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D69442-BEFF-407F-8EFB-03BFE9D1AB88}"/>
              </a:ext>
            </a:extLst>
          </p:cNvPr>
          <p:cNvSpPr txBox="1"/>
          <p:nvPr/>
        </p:nvSpPr>
        <p:spPr>
          <a:xfrm rot="20555189">
            <a:off x="5105813" y="2521580"/>
            <a:ext cx="3497429" cy="584775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E4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iller" panose="04020404031007020602" pitchFamily="82" charset="0"/>
                <a:cs typeface="72 Condensed" panose="020B0506030000000003" pitchFamily="34" charset="0"/>
              </a:rPr>
              <a:t>Dépôt de l’amendement ? </a:t>
            </a:r>
          </a:p>
        </p:txBody>
      </p:sp>
    </p:spTree>
    <p:extLst>
      <p:ext uri="{BB962C8B-B14F-4D97-AF65-F5344CB8AC3E}">
        <p14:creationId xmlns:p14="http://schemas.microsoft.com/office/powerpoint/2010/main" val="3817769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Plan de bataille :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D69442-BEFF-407F-8EFB-03BFE9D1AB88}"/>
              </a:ext>
            </a:extLst>
          </p:cNvPr>
          <p:cNvSpPr txBox="1"/>
          <p:nvPr/>
        </p:nvSpPr>
        <p:spPr>
          <a:xfrm rot="20555189">
            <a:off x="4279021" y="2512451"/>
            <a:ext cx="3497429" cy="584775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E4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iller" panose="04020404031007020602" pitchFamily="82" charset="0"/>
                <a:cs typeface="72 Condensed" panose="020B0506030000000003" pitchFamily="34" charset="0"/>
              </a:rPr>
              <a:t>Dépôt de l’amendement 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2A2D05-AA85-442B-BAB8-07786FA5BA01}"/>
              </a:ext>
            </a:extLst>
          </p:cNvPr>
          <p:cNvSpPr txBox="1"/>
          <p:nvPr/>
        </p:nvSpPr>
        <p:spPr>
          <a:xfrm>
            <a:off x="486568" y="3607156"/>
            <a:ext cx="1129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/>
              <a:t>On remet le couvert le 28/02 avec </a:t>
            </a:r>
            <a:r>
              <a:rPr lang="fr-FR" sz="2400" b="1" dirty="0">
                <a:solidFill>
                  <a:srgbClr val="EE4757"/>
                </a:solidFill>
              </a:rPr>
              <a:t>une journée complète de grève (voté le 20/02 à 85% des votes exprimés à l’AG)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400" dirty="0"/>
              <a:t>Manifestation à proximité de l’assemblée nationale et demande d’un parcours (soumis à acceptation de la préfecture!)</a:t>
            </a:r>
          </a:p>
        </p:txBody>
      </p:sp>
    </p:spTree>
    <p:extLst>
      <p:ext uri="{BB962C8B-B14F-4D97-AF65-F5344CB8AC3E}">
        <p14:creationId xmlns:p14="http://schemas.microsoft.com/office/powerpoint/2010/main" val="317573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Plan de bataille :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DC8F99-0015-405A-943A-88ABA3FE9A3F}"/>
              </a:ext>
            </a:extLst>
          </p:cNvPr>
          <p:cNvSpPr txBox="1"/>
          <p:nvPr/>
        </p:nvSpPr>
        <p:spPr>
          <a:xfrm>
            <a:off x="2499220" y="3120589"/>
            <a:ext cx="6762226" cy="2785378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Appel à un soutien massif le 28/02 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35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Fédérations syndicales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35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CLI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35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Associations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35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Personnalités </a:t>
            </a:r>
          </a:p>
        </p:txBody>
      </p:sp>
    </p:spTree>
    <p:extLst>
      <p:ext uri="{BB962C8B-B14F-4D97-AF65-F5344CB8AC3E}">
        <p14:creationId xmlns:p14="http://schemas.microsoft.com/office/powerpoint/2010/main" val="1179445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16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7FEBFA-2176-4B2E-BAF9-EEA4DFDD4AC7}"/>
              </a:ext>
            </a:extLst>
          </p:cNvPr>
          <p:cNvSpPr txBox="1"/>
          <p:nvPr/>
        </p:nvSpPr>
        <p:spPr>
          <a:xfrm rot="20481325">
            <a:off x="2315609" y="3381328"/>
            <a:ext cx="6590899" cy="1015663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Vous avez la parole !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D203369-0AC3-4706-AD2B-8DD6FB89A7B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0481325">
            <a:off x="4984567" y="4512518"/>
            <a:ext cx="4981614" cy="917972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70788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17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456AAB-4665-45DC-906D-B7F98D4FE062}"/>
              </a:ext>
            </a:extLst>
          </p:cNvPr>
          <p:cNvSpPr txBox="1"/>
          <p:nvPr/>
        </p:nvSpPr>
        <p:spPr>
          <a:xfrm rot="20889276">
            <a:off x="1377275" y="2596029"/>
            <a:ext cx="8622278" cy="1938992"/>
          </a:xfrm>
          <a:prstGeom prst="rect">
            <a:avLst/>
          </a:prstGeom>
          <a:noFill/>
          <a:ln w="12700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Merci à tous pour vos soutiens, idées d’actions, veille réseaux et presse, exemples, chansons 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B35289-EC58-4070-B068-5DBDD8D98CE5}"/>
              </a:ext>
            </a:extLst>
          </p:cNvPr>
          <p:cNvSpPr txBox="1"/>
          <p:nvPr/>
        </p:nvSpPr>
        <p:spPr>
          <a:xfrm>
            <a:off x="4297234" y="5399331"/>
            <a:ext cx="7056566" cy="523220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7FA8D9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A vos idées pour nos prochaines journées d’action</a:t>
            </a:r>
          </a:p>
        </p:txBody>
      </p:sp>
    </p:spTree>
    <p:extLst>
      <p:ext uri="{BB962C8B-B14F-4D97-AF65-F5344CB8AC3E}">
        <p14:creationId xmlns:p14="http://schemas.microsoft.com/office/powerpoint/2010/main" val="144088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9459E9-A27D-4840-BACD-5F6858CC3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Depuis le 08/02  (Pascal)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CSE extraordinaire 21/02 après-midi (Cédric)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Bilan journée 20/02 (François) 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Bilan actions parlementaires (François)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Plan de bataille (Denis)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Questions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06EDB0-FF98-4ED5-9ECC-FCBEFCCCD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11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76" y="1578096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25000" lnSpcReduction="20000"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14400" b="1" spc="25" dirty="0">
                <a:latin typeface="Trebuchet MS" panose="22635452340000000000" pitchFamily="2"/>
              </a:rPr>
              <a:t>Depuis mercredi noir : grandes étapes</a:t>
            </a:r>
          </a:p>
          <a:p>
            <a:pPr marL="0" indent="0">
              <a:lnSpc>
                <a:spcPts val="4300"/>
              </a:lnSpc>
              <a:buNone/>
            </a:pPr>
            <a:endParaRPr lang="fr-FR" sz="6400" b="1" u="sng" spc="25" dirty="0">
              <a:latin typeface="Trebuchet MS" panose="22635452340000000000" pitchFamily="2"/>
            </a:endParaRPr>
          </a:p>
          <a:p>
            <a:pPr marL="0" indent="0">
              <a:lnSpc>
                <a:spcPts val="4300"/>
              </a:lnSpc>
              <a:buNone/>
            </a:pPr>
            <a:r>
              <a:rPr lang="fr-FR" sz="6400" b="1" spc="25" dirty="0">
                <a:latin typeface="Trebuchet MS" panose="22635452340000000000" pitchFamily="2"/>
              </a:rPr>
              <a:t> </a:t>
            </a:r>
          </a:p>
          <a:p>
            <a:pPr marL="0" indent="0">
              <a:lnSpc>
                <a:spcPts val="4300"/>
              </a:lnSpc>
              <a:buNone/>
            </a:pPr>
            <a:endParaRPr lang="fr-FR" sz="6400" b="1" spc="25" dirty="0">
              <a:latin typeface="Trebuchet MS" panose="22635452340000000000" pitchFamily="2"/>
            </a:endParaRPr>
          </a:p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endParaRPr lang="fr-FR" sz="6400" b="1" spc="25" dirty="0">
              <a:latin typeface="Trebuchet MS" panose="22635452340000000000" pitchFamily="2"/>
            </a:endParaRPr>
          </a:p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endParaRPr lang="fr-FR" sz="6400" b="1" spc="25" dirty="0">
              <a:latin typeface="Trebuchet MS" panose="22635452340000000000" pitchFamily="2"/>
            </a:endParaRPr>
          </a:p>
          <a:p>
            <a:pPr marL="0" indent="0">
              <a:lnSpc>
                <a:spcPts val="4300"/>
              </a:lnSpc>
              <a:buNone/>
            </a:pPr>
            <a:r>
              <a:rPr lang="fr-FR" sz="3200" b="1" spc="25" dirty="0">
                <a:latin typeface="Trebuchet MS" panose="22635452340000000000" pitchFamily="2"/>
              </a:rPr>
              <a:t>-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3</a:t>
            </a:fld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986744C6-B196-4D78-8502-EBA58ECE3765}"/>
              </a:ext>
            </a:extLst>
          </p:cNvPr>
          <p:cNvSpPr/>
          <p:nvPr/>
        </p:nvSpPr>
        <p:spPr>
          <a:xfrm>
            <a:off x="647350" y="3514986"/>
            <a:ext cx="10897299" cy="1392573"/>
          </a:xfrm>
          <a:prstGeom prst="rightArrow">
            <a:avLst/>
          </a:prstGeom>
          <a:solidFill>
            <a:srgbClr val="7FA8D9"/>
          </a:solidFill>
          <a:ln>
            <a:solidFill>
              <a:srgbClr val="EE4757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E4B896-56A1-440E-AC1F-76C07E097196}"/>
              </a:ext>
            </a:extLst>
          </p:cNvPr>
          <p:cNvSpPr txBox="1"/>
          <p:nvPr/>
        </p:nvSpPr>
        <p:spPr>
          <a:xfrm rot="16200000">
            <a:off x="455952" y="4026605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E4757"/>
                </a:solidFill>
              </a:rPr>
              <a:t>08/02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D3ACF0-C3BC-4238-8A90-5C8A8B9E42FC}"/>
              </a:ext>
            </a:extLst>
          </p:cNvPr>
          <p:cNvSpPr txBox="1"/>
          <p:nvPr/>
        </p:nvSpPr>
        <p:spPr>
          <a:xfrm rot="16200000">
            <a:off x="3048715" y="4043365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EE4757"/>
                </a:solidFill>
              </a:defRPr>
            </a:lvl1pPr>
          </a:lstStyle>
          <a:p>
            <a:r>
              <a:rPr lang="fr-FR" dirty="0"/>
              <a:t>14/02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20549F-AF48-40C7-BEAD-54E97E30FF7D}"/>
              </a:ext>
            </a:extLst>
          </p:cNvPr>
          <p:cNvSpPr txBox="1"/>
          <p:nvPr/>
        </p:nvSpPr>
        <p:spPr>
          <a:xfrm rot="16200000">
            <a:off x="5455686" y="4008381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E4757"/>
                </a:solidFill>
              </a:rPr>
              <a:t>16/02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92DB86-01AC-4EB2-A768-82AB63277ED8}"/>
              </a:ext>
            </a:extLst>
          </p:cNvPr>
          <p:cNvSpPr txBox="1"/>
          <p:nvPr/>
        </p:nvSpPr>
        <p:spPr>
          <a:xfrm rot="16200000">
            <a:off x="7863782" y="404480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E4757"/>
                </a:solidFill>
              </a:rPr>
              <a:t>20/02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0C87F08-CF68-404B-B648-3A37765661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8072" y="4881671"/>
            <a:ext cx="1592555" cy="1614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00747C5D-62A8-4E6C-A340-CA16E5E47855}"/>
              </a:ext>
            </a:extLst>
          </p:cNvPr>
          <p:cNvSpPr/>
          <p:nvPr/>
        </p:nvSpPr>
        <p:spPr>
          <a:xfrm>
            <a:off x="112016" y="4547556"/>
            <a:ext cx="720000" cy="720000"/>
          </a:xfrm>
          <a:prstGeom prst="ellipse">
            <a:avLst/>
          </a:prstGeom>
          <a:solidFill>
            <a:srgbClr val="EE4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pPr algn="ctr"/>
            <a:r>
              <a:rPr lang="fr-FR" sz="2400" b="1" dirty="0"/>
              <a:t>Démantèlement de l’IRSN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98A8CE-0A72-4C78-8074-78B6228E57F8}"/>
              </a:ext>
            </a:extLst>
          </p:cNvPr>
          <p:cNvSpPr txBox="1"/>
          <p:nvPr/>
        </p:nvSpPr>
        <p:spPr>
          <a:xfrm>
            <a:off x="2839395" y="3045203"/>
            <a:ext cx="1170767" cy="584775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CSE extra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AG #1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2328BCF-086F-4218-9A57-2687684A42F2}"/>
              </a:ext>
            </a:extLst>
          </p:cNvPr>
          <p:cNvSpPr txBox="1"/>
          <p:nvPr/>
        </p:nvSpPr>
        <p:spPr>
          <a:xfrm>
            <a:off x="5223049" y="2906223"/>
            <a:ext cx="1170767" cy="830997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CA extra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OPECST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AG #2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A7E628A-F1AE-4719-B266-98732BCB32C2}"/>
              </a:ext>
            </a:extLst>
          </p:cNvPr>
          <p:cNvSpPr txBox="1"/>
          <p:nvPr/>
        </p:nvSpPr>
        <p:spPr>
          <a:xfrm rot="20555189">
            <a:off x="4674982" y="5031006"/>
            <a:ext cx="2340427" cy="830997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E4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  <a:cs typeface="72 Condensed" panose="020B0506030000000003" pitchFamily="34" charset="0"/>
              </a:rPr>
              <a:t>Motion votée avec 18 voix pour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36F039C-8926-41D0-BD08-C7A66D1B80C3}"/>
              </a:ext>
            </a:extLst>
          </p:cNvPr>
          <p:cNvSpPr txBox="1"/>
          <p:nvPr/>
        </p:nvSpPr>
        <p:spPr>
          <a:xfrm rot="16200000">
            <a:off x="9594813" y="4026605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E4757"/>
                </a:solidFill>
              </a:rPr>
              <a:t>21/02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C9A0F26-6F1C-4DEC-8581-A367BA124795}"/>
              </a:ext>
            </a:extLst>
          </p:cNvPr>
          <p:cNvSpPr txBox="1"/>
          <p:nvPr/>
        </p:nvSpPr>
        <p:spPr>
          <a:xfrm>
            <a:off x="9451598" y="3050625"/>
            <a:ext cx="1170767" cy="584775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CSE extra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AG #3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D31DAC4-264E-483D-94DE-AA07E4236892}"/>
              </a:ext>
            </a:extLst>
          </p:cNvPr>
          <p:cNvSpPr txBox="1"/>
          <p:nvPr/>
        </p:nvSpPr>
        <p:spPr>
          <a:xfrm>
            <a:off x="7654462" y="3176501"/>
            <a:ext cx="1170767" cy="338554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Grève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EAEEE26-4A7C-4971-9334-304349341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846" y="4656862"/>
            <a:ext cx="1210558" cy="161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7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2"/>
            <a:ext cx="11218863" cy="5237178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CSE extraordinaire 21/02 après-midi</a:t>
            </a:r>
          </a:p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Questionnement sans réponse :</a:t>
            </a:r>
          </a:p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	Quelle organisation (AAI?) Quel statut?</a:t>
            </a:r>
          </a:p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	Quid des activités du </a:t>
            </a:r>
            <a:r>
              <a:rPr lang="fr-FR" sz="3200" b="1" spc="25" dirty="0" err="1">
                <a:latin typeface="Trebuchet MS" panose="22635452340000000000" pitchFamily="2"/>
              </a:rPr>
              <a:t>Vesinet</a:t>
            </a:r>
            <a:r>
              <a:rPr lang="fr-FR" sz="3200" b="1" spc="25" dirty="0">
                <a:latin typeface="Trebuchet MS" panose="22635452340000000000" pitchFamily="2"/>
              </a:rPr>
              <a:t> et d’Orsay:</a:t>
            </a:r>
          </a:p>
          <a:p>
            <a:pPr lvl="3">
              <a:lnSpc>
                <a:spcPts val="4300"/>
              </a:lnSpc>
              <a:buFontTx/>
              <a:buChar char="-"/>
            </a:pPr>
            <a:r>
              <a:rPr lang="fr-FR" sz="2200" b="1" spc="25" dirty="0">
                <a:latin typeface="Trebuchet MS" panose="22635452340000000000" pitchFamily="2"/>
              </a:rPr>
              <a:t>Crise?</a:t>
            </a:r>
          </a:p>
          <a:p>
            <a:pPr lvl="3">
              <a:lnSpc>
                <a:spcPts val="4300"/>
              </a:lnSpc>
              <a:buFontTx/>
              <a:buChar char="-"/>
            </a:pPr>
            <a:r>
              <a:rPr lang="fr-FR" sz="2200" b="1" spc="25" dirty="0">
                <a:latin typeface="Trebuchet MS" panose="22635452340000000000" pitchFamily="2"/>
              </a:rPr>
              <a:t>SMERI (BU LDI)?</a:t>
            </a:r>
          </a:p>
          <a:p>
            <a:pPr lvl="3">
              <a:lnSpc>
                <a:spcPts val="4300"/>
              </a:lnSpc>
              <a:buFontTx/>
              <a:buChar char="-"/>
            </a:pPr>
            <a:r>
              <a:rPr lang="fr-FR" sz="2200" b="1" spc="25" dirty="0">
                <a:latin typeface="Trebuchet MS" panose="22635452340000000000" pitchFamily="2"/>
              </a:rPr>
              <a:t>SAME?</a:t>
            </a:r>
          </a:p>
          <a:p>
            <a:pPr lvl="3">
              <a:lnSpc>
                <a:spcPts val="4300"/>
              </a:lnSpc>
              <a:buFontTx/>
              <a:buChar char="-"/>
            </a:pPr>
            <a:r>
              <a:rPr lang="fr-FR" sz="2200" b="1" spc="25" dirty="0">
                <a:latin typeface="Trebuchet MS" panose="22635452340000000000" pitchFamily="2"/>
              </a:rPr>
              <a:t>Supports?</a:t>
            </a:r>
          </a:p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endParaRPr lang="fr-FR" sz="3200" b="1" spc="25" dirty="0">
              <a:latin typeface="Trebuchet MS" panose="22635452340000000000" pitchFamily="2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719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Mobilisation du 20/02 : Sud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5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5F9679-C9E1-4093-BF31-6BB9DC5E5469}"/>
              </a:ext>
            </a:extLst>
          </p:cNvPr>
          <p:cNvSpPr txBox="1"/>
          <p:nvPr/>
        </p:nvSpPr>
        <p:spPr>
          <a:xfrm>
            <a:off x="2087876" y="1952089"/>
            <a:ext cx="8016245" cy="584775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Une centaine de grévistes dés 6h30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B2B45E-FC81-4C0F-AFC3-83D16D30F750}"/>
              </a:ext>
            </a:extLst>
          </p:cNvPr>
          <p:cNvSpPr txBox="1"/>
          <p:nvPr/>
        </p:nvSpPr>
        <p:spPr>
          <a:xfrm>
            <a:off x="6626537" y="2632577"/>
            <a:ext cx="5126769" cy="584775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JT France 3 de 12h et 19h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261A9A-02C6-4489-AB70-0AF9602BCBA1}"/>
              </a:ext>
            </a:extLst>
          </p:cNvPr>
          <p:cNvSpPr txBox="1"/>
          <p:nvPr/>
        </p:nvSpPr>
        <p:spPr>
          <a:xfrm>
            <a:off x="1297631" y="5986001"/>
            <a:ext cx="9102136" cy="584775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Soutien de nos camarades du CEA Cad, EDF Marseille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1083FF-9729-470C-80F8-E6BC9AA79DFA}"/>
              </a:ext>
            </a:extLst>
          </p:cNvPr>
          <p:cNvSpPr txBox="1"/>
          <p:nvPr/>
        </p:nvSpPr>
        <p:spPr>
          <a:xfrm rot="21134712">
            <a:off x="7546816" y="4228318"/>
            <a:ext cx="4490392" cy="584775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Gâteaux, bonne ambiance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D538A2-41EB-4E05-A98A-9A086FE80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8" y="2605100"/>
            <a:ext cx="3380334" cy="23565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5E9D47-A31D-47C8-8C1F-0BF1A7786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06"/>
          <a:stretch/>
        </p:blipFill>
        <p:spPr>
          <a:xfrm>
            <a:off x="3866902" y="3285587"/>
            <a:ext cx="3380335" cy="235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7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Mobilisation du 20/02 : région parisienne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6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7C3C46-63A1-4123-9DA3-AA3603FD901E}"/>
              </a:ext>
            </a:extLst>
          </p:cNvPr>
          <p:cNvSpPr txBox="1"/>
          <p:nvPr/>
        </p:nvSpPr>
        <p:spPr>
          <a:xfrm>
            <a:off x="696118" y="2250025"/>
            <a:ext cx="8016245" cy="584775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Plus de 500 manifestants place Bainville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A87861-7726-473C-8025-3F3E2157E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46" y="3105560"/>
            <a:ext cx="2233585" cy="27229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0FE88A9-3EA3-4393-BCAB-A4C2DA76D95F}"/>
              </a:ext>
            </a:extLst>
          </p:cNvPr>
          <p:cNvSpPr txBox="1"/>
          <p:nvPr/>
        </p:nvSpPr>
        <p:spPr>
          <a:xfrm>
            <a:off x="234898" y="6063962"/>
            <a:ext cx="10670790" cy="584775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Soutien de nos camarades du CEA Saclay, Framatome, </a:t>
            </a:r>
            <a:r>
              <a:rPr lang="fr-FR" sz="3200" b="1" dirty="0" err="1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Andra</a:t>
            </a:r>
            <a:r>
              <a:rPr lang="fr-FR" sz="32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, EDF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C1655F-5841-40BF-B79B-3233B3300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244" y="3107364"/>
            <a:ext cx="3626330" cy="27211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E8B2FC-A843-43DA-8399-9EBD15EF3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-66" r="27385" b="1"/>
          <a:stretch/>
        </p:blipFill>
        <p:spPr>
          <a:xfrm>
            <a:off x="6797435" y="3103755"/>
            <a:ext cx="3508615" cy="27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4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Mobilisation du 20/02 : Diagnostic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7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7FEBFA-2176-4B2E-BAF9-EEA4DFDD4AC7}"/>
              </a:ext>
            </a:extLst>
          </p:cNvPr>
          <p:cNvSpPr txBox="1"/>
          <p:nvPr/>
        </p:nvSpPr>
        <p:spPr>
          <a:xfrm>
            <a:off x="486569" y="2302519"/>
            <a:ext cx="9546664" cy="1569660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Améliorations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Lieu de rassemblement, parcours (soumis à acceptation!)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  <a:sym typeface="Wingdings" panose="05000000000000000000" pitchFamily="2" charset="2"/>
              </a:rPr>
              <a:t>Séquencement de la manifestation </a:t>
            </a:r>
            <a:endParaRPr lang="fr-FR" sz="3200" b="1" dirty="0">
              <a:solidFill>
                <a:srgbClr val="EE4757"/>
              </a:solidFill>
              <a:latin typeface="Bernard MT Condensed" panose="02050806060905020404" pitchFamily="18" charset="0"/>
              <a:cs typeface="72 Condensed" panose="020B0506030000000003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235BD0-63B4-4C82-BE37-244013E75F73}"/>
              </a:ext>
            </a:extLst>
          </p:cNvPr>
          <p:cNvSpPr txBox="1"/>
          <p:nvPr/>
        </p:nvSpPr>
        <p:spPr>
          <a:xfrm>
            <a:off x="2112168" y="4713813"/>
            <a:ext cx="7298415" cy="769441"/>
          </a:xfrm>
          <a:prstGeom prst="rect">
            <a:avLst/>
          </a:prstGeom>
          <a:noFill/>
          <a:ln w="28575">
            <a:solidFill>
              <a:srgbClr val="7FA8D9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7FA8D9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Attention aux débordements !</a:t>
            </a:r>
          </a:p>
        </p:txBody>
      </p:sp>
    </p:spTree>
    <p:extLst>
      <p:ext uri="{BB962C8B-B14F-4D97-AF65-F5344CB8AC3E}">
        <p14:creationId xmlns:p14="http://schemas.microsoft.com/office/powerpoint/2010/main" val="411692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76" y="1394228"/>
            <a:ext cx="11218863" cy="73372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Calendrier parlementaire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8</a:t>
            </a:fld>
            <a:endParaRPr lang="fr-FR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986744C6-B196-4D78-8502-EBA58ECE3765}"/>
              </a:ext>
            </a:extLst>
          </p:cNvPr>
          <p:cNvSpPr/>
          <p:nvPr/>
        </p:nvSpPr>
        <p:spPr>
          <a:xfrm>
            <a:off x="647350" y="3514986"/>
            <a:ext cx="10897299" cy="1392573"/>
          </a:xfrm>
          <a:prstGeom prst="rightArrow">
            <a:avLst/>
          </a:prstGeom>
          <a:solidFill>
            <a:srgbClr val="7FA8D9"/>
          </a:solidFill>
          <a:ln>
            <a:solidFill>
              <a:srgbClr val="EE4757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E4B896-56A1-440E-AC1F-76C07E097196}"/>
              </a:ext>
            </a:extLst>
          </p:cNvPr>
          <p:cNvSpPr txBox="1"/>
          <p:nvPr/>
        </p:nvSpPr>
        <p:spPr>
          <a:xfrm rot="16200000">
            <a:off x="1122586" y="4033751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E4757"/>
                </a:solidFill>
              </a:rPr>
              <a:t>28/02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D3ACF0-C3BC-4238-8A90-5C8A8B9E42FC}"/>
              </a:ext>
            </a:extLst>
          </p:cNvPr>
          <p:cNvSpPr txBox="1"/>
          <p:nvPr/>
        </p:nvSpPr>
        <p:spPr>
          <a:xfrm rot="16200000">
            <a:off x="3310750" y="404364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EE4757"/>
                </a:solidFill>
              </a:defRPr>
            </a:lvl1pPr>
          </a:lstStyle>
          <a:p>
            <a:r>
              <a:rPr lang="fr-FR" dirty="0"/>
              <a:t>1-2/03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20549F-AF48-40C7-BEAD-54E97E30FF7D}"/>
              </a:ext>
            </a:extLst>
          </p:cNvPr>
          <p:cNvSpPr txBox="1"/>
          <p:nvPr/>
        </p:nvSpPr>
        <p:spPr>
          <a:xfrm rot="16200000">
            <a:off x="5455686" y="4008381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E4757"/>
                </a:solidFill>
              </a:rPr>
              <a:t>13/03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92DB86-01AC-4EB2-A768-82AB63277ED8}"/>
              </a:ext>
            </a:extLst>
          </p:cNvPr>
          <p:cNvSpPr txBox="1"/>
          <p:nvPr/>
        </p:nvSpPr>
        <p:spPr>
          <a:xfrm rot="16200000">
            <a:off x="7724525" y="4043645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EE4757"/>
                </a:solidFill>
              </a:rPr>
              <a:t>15/03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98A8CE-0A72-4C78-8074-78B6228E57F8}"/>
              </a:ext>
            </a:extLst>
          </p:cNvPr>
          <p:cNvSpPr txBox="1"/>
          <p:nvPr/>
        </p:nvSpPr>
        <p:spPr>
          <a:xfrm>
            <a:off x="346715" y="2514564"/>
            <a:ext cx="2042487" cy="830997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Commission du développement durable (députés, sénateurs)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2328BCF-086F-4218-9A57-2687684A42F2}"/>
              </a:ext>
            </a:extLst>
          </p:cNvPr>
          <p:cNvSpPr txBox="1"/>
          <p:nvPr/>
        </p:nvSpPr>
        <p:spPr>
          <a:xfrm>
            <a:off x="5192540" y="2367776"/>
            <a:ext cx="1278419" cy="1077218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Début d’examen du texte à l’assemblée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D31DAC4-264E-483D-94DE-AA07E4236892}"/>
              </a:ext>
            </a:extLst>
          </p:cNvPr>
          <p:cNvSpPr txBox="1"/>
          <p:nvPr/>
        </p:nvSpPr>
        <p:spPr>
          <a:xfrm>
            <a:off x="7356550" y="2391454"/>
            <a:ext cx="1397259" cy="1077218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Mise au vote de la loi d’accélération à l’assemblée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708C1E1-06C9-443A-8FA7-7183701E7615}"/>
              </a:ext>
            </a:extLst>
          </p:cNvPr>
          <p:cNvSpPr txBox="1"/>
          <p:nvPr/>
        </p:nvSpPr>
        <p:spPr>
          <a:xfrm rot="20555189">
            <a:off x="454272" y="4741296"/>
            <a:ext cx="2340427" cy="1077218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E4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iller" panose="04020404031007020602" pitchFamily="82" charset="0"/>
                <a:cs typeface="72 Condensed" panose="020B0506030000000003" pitchFamily="34" charset="0"/>
              </a:rPr>
              <a:t>Dépôt de l’amendement ?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BEA9534-C5EF-455B-A2A7-932CE0E2C118}"/>
              </a:ext>
            </a:extLst>
          </p:cNvPr>
          <p:cNvSpPr txBox="1"/>
          <p:nvPr/>
        </p:nvSpPr>
        <p:spPr>
          <a:xfrm>
            <a:off x="2902256" y="2363684"/>
            <a:ext cx="1517917" cy="1077218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Commission affaires économiques à l’assemblée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4E14875-0C2B-4925-8958-2B9DF735B2D8}"/>
              </a:ext>
            </a:extLst>
          </p:cNvPr>
          <p:cNvSpPr txBox="1"/>
          <p:nvPr/>
        </p:nvSpPr>
        <p:spPr>
          <a:xfrm>
            <a:off x="8215471" y="4775710"/>
            <a:ext cx="3817138" cy="1569660"/>
          </a:xfrm>
          <a:prstGeom prst="rect">
            <a:avLst/>
          </a:prstGeom>
          <a:noFill/>
          <a:ln w="57150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EE4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iller" panose="04020404031007020602" pitchFamily="82" charset="0"/>
                <a:cs typeface="72 Condensed" panose="020B0506030000000003" pitchFamily="34" charset="0"/>
              </a:rPr>
              <a:t>PPE (Programmation Pluriannuelle de l’Energie) volet sûreté  avant fin 2023</a:t>
            </a:r>
          </a:p>
        </p:txBody>
      </p:sp>
    </p:spTree>
    <p:extLst>
      <p:ext uri="{BB962C8B-B14F-4D97-AF65-F5344CB8AC3E}">
        <p14:creationId xmlns:p14="http://schemas.microsoft.com/office/powerpoint/2010/main" val="576867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11183B9B-A8C9-4B06-8575-3D39FD6C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8" y="1392223"/>
            <a:ext cx="11218863" cy="9525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/>
          </a:bodyPr>
          <a:lstStyle/>
          <a:p>
            <a:pPr marL="0" marR="0" indent="0" algn="l">
              <a:lnSpc>
                <a:spcPts val="4300"/>
              </a:lnSpc>
              <a:spcAft>
                <a:spcPts val="0"/>
              </a:spcAft>
              <a:buNone/>
            </a:pPr>
            <a:r>
              <a:rPr lang="fr-FR" sz="3200" b="1" spc="25" dirty="0">
                <a:latin typeface="Trebuchet MS" panose="22635452340000000000" pitchFamily="2"/>
              </a:rPr>
              <a:t>Actions envers les parlementaires (1/3):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DD1CB2-66DE-49E6-BCB8-3AB79054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5EF6-8718-4233-AC5A-D78F068ACFE5}" type="slidenum">
              <a:rPr lang="fr-FR" smtClean="0"/>
              <a:t>9</a:t>
            </a:fld>
            <a:endParaRPr lang="fr-FR"/>
          </a:p>
        </p:txBody>
      </p:sp>
      <p:pic>
        <p:nvPicPr>
          <p:cNvPr id="1026" name="Image 3">
            <a:extLst>
              <a:ext uri="{FF2B5EF4-FFF2-40B4-BE49-F238E27FC236}">
                <a16:creationId xmlns:a16="http://schemas.microsoft.com/office/drawing/2014/main" id="{4CC5B552-7B3C-4821-98C2-2B04C0123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48" y="3679134"/>
            <a:ext cx="8577901" cy="30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9E85E05-2844-408D-813F-67082900083A}"/>
              </a:ext>
            </a:extLst>
          </p:cNvPr>
          <p:cNvSpPr txBox="1"/>
          <p:nvPr/>
        </p:nvSpPr>
        <p:spPr>
          <a:xfrm>
            <a:off x="421791" y="1993941"/>
            <a:ext cx="7155804" cy="1384995"/>
          </a:xfrm>
          <a:prstGeom prst="rect">
            <a:avLst/>
          </a:prstGeom>
          <a:noFill/>
          <a:ln w="28575">
            <a:solidFill>
              <a:srgbClr val="EE4757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Ajustement de la stratégie:</a:t>
            </a:r>
          </a:p>
          <a:p>
            <a:r>
              <a:rPr lang="fr-FR" sz="28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Couverture de tous les groupes</a:t>
            </a:r>
          </a:p>
          <a:p>
            <a:r>
              <a:rPr lang="fr-FR" sz="2800" b="1" dirty="0">
                <a:solidFill>
                  <a:srgbClr val="EE4757"/>
                </a:solidFill>
                <a:latin typeface="Bernard MT Condensed" panose="02050806060905020404" pitchFamily="18" charset="0"/>
                <a:cs typeface="72 Condensed" panose="020B0506030000000003" pitchFamily="34" charset="0"/>
              </a:rPr>
              <a:t>En particulier, LR, Modem et Horizon à convaincre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C3B324-31B5-4D65-B283-1AD7B4EC7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949" y="4513278"/>
            <a:ext cx="638131" cy="6381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575B3F-AA8C-485D-B994-721D672A4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54" y="4484476"/>
            <a:ext cx="638131" cy="6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731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BF019BA3BE844A8805086771431098" ma:contentTypeVersion="2" ma:contentTypeDescription="Crée un document." ma:contentTypeScope="" ma:versionID="8e83f6e530bbd066c1876c252b2fc99b">
  <xsd:schema xmlns:xsd="http://www.w3.org/2001/XMLSchema" xmlns:xs="http://www.w3.org/2001/XMLSchema" xmlns:p="http://schemas.microsoft.com/office/2006/metadata/properties" xmlns:ns2="7625e631-cd40-4bb5-8abf-34b46cf9d830" targetNamespace="http://schemas.microsoft.com/office/2006/metadata/properties" ma:root="true" ma:fieldsID="3ba5df9b51559c6ff74a873bb1129355" ns2:_="">
    <xsd:import namespace="7625e631-cd40-4bb5-8abf-34b46cf9d8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25e631-cd40-4bb5-8abf-34b46cf9d83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5D351D-917E-4C43-B168-4D01C99507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E35DFBA-E883-4007-8450-FACC639009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25e631-cd40-4bb5-8abf-34b46cf9d8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75AB62-0DEB-48AB-8E4B-486BD8D536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659</Words>
  <Application>Microsoft Office PowerPoint</Application>
  <PresentationFormat>Grand écran</PresentationFormat>
  <Paragraphs>129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Bernard MT Condensed</vt:lpstr>
      <vt:lpstr>Calibri</vt:lpstr>
      <vt:lpstr>Calibri Light</vt:lpstr>
      <vt:lpstr>Chiller</vt:lpstr>
      <vt:lpstr>Trebuchet MS</vt:lpstr>
      <vt:lpstr>Wingdings</vt:lpstr>
      <vt:lpstr>Thème Office</vt:lpstr>
      <vt:lpstr>Avenir de l’IRSN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TAURINES Tatiana</dc:creator>
  <cp:lastModifiedBy>GOMEZ Cedric</cp:lastModifiedBy>
  <cp:revision>75</cp:revision>
  <dcterms:created xsi:type="dcterms:W3CDTF">2023-01-30T08:12:02Z</dcterms:created>
  <dcterms:modified xsi:type="dcterms:W3CDTF">2023-03-06T06:26:57Z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0x01010072BF019BA3BE844A8805086771431098</vt:lpwstr>
  </property>
</Properties>
</file>