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03516-8A20-47F2-BA94-6A11D0C9C499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CB9C2-4171-43B9-BCFA-C6B52D77F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15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CB9C2-4171-43B9-BCFA-C6B52D77F94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00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68DD0E-85DA-4F89-A1DE-BC2994C98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F97883-4BC4-4FD0-8AFB-C202E37C7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DFC936-D1CA-4949-8E7B-219F2B1E2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C93F-65B8-40A0-9A48-54B99007498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E04F66-47EF-4975-817D-1574FF74E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38CF60-2230-4DEC-95F3-98641BA53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B857-D755-4C59-AE59-66602AA73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902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439BEB-0EDB-46CA-9178-38847B3DF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EE91E3A-CE5C-468C-8524-C66DA6368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B9F339-2C4B-48F1-8AB2-EFCF53B2A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C93F-65B8-40A0-9A48-54B99007498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9C72A9-31F8-4FF9-A6D2-A5B3FCE43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2CFB77-60BD-41C3-A2DB-87DD932AA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B857-D755-4C59-AE59-66602AA73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47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6CEB15F-096E-4003-AE20-1288D0B50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7ABA4A-BBA5-4E9B-B2BB-1C7C7799D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97C2B0-BDF6-4403-B2FF-A58B3A362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C93F-65B8-40A0-9A48-54B99007498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E07340-0868-4298-90FB-631CCBC5B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401BA5-5A3F-41F4-BC30-9334A562B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B857-D755-4C59-AE59-66602AA73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10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88D637-F7C5-47C3-8CB1-A6559F9E2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0E185A-7CF1-4780-9C32-D76ACBC90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30C4F2-7985-4C84-BB00-4073235DB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C93F-65B8-40A0-9A48-54B99007498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5C4142-720B-4FE4-AD25-DCD754700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35D792-DD4E-409B-AD43-92D94B68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B857-D755-4C59-AE59-66602AA73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58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786916-06D4-44A4-87C6-D367736B0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64EEB7-66CC-4F64-B8CD-E6A58F60B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84F73F-42E1-4FCB-AA82-333F52F8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C93F-65B8-40A0-9A48-54B99007498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B4F1D7-828E-4497-9E74-48EEA0423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E3B7E2-B931-41CC-9C4A-2828FA79F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B857-D755-4C59-AE59-66602AA73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72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F97573-E92B-4E8F-9418-E49DAB747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1D39E8-5525-4F9A-9588-BE594BEE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DDF895-5442-43B7-9290-969ED9571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D66208-B153-416A-9BC6-13E65A48D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C93F-65B8-40A0-9A48-54B99007498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BB577C-E3ED-4186-BE3E-4DFD4B4AC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AD0FF4-AE95-4DAA-90F7-3E90932EA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B857-D755-4C59-AE59-66602AA73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17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28A771-D61F-4FE9-8796-62CCDAD7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A6B812-7F0E-48FE-A77B-8818C8052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8D9853A-5551-47E1-BD58-E8270FD80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C6DE9AC-D0A1-4009-8779-F389535F7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7CFFF19-B47A-41B5-86BC-29821581C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FF5CBFB-2C19-4F39-9A6A-B4821F72E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C93F-65B8-40A0-9A48-54B99007498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3F6A842-BDA6-48CF-AA18-CC4968DA7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39EB0B1-BEE4-4E3C-A780-51770566B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B857-D755-4C59-AE59-66602AA73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04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ED3DE-4C19-4A0E-81D2-AEFF2AE72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287A02D-E5E6-414B-91C9-59A664B44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C93F-65B8-40A0-9A48-54B99007498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37CFE1-CCC8-40AF-8C75-039CF052D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A793A8-5FD7-4705-A0AD-AD2BBF14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B857-D755-4C59-AE59-66602AA73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45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116EA8C-693A-45E6-B3AF-D919EB9D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C93F-65B8-40A0-9A48-54B99007498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4C7AE17-27F1-46DB-B58F-8AC5128CB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7B7B4D-D538-44F4-BCB2-AB0BFBDCC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B857-D755-4C59-AE59-66602AA73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29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EEDFD-5C6E-4F9F-91FD-5E7AEDB91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D67257-8753-4D26-9955-C94242B0D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30FE46-1D71-4097-9DCE-192461BA7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C8FC5A-8B54-4BAE-96A3-036AAA36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C93F-65B8-40A0-9A48-54B99007498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AFB7D7-5498-409A-8FC1-9AB931BBF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9973B6-B801-4C61-BB31-5D64EC926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B857-D755-4C59-AE59-66602AA73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71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706A27-E8C9-4673-9B16-A7A502C5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C0FF875-5AEC-4AD7-8094-4BBC64C45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4118CE-C400-47B2-9F47-C193A2807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860BF3-E9DC-4270-9C53-35A5D0BF7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C93F-65B8-40A0-9A48-54B99007498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D4F961-E078-4052-9940-6F1CAB01E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4F87E4-84C5-424A-8AD9-FB85B2C95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B857-D755-4C59-AE59-66602AA73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69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454BDFE-3C90-4FF7-8390-51375CCCD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0727AF-149D-4EEF-BB79-05769DE5B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9499F6-BE48-4388-ACC5-D958BC615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FC93F-65B8-40A0-9A48-54B99007498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5111A1-1E7C-42AD-8550-8DBCC5824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70C09E-CE1C-4F1F-8ECD-2174F43F8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5B857-D755-4C59-AE59-66602AA73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70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2938D0-F36F-4CDE-9F03-40BDF6BF50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4E8B2E-D5A2-4A69-A09A-88B9F3E560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B31717B-A702-4254-A0F8-18298F352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9451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02B8C2-05F3-4F6B-ADE5-1C85BE9382D3}"/>
              </a:ext>
            </a:extLst>
          </p:cNvPr>
          <p:cNvSpPr/>
          <p:nvPr/>
        </p:nvSpPr>
        <p:spPr>
          <a:xfrm>
            <a:off x="3104636" y="6001295"/>
            <a:ext cx="59827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ERASMUS 2022</a:t>
            </a:r>
          </a:p>
        </p:txBody>
      </p:sp>
    </p:spTree>
    <p:extLst>
      <p:ext uri="{BB962C8B-B14F-4D97-AF65-F5344CB8AC3E}">
        <p14:creationId xmlns:p14="http://schemas.microsoft.com/office/powerpoint/2010/main" val="256365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426C371B-E2D5-4D0A-874B-EBCE986B1F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1" r="19499"/>
          <a:stretch/>
        </p:blipFill>
        <p:spPr>
          <a:xfrm rot="5400000">
            <a:off x="4466792" y="2324913"/>
            <a:ext cx="2911084" cy="28592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44CEEB8-32FB-4EA6-AD67-867FFD1FD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TO FIGHT RACISM WE NEED TO: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8F5CF94-F509-47C8-B525-2A591967C4EE}"/>
              </a:ext>
            </a:extLst>
          </p:cNvPr>
          <p:cNvSpPr txBox="1"/>
          <p:nvPr/>
        </p:nvSpPr>
        <p:spPr>
          <a:xfrm rot="731689">
            <a:off x="8178800" y="5507276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BE OPEN MINDED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6DF792B-17AA-43EA-BE12-4CDF323C2E8A}"/>
              </a:ext>
            </a:extLst>
          </p:cNvPr>
          <p:cNvSpPr txBox="1"/>
          <p:nvPr/>
        </p:nvSpPr>
        <p:spPr>
          <a:xfrm rot="20973080">
            <a:off x="701040" y="3752950"/>
            <a:ext cx="401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BE AWARE OF THE DIFFERENT FORMS OF RACISM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C158F3C-2E9C-441D-A0C3-9D5AFF3108E6}"/>
              </a:ext>
            </a:extLst>
          </p:cNvPr>
          <p:cNvSpPr txBox="1"/>
          <p:nvPr/>
        </p:nvSpPr>
        <p:spPr>
          <a:xfrm rot="20951838">
            <a:off x="6710680" y="1864353"/>
            <a:ext cx="401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COOPERATE WITH OTHERS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256953E-BAD9-49EC-AD50-279775262452}"/>
              </a:ext>
            </a:extLst>
          </p:cNvPr>
          <p:cNvSpPr txBox="1"/>
          <p:nvPr/>
        </p:nvSpPr>
        <p:spPr>
          <a:xfrm rot="21006712">
            <a:off x="4109443" y="4907111"/>
            <a:ext cx="401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ACCEPT OTHERS’ DIFFERENCES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0714FA3-24CD-4A63-BD43-411F5830EE65}"/>
              </a:ext>
            </a:extLst>
          </p:cNvPr>
          <p:cNvSpPr txBox="1"/>
          <p:nvPr/>
        </p:nvSpPr>
        <p:spPr>
          <a:xfrm rot="499387">
            <a:off x="1920240" y="2223972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COMMUNICATE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A0B124C-4E08-4CC6-B9B8-5322A52228E8}"/>
              </a:ext>
            </a:extLst>
          </p:cNvPr>
          <p:cNvSpPr txBox="1"/>
          <p:nvPr/>
        </p:nvSpPr>
        <p:spPr>
          <a:xfrm rot="300999">
            <a:off x="7894322" y="3636596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LISTEN TO OTHERS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E015527-2CF5-4A80-AE2F-DA86E28976A7}"/>
              </a:ext>
            </a:extLst>
          </p:cNvPr>
          <p:cNvSpPr txBox="1"/>
          <p:nvPr/>
        </p:nvSpPr>
        <p:spPr>
          <a:xfrm>
            <a:off x="4759675" y="3272347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BE UNITED</a:t>
            </a:r>
          </a:p>
        </p:txBody>
      </p:sp>
      <p:sp>
        <p:nvSpPr>
          <p:cNvPr id="19" name="Cœur 18">
            <a:extLst>
              <a:ext uri="{FF2B5EF4-FFF2-40B4-BE49-F238E27FC236}">
                <a16:creationId xmlns:a16="http://schemas.microsoft.com/office/drawing/2014/main" id="{3578B7C6-0C3E-4592-B1C5-DF553368FC7E}"/>
              </a:ext>
            </a:extLst>
          </p:cNvPr>
          <p:cNvSpPr/>
          <p:nvPr/>
        </p:nvSpPr>
        <p:spPr>
          <a:xfrm>
            <a:off x="4714528" y="2657403"/>
            <a:ext cx="2489115" cy="2194269"/>
          </a:xfrm>
          <a:prstGeom prst="hear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2878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10" grpId="0"/>
      <p:bldP spid="12" grpId="0"/>
      <p:bldP spid="14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3000">
              <a:srgbClr val="FF0000"/>
            </a:gs>
            <a:gs pos="69000">
              <a:srgbClr val="C00000"/>
            </a:gs>
            <a:gs pos="97000">
              <a:srgbClr val="C0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79A13E1-6DA3-4CCF-B1F4-CCEC7CE33445}"/>
              </a:ext>
            </a:extLst>
          </p:cNvPr>
          <p:cNvSpPr txBox="1"/>
          <p:nvPr/>
        </p:nvSpPr>
        <p:spPr>
          <a:xfrm>
            <a:off x="0" y="331141"/>
            <a:ext cx="1046921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/>
              <a:t>Malgrés</a:t>
            </a:r>
            <a:r>
              <a:rPr lang="fr-FR" sz="3200" dirty="0"/>
              <a:t> nos différences, ON EST PAREIL !</a:t>
            </a:r>
          </a:p>
          <a:p>
            <a:r>
              <a:rPr lang="fr-FR" sz="3200" dirty="0" err="1"/>
              <a:t>We</a:t>
            </a:r>
            <a:r>
              <a:rPr lang="fr-FR" sz="3200" dirty="0"/>
              <a:t> are the </a:t>
            </a:r>
            <a:r>
              <a:rPr lang="fr-FR" sz="3200" dirty="0" err="1"/>
              <a:t>same</a:t>
            </a:r>
            <a:r>
              <a:rPr lang="fr-FR" sz="3200" dirty="0"/>
              <a:t> !</a:t>
            </a:r>
          </a:p>
          <a:p>
            <a:r>
              <a:rPr lang="fr-FR" sz="3200" dirty="0"/>
              <a:t>Noi </a:t>
            </a:r>
            <a:r>
              <a:rPr lang="fr-FR" sz="3200" dirty="0" err="1"/>
              <a:t>suntem</a:t>
            </a:r>
            <a:r>
              <a:rPr lang="fr-FR" sz="3200" dirty="0"/>
              <a:t> la </a:t>
            </a:r>
            <a:r>
              <a:rPr lang="fr-FR" sz="3200" dirty="0" err="1"/>
              <a:t>fel</a:t>
            </a:r>
            <a:r>
              <a:rPr lang="fr-FR" sz="3200" dirty="0"/>
              <a:t> !</a:t>
            </a:r>
          </a:p>
          <a:p>
            <a:r>
              <a:rPr lang="fr-FR" sz="3200" dirty="0" err="1"/>
              <a:t>Todos</a:t>
            </a:r>
            <a:r>
              <a:rPr lang="fr-FR" sz="3200" dirty="0"/>
              <a:t> </a:t>
            </a:r>
            <a:r>
              <a:rPr lang="fr-FR" sz="3200" dirty="0" err="1"/>
              <a:t>somos</a:t>
            </a:r>
            <a:r>
              <a:rPr lang="fr-FR" sz="3200" dirty="0"/>
              <a:t> </a:t>
            </a:r>
            <a:r>
              <a:rPr lang="fr-FR" sz="3200" dirty="0" err="1"/>
              <a:t>iguale</a:t>
            </a:r>
            <a:r>
              <a:rPr lang="fr-FR" sz="3200" dirty="0"/>
              <a:t> !</a:t>
            </a:r>
          </a:p>
          <a:p>
            <a:r>
              <a:rPr lang="fr-FR" sz="3200" dirty="0"/>
              <a:t>Nou tout </a:t>
            </a:r>
            <a:r>
              <a:rPr lang="fr-FR" sz="3200" dirty="0" err="1"/>
              <a:t>mèm</a:t>
            </a:r>
            <a:r>
              <a:rPr lang="fr-FR" sz="3200" dirty="0"/>
              <a:t> </a:t>
            </a:r>
            <a:r>
              <a:rPr lang="fr-FR" sz="3200" dirty="0" err="1"/>
              <a:t>mannyè</a:t>
            </a:r>
            <a:r>
              <a:rPr lang="fr-FR" sz="3200" dirty="0"/>
              <a:t>-a !</a:t>
            </a:r>
          </a:p>
          <a:p>
            <a:r>
              <a:rPr lang="el-GR" sz="3200" dirty="0"/>
              <a:t>ΕΙΜΑΣΤΕ ΙΔΙΟΙ</a:t>
            </a:r>
            <a:r>
              <a:rPr lang="fr-FR" sz="3200" dirty="0"/>
              <a:t> !</a:t>
            </a:r>
          </a:p>
          <a:p>
            <a:r>
              <a:rPr lang="fr-FR" sz="3200" dirty="0"/>
              <a:t>En travaillant ensemble, ON EST PLUS FORT !</a:t>
            </a:r>
          </a:p>
          <a:p>
            <a:r>
              <a:rPr lang="fr-FR" sz="3200" dirty="0"/>
              <a:t>Nou pli </a:t>
            </a:r>
            <a:r>
              <a:rPr lang="fr-FR" sz="3200" dirty="0" err="1"/>
              <a:t>fo</a:t>
            </a:r>
            <a:r>
              <a:rPr lang="fr-FR" sz="3200" dirty="0"/>
              <a:t> !</a:t>
            </a:r>
          </a:p>
          <a:p>
            <a:r>
              <a:rPr lang="fr-FR" sz="3200" dirty="0" err="1"/>
              <a:t>We</a:t>
            </a:r>
            <a:r>
              <a:rPr lang="fr-FR" sz="3200" dirty="0"/>
              <a:t> are </a:t>
            </a:r>
            <a:r>
              <a:rPr lang="fr-FR" sz="3200" dirty="0" err="1"/>
              <a:t>stronger</a:t>
            </a:r>
            <a:r>
              <a:rPr lang="fr-FR" sz="3200" dirty="0"/>
              <a:t> !</a:t>
            </a:r>
          </a:p>
          <a:p>
            <a:r>
              <a:rPr lang="fr-FR" sz="3200" dirty="0" err="1"/>
              <a:t>Suntem</a:t>
            </a:r>
            <a:r>
              <a:rPr lang="fr-FR" sz="3200" dirty="0"/>
              <a:t> mai </a:t>
            </a:r>
            <a:r>
              <a:rPr lang="fr-FR" sz="3200" dirty="0" err="1"/>
              <a:t>puternici</a:t>
            </a:r>
            <a:r>
              <a:rPr lang="fr-FR" sz="3200" dirty="0"/>
              <a:t> !</a:t>
            </a:r>
          </a:p>
          <a:p>
            <a:r>
              <a:rPr lang="fr-FR" sz="3200" dirty="0"/>
              <a:t>Somos mas </a:t>
            </a:r>
            <a:r>
              <a:rPr lang="fr-FR" sz="3200" dirty="0" err="1"/>
              <a:t>fuertes</a:t>
            </a:r>
            <a:r>
              <a:rPr lang="fr-FR" sz="3200" dirty="0"/>
              <a:t> !</a:t>
            </a:r>
          </a:p>
          <a:p>
            <a:r>
              <a:rPr lang="el-GR" sz="3200" dirty="0"/>
              <a:t>ΕΙΜΑΣΤΕ ΠΙΟ ΔΥΝΑΤΟΙ</a:t>
            </a:r>
            <a:r>
              <a:rPr lang="fr-FR" sz="3200" dirty="0"/>
              <a:t> !</a:t>
            </a:r>
          </a:p>
          <a:p>
            <a:endParaRPr lang="fr-FR" sz="2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2634838-2E0F-41D6-84EB-0A05B6E97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25" y="0"/>
            <a:ext cx="5102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2919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B6BA65F-E8EE-47AD-9965-94421BDA4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3CE65C9-6996-4054-8D87-1B869E6AC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8962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Greek </a:t>
            </a:r>
            <a:r>
              <a:rPr lang="fr-FR" b="1" dirty="0" err="1">
                <a:solidFill>
                  <a:schemeClr val="bg1"/>
                </a:solidFill>
              </a:rPr>
              <a:t>Poem</a:t>
            </a:r>
            <a:r>
              <a:rPr lang="fr-FR" b="1" dirty="0">
                <a:solidFill>
                  <a:schemeClr val="bg1"/>
                </a:solidFill>
              </a:rPr>
              <a:t>: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RACISM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4E9ACC-7D5D-4905-B32F-D121E3DA6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969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chemeClr val="bg1"/>
                </a:solidFill>
              </a:rPr>
              <a:t>τη και αν είμαστε άλλο χρώμα;</a:t>
            </a:r>
          </a:p>
          <a:p>
            <a:pPr marL="0" indent="0">
              <a:buNone/>
            </a:pPr>
            <a:r>
              <a:rPr lang="el-GR" b="1" dirty="0">
                <a:solidFill>
                  <a:schemeClr val="bg1"/>
                </a:solidFill>
              </a:rPr>
              <a:t>όλοι ένα σώμα,</a:t>
            </a:r>
          </a:p>
          <a:p>
            <a:pPr marL="0" indent="0">
              <a:buNone/>
            </a:pPr>
            <a:r>
              <a:rPr lang="el-GR" b="1" dirty="0">
                <a:solidFill>
                  <a:schemeClr val="bg1"/>
                </a:solidFill>
              </a:rPr>
              <a:t>στην ίδια τη Γη κατοικούμε,</a:t>
            </a:r>
          </a:p>
          <a:p>
            <a:pPr marL="0" indent="0">
              <a:buNone/>
            </a:pPr>
            <a:r>
              <a:rPr lang="el-GR" b="1" dirty="0">
                <a:solidFill>
                  <a:schemeClr val="bg1"/>
                </a:solidFill>
              </a:rPr>
              <a:t>στην ίδια θα πεθάνουμε 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496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7D314069-91CF-4A71-B83E-21E794B1C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28" y="0"/>
            <a:ext cx="46606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21E32F-1A3C-489C-89F1-D9D2E2338087}"/>
              </a:ext>
            </a:extLst>
          </p:cNvPr>
          <p:cNvSpPr/>
          <p:nvPr/>
        </p:nvSpPr>
        <p:spPr>
          <a:xfrm>
            <a:off x="4638871" y="0"/>
            <a:ext cx="29142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0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DAY 1: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C1439E3-234B-4D2B-BD00-2B39AD9B7E26}"/>
              </a:ext>
            </a:extLst>
          </p:cNvPr>
          <p:cNvSpPr txBox="1"/>
          <p:nvPr/>
        </p:nvSpPr>
        <p:spPr>
          <a:xfrm>
            <a:off x="4846320" y="1323439"/>
            <a:ext cx="71221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accent6">
                    <a:lumMod val="50000"/>
                  </a:schemeClr>
                </a:solidFill>
              </a:rPr>
              <a:t>In the </a:t>
            </a:r>
            <a:r>
              <a:rPr lang="fr-FR" sz="4000" dirty="0" err="1">
                <a:solidFill>
                  <a:schemeClr val="accent6">
                    <a:lumMod val="50000"/>
                  </a:schemeClr>
                </a:solidFill>
              </a:rPr>
              <a:t>morning</a:t>
            </a:r>
            <a:r>
              <a:rPr lang="fr-FR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4000" dirty="0" err="1">
                <a:solidFill>
                  <a:schemeClr val="accent6">
                    <a:lumMod val="50000"/>
                  </a:schemeClr>
                </a:solidFill>
              </a:rPr>
              <a:t>we</a:t>
            </a:r>
            <a:r>
              <a:rPr lang="fr-FR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4000" dirty="0" err="1">
                <a:solidFill>
                  <a:schemeClr val="accent6">
                    <a:lumMod val="50000"/>
                  </a:schemeClr>
                </a:solidFill>
              </a:rPr>
              <a:t>did</a:t>
            </a:r>
            <a:r>
              <a:rPr lang="fr-FR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4000" dirty="0" err="1">
                <a:solidFill>
                  <a:schemeClr val="accent6">
                    <a:lumMod val="50000"/>
                  </a:schemeClr>
                </a:solidFill>
              </a:rPr>
              <a:t>our</a:t>
            </a:r>
            <a:r>
              <a:rPr lang="fr-FR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4000" dirty="0" err="1">
                <a:solidFill>
                  <a:schemeClr val="accent6">
                    <a:lumMod val="50000"/>
                  </a:schemeClr>
                </a:solidFill>
              </a:rPr>
              <a:t>presentations</a:t>
            </a:r>
            <a:endParaRPr lang="fr-FR" sz="40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4000" dirty="0" err="1">
                <a:solidFill>
                  <a:schemeClr val="accent6">
                    <a:lumMod val="50000"/>
                  </a:schemeClr>
                </a:solidFill>
              </a:rPr>
              <a:t>We</a:t>
            </a:r>
            <a:r>
              <a:rPr lang="fr-FR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4000" dirty="0" err="1">
                <a:solidFill>
                  <a:schemeClr val="accent6">
                    <a:lumMod val="50000"/>
                  </a:schemeClr>
                </a:solidFill>
              </a:rPr>
              <a:t>tried</a:t>
            </a:r>
            <a:r>
              <a:rPr lang="fr-FR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4000" dirty="0" err="1">
                <a:solidFill>
                  <a:schemeClr val="accent6">
                    <a:lumMod val="50000"/>
                  </a:schemeClr>
                </a:solidFill>
              </a:rPr>
              <a:t>some</a:t>
            </a:r>
            <a:r>
              <a:rPr lang="fr-FR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4000" dirty="0" err="1">
                <a:solidFill>
                  <a:schemeClr val="accent6">
                    <a:lumMod val="50000"/>
                  </a:schemeClr>
                </a:solidFill>
              </a:rPr>
              <a:t>traditional</a:t>
            </a:r>
            <a:r>
              <a:rPr lang="fr-FR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4000" dirty="0" err="1">
                <a:solidFill>
                  <a:schemeClr val="accent6">
                    <a:lumMod val="50000"/>
                  </a:schemeClr>
                </a:solidFill>
              </a:rPr>
              <a:t>tasty</a:t>
            </a:r>
            <a:r>
              <a:rPr lang="fr-FR" sz="4000" dirty="0">
                <a:solidFill>
                  <a:schemeClr val="accent6">
                    <a:lumMod val="50000"/>
                  </a:schemeClr>
                </a:solidFill>
              </a:rPr>
              <a:t> « pain-au-beurre chocolat » and mont </a:t>
            </a:r>
            <a:r>
              <a:rPr lang="fr-FR" sz="4000" dirty="0" err="1">
                <a:solidFill>
                  <a:schemeClr val="accent6">
                    <a:lumMod val="50000"/>
                  </a:schemeClr>
                </a:solidFill>
              </a:rPr>
              <a:t>pêlé</a:t>
            </a:r>
            <a:endParaRPr lang="fr-FR" sz="40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4000" dirty="0" err="1">
                <a:solidFill>
                  <a:schemeClr val="accent6">
                    <a:lumMod val="50000"/>
                  </a:schemeClr>
                </a:solidFill>
              </a:rPr>
              <a:t>We</a:t>
            </a:r>
            <a:r>
              <a:rPr lang="fr-FR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4000" dirty="0" err="1">
                <a:solidFill>
                  <a:schemeClr val="accent6">
                    <a:lumMod val="50000"/>
                  </a:schemeClr>
                </a:solidFill>
              </a:rPr>
              <a:t>went</a:t>
            </a:r>
            <a:r>
              <a:rPr lang="fr-FR" sz="4000" dirty="0">
                <a:solidFill>
                  <a:schemeClr val="accent6">
                    <a:lumMod val="50000"/>
                  </a:schemeClr>
                </a:solidFill>
              </a:rPr>
              <a:t> on a </a:t>
            </a:r>
            <a:r>
              <a:rPr lang="fr-FR" sz="4000" dirty="0" err="1">
                <a:solidFill>
                  <a:schemeClr val="accent6">
                    <a:lumMod val="50000"/>
                  </a:schemeClr>
                </a:solidFill>
              </a:rPr>
              <a:t>walk</a:t>
            </a:r>
            <a:r>
              <a:rPr lang="fr-FR" sz="4000" dirty="0">
                <a:solidFill>
                  <a:schemeClr val="accent6">
                    <a:lumMod val="50000"/>
                  </a:schemeClr>
                </a:solidFill>
              </a:rPr>
              <a:t> to the river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4000" dirty="0" err="1">
                <a:solidFill>
                  <a:schemeClr val="accent6">
                    <a:lumMod val="50000"/>
                  </a:schemeClr>
                </a:solidFill>
              </a:rPr>
              <a:t>We</a:t>
            </a:r>
            <a:r>
              <a:rPr lang="fr-FR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4000" dirty="0" err="1">
                <a:solidFill>
                  <a:schemeClr val="accent6">
                    <a:lumMod val="50000"/>
                  </a:schemeClr>
                </a:solidFill>
              </a:rPr>
              <a:t>got</a:t>
            </a:r>
            <a:r>
              <a:rPr lang="fr-FR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4000" dirty="0" err="1">
                <a:solidFill>
                  <a:schemeClr val="accent6">
                    <a:lumMod val="50000"/>
                  </a:schemeClr>
                </a:solidFill>
              </a:rPr>
              <a:t>very</a:t>
            </a:r>
            <a:r>
              <a:rPr lang="fr-FR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4000" dirty="0" err="1">
                <a:solidFill>
                  <a:schemeClr val="accent6">
                    <a:lumMod val="50000"/>
                  </a:schemeClr>
                </a:solidFill>
              </a:rPr>
              <a:t>wet</a:t>
            </a:r>
            <a:r>
              <a:rPr lang="fr-FR" sz="4000" dirty="0">
                <a:solidFill>
                  <a:schemeClr val="accent6">
                    <a:lumMod val="50000"/>
                  </a:schemeClr>
                </a:solidFill>
              </a:rPr>
              <a:t> in the river  </a:t>
            </a:r>
            <a:r>
              <a:rPr lang="fr-FR" sz="4000" dirty="0" err="1">
                <a:solidFill>
                  <a:schemeClr val="accent6">
                    <a:lumMod val="50000"/>
                  </a:schemeClr>
                </a:solidFill>
              </a:rPr>
              <a:t>when</a:t>
            </a:r>
            <a:r>
              <a:rPr lang="fr-FR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4000" dirty="0" err="1">
                <a:solidFill>
                  <a:schemeClr val="accent6">
                    <a:lumMod val="50000"/>
                  </a:schemeClr>
                </a:solidFill>
              </a:rPr>
              <a:t>it</a:t>
            </a:r>
            <a:r>
              <a:rPr lang="fr-FR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4000" dirty="0" err="1">
                <a:solidFill>
                  <a:schemeClr val="accent6">
                    <a:lumMod val="50000"/>
                  </a:schemeClr>
                </a:solidFill>
              </a:rPr>
              <a:t>started</a:t>
            </a:r>
            <a:r>
              <a:rPr lang="fr-FR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4000" dirty="0" err="1">
                <a:solidFill>
                  <a:schemeClr val="accent6">
                    <a:lumMod val="50000"/>
                  </a:schemeClr>
                </a:solidFill>
              </a:rPr>
              <a:t>raining</a:t>
            </a:r>
            <a:r>
              <a:rPr lang="fr-FR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29014566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4CB685-1F52-476D-ACEC-F258C6E37037}"/>
              </a:ext>
            </a:extLst>
          </p:cNvPr>
          <p:cNvSpPr/>
          <p:nvPr/>
        </p:nvSpPr>
        <p:spPr>
          <a:xfrm>
            <a:off x="3796155" y="-60960"/>
            <a:ext cx="26396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1" cap="none" spc="0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DAY 2: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668ECC5-5158-47DB-ADE0-46E30C459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848" y="0"/>
            <a:ext cx="4776152" cy="6858000"/>
          </a:xfrm>
          <a:prstGeom prst="rect">
            <a:avLst/>
          </a:prstGeom>
        </p:spPr>
      </p:pic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D9597B4D-FCA1-4C48-8C54-61DA10B57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6160" cy="202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510D316-C432-4571-9612-15924B26E150}"/>
              </a:ext>
            </a:extLst>
          </p:cNvPr>
          <p:cNvSpPr txBox="1"/>
          <p:nvPr/>
        </p:nvSpPr>
        <p:spPr>
          <a:xfrm>
            <a:off x="304800" y="2580640"/>
            <a:ext cx="64820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In the </a:t>
            </a:r>
            <a:r>
              <a:rPr lang="fr-FR" sz="4000" dirty="0" err="1">
                <a:solidFill>
                  <a:schemeClr val="accent1">
                    <a:lumMod val="50000"/>
                  </a:schemeClr>
                </a:solidFill>
              </a:rPr>
              <a:t>morning</a:t>
            </a:r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4000" dirty="0" err="1">
                <a:solidFill>
                  <a:schemeClr val="accent1">
                    <a:lumMod val="50000"/>
                  </a:schemeClr>
                </a:solidFill>
              </a:rPr>
              <a:t>we</a:t>
            </a:r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4000" dirty="0" err="1">
                <a:solidFill>
                  <a:schemeClr val="accent1">
                    <a:lumMod val="50000"/>
                  </a:schemeClr>
                </a:solidFill>
              </a:rPr>
              <a:t>did</a:t>
            </a:r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 Yole and </a:t>
            </a:r>
            <a:r>
              <a:rPr lang="fr-FR" sz="4000" dirty="0" err="1">
                <a:solidFill>
                  <a:schemeClr val="accent1">
                    <a:lumMod val="50000"/>
                  </a:schemeClr>
                </a:solidFill>
              </a:rPr>
              <a:t>used</a:t>
            </a:r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 the </a:t>
            </a:r>
            <a:r>
              <a:rPr lang="fr-FR" sz="4000" dirty="0" err="1">
                <a:solidFill>
                  <a:schemeClr val="accent1">
                    <a:lumMod val="50000"/>
                  </a:schemeClr>
                </a:solidFill>
              </a:rPr>
              <a:t>canoe</a:t>
            </a:r>
            <a:endParaRPr lang="fr-FR" sz="4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It </a:t>
            </a:r>
            <a:r>
              <a:rPr lang="fr-FR" sz="4000" dirty="0" err="1">
                <a:solidFill>
                  <a:schemeClr val="accent1">
                    <a:lumMod val="50000"/>
                  </a:schemeClr>
                </a:solidFill>
              </a:rPr>
              <a:t>was</a:t>
            </a:r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4000" dirty="0" err="1">
                <a:solidFill>
                  <a:schemeClr val="accent1">
                    <a:lumMod val="50000"/>
                  </a:schemeClr>
                </a:solidFill>
              </a:rPr>
              <a:t>very</a:t>
            </a:r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4000" dirty="0" err="1">
                <a:solidFill>
                  <a:schemeClr val="accent1">
                    <a:lumMod val="50000"/>
                  </a:schemeClr>
                </a:solidFill>
              </a:rPr>
              <a:t>very</a:t>
            </a:r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 fun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 err="1">
                <a:solidFill>
                  <a:schemeClr val="accent1">
                    <a:lumMod val="50000"/>
                  </a:schemeClr>
                </a:solidFill>
              </a:rPr>
              <a:t>After</a:t>
            </a:r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4000" dirty="0" err="1">
                <a:solidFill>
                  <a:schemeClr val="accent1">
                    <a:lumMod val="50000"/>
                  </a:schemeClr>
                </a:solidFill>
              </a:rPr>
              <a:t>we</a:t>
            </a:r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4000" dirty="0" err="1">
                <a:solidFill>
                  <a:schemeClr val="accent1">
                    <a:lumMod val="50000"/>
                  </a:schemeClr>
                </a:solidFill>
              </a:rPr>
              <a:t>went</a:t>
            </a:r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 to Aime </a:t>
            </a:r>
            <a:r>
              <a:rPr lang="fr-FR" sz="4000" dirty="0" err="1">
                <a:solidFill>
                  <a:schemeClr val="accent1">
                    <a:lumMod val="50000"/>
                  </a:schemeClr>
                </a:solidFill>
              </a:rPr>
              <a:t>Cesaire’s</a:t>
            </a:r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 house</a:t>
            </a:r>
          </a:p>
        </p:txBody>
      </p:sp>
    </p:spTree>
    <p:extLst>
      <p:ext uri="{BB962C8B-B14F-4D97-AF65-F5344CB8AC3E}">
        <p14:creationId xmlns:p14="http://schemas.microsoft.com/office/powerpoint/2010/main" val="416250364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F08FF9-6BB6-4622-B186-BBF21312A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30E0AB-9B86-477A-9549-C62B42896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3C8AD5-C20F-4CB2-9A4B-FD3F52B59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280"/>
            <a:ext cx="12192000" cy="708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79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09CCDB5-9AB3-443F-B87C-AA526FE6A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7615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D7E21F-3050-4FE1-86D3-87A0878C33D2}"/>
              </a:ext>
            </a:extLst>
          </p:cNvPr>
          <p:cNvSpPr/>
          <p:nvPr/>
        </p:nvSpPr>
        <p:spPr>
          <a:xfrm>
            <a:off x="4776151" y="0"/>
            <a:ext cx="26396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1" cap="none" spc="0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DAY 3: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584D267-8486-4323-90CC-335EA51CAC36}"/>
              </a:ext>
            </a:extLst>
          </p:cNvPr>
          <p:cNvSpPr txBox="1"/>
          <p:nvPr/>
        </p:nvSpPr>
        <p:spPr>
          <a:xfrm>
            <a:off x="6095999" y="1200329"/>
            <a:ext cx="47761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err="1">
                <a:solidFill>
                  <a:schemeClr val="accent6">
                    <a:lumMod val="50000"/>
                  </a:schemeClr>
                </a:solidFill>
              </a:rPr>
              <a:t>We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3600" dirty="0" err="1">
                <a:solidFill>
                  <a:schemeClr val="accent6">
                    <a:lumMod val="50000"/>
                  </a:schemeClr>
                </a:solidFill>
              </a:rPr>
              <a:t>went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</a:rPr>
              <a:t> to Tombolo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err="1">
                <a:solidFill>
                  <a:schemeClr val="accent6">
                    <a:lumMod val="50000"/>
                  </a:schemeClr>
                </a:solidFill>
              </a:rPr>
              <a:t>We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3600" dirty="0" err="1">
                <a:solidFill>
                  <a:schemeClr val="accent6">
                    <a:lumMod val="50000"/>
                  </a:schemeClr>
                </a:solidFill>
              </a:rPr>
              <a:t>got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3600" dirty="0" err="1">
                <a:solidFill>
                  <a:schemeClr val="accent6">
                    <a:lumMod val="50000"/>
                  </a:schemeClr>
                </a:solidFill>
              </a:rPr>
              <a:t>wet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3600" dirty="0" err="1">
                <a:solidFill>
                  <a:schemeClr val="accent6">
                    <a:lumMod val="50000"/>
                  </a:schemeClr>
                </a:solidFill>
              </a:rPr>
              <a:t>again</a:t>
            </a:r>
            <a:endParaRPr lang="fr-FR" sz="36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err="1">
                <a:solidFill>
                  <a:schemeClr val="accent6">
                    <a:lumMod val="50000"/>
                  </a:schemeClr>
                </a:solidFill>
              </a:rPr>
              <a:t>We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3600" dirty="0" err="1">
                <a:solidFill>
                  <a:schemeClr val="accent6">
                    <a:lumMod val="50000"/>
                  </a:schemeClr>
                </a:solidFill>
              </a:rPr>
              <a:t>saw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3600" dirty="0" err="1">
                <a:solidFill>
                  <a:schemeClr val="accent6">
                    <a:lumMod val="50000"/>
                  </a:schemeClr>
                </a:solidFill>
              </a:rPr>
              <a:t>hermit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</a:rPr>
              <a:t> crabs, crabs and </a:t>
            </a:r>
            <a:r>
              <a:rPr lang="fr-FR" sz="3600" dirty="0" err="1">
                <a:solidFill>
                  <a:schemeClr val="accent6">
                    <a:lumMod val="50000"/>
                  </a:schemeClr>
                </a:solidFill>
              </a:rPr>
              <a:t>birds</a:t>
            </a:r>
            <a:endParaRPr lang="fr-FR" sz="36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err="1">
                <a:solidFill>
                  <a:schemeClr val="accent6">
                    <a:lumMod val="50000"/>
                  </a:schemeClr>
                </a:solidFill>
              </a:rPr>
              <a:t>We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3600" dirty="0" err="1">
                <a:solidFill>
                  <a:schemeClr val="accent6">
                    <a:lumMod val="50000"/>
                  </a:schemeClr>
                </a:solidFill>
              </a:rPr>
              <a:t>ate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3600" dirty="0" err="1">
                <a:solidFill>
                  <a:schemeClr val="accent6">
                    <a:lumMod val="50000"/>
                  </a:schemeClr>
                </a:solidFill>
              </a:rPr>
              <a:t>Martniquan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3600" dirty="0" err="1">
                <a:solidFill>
                  <a:schemeClr val="accent6">
                    <a:lumMod val="50000"/>
                  </a:schemeClr>
                </a:solidFill>
              </a:rPr>
              <a:t>food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</a:rPr>
              <a:t> like gratin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err="1">
                <a:solidFill>
                  <a:schemeClr val="accent6">
                    <a:lumMod val="50000"/>
                  </a:schemeClr>
                </a:solidFill>
              </a:rPr>
              <a:t>We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3600" dirty="0" err="1">
                <a:solidFill>
                  <a:schemeClr val="accent6">
                    <a:lumMod val="50000"/>
                  </a:schemeClr>
                </a:solidFill>
              </a:rPr>
              <a:t>did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3600" dirty="0" err="1">
                <a:solidFill>
                  <a:schemeClr val="accent6">
                    <a:lumMod val="50000"/>
                  </a:schemeClr>
                </a:solidFill>
              </a:rPr>
              <a:t>some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3600" dirty="0" err="1">
                <a:solidFill>
                  <a:schemeClr val="accent6">
                    <a:lumMod val="50000"/>
                  </a:schemeClr>
                </a:solidFill>
              </a:rPr>
              <a:t>weaving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err="1">
                <a:solidFill>
                  <a:schemeClr val="accent6">
                    <a:lumMod val="50000"/>
                  </a:schemeClr>
                </a:solidFill>
              </a:rPr>
              <a:t>Later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fr-FR" sz="3600" dirty="0" err="1">
                <a:solidFill>
                  <a:schemeClr val="accent6">
                    <a:lumMod val="50000"/>
                  </a:schemeClr>
                </a:solidFill>
              </a:rPr>
              <a:t>we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3600" dirty="0" err="1">
                <a:solidFill>
                  <a:schemeClr val="accent6">
                    <a:lumMod val="50000"/>
                  </a:schemeClr>
                </a:solidFill>
              </a:rPr>
              <a:t>learnt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3600" dirty="0" err="1">
                <a:solidFill>
                  <a:schemeClr val="accent6">
                    <a:lumMod val="50000"/>
                  </a:schemeClr>
                </a:solidFill>
              </a:rPr>
              <a:t>some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</a:rPr>
              <a:t> cool </a:t>
            </a:r>
            <a:r>
              <a:rPr lang="fr-FR" sz="3600" dirty="0" err="1">
                <a:solidFill>
                  <a:schemeClr val="accent6">
                    <a:lumMod val="50000"/>
                  </a:schemeClr>
                </a:solidFill>
              </a:rPr>
              <a:t>dances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</a:rPr>
              <a:t> « </a:t>
            </a:r>
            <a:r>
              <a:rPr lang="fr-FR" sz="3600" dirty="0" err="1">
                <a:solidFill>
                  <a:schemeClr val="accent6">
                    <a:lumMod val="50000"/>
                  </a:schemeClr>
                </a:solidFill>
              </a:rPr>
              <a:t>Bèlè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168455707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C30126-8D7A-437A-922A-CF4534381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BFE00E8-E390-4CD2-94A7-E498771DF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04" y="2506662"/>
            <a:ext cx="5293360" cy="435133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0C8BADA-650C-4E0C-BF57-C544CAC40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2784" cy="6858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941F29C-DE07-4C62-AF3E-65A663C22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84" y="0"/>
            <a:ext cx="7140659" cy="4351339"/>
          </a:xfrm>
          <a:prstGeom prst="rect">
            <a:avLst/>
          </a:prstGeom>
        </p:spPr>
      </p:pic>
      <p:sp>
        <p:nvSpPr>
          <p:cNvPr id="14" name="Cœur 13">
            <a:extLst>
              <a:ext uri="{FF2B5EF4-FFF2-40B4-BE49-F238E27FC236}">
                <a16:creationId xmlns:a16="http://schemas.microsoft.com/office/drawing/2014/main" id="{429B5FB7-96CD-4FF2-AAB0-99E97A5DE7C9}"/>
              </a:ext>
            </a:extLst>
          </p:cNvPr>
          <p:cNvSpPr/>
          <p:nvPr/>
        </p:nvSpPr>
        <p:spPr>
          <a:xfrm>
            <a:off x="5246730" y="4776753"/>
            <a:ext cx="1545028" cy="1655832"/>
          </a:xfrm>
          <a:prstGeom prst="heart">
            <a:avLst/>
          </a:prstGeom>
          <a:gradFill flip="none" rotWithShape="1">
            <a:gsLst>
              <a:gs pos="0">
                <a:srgbClr val="FF0000"/>
              </a:gs>
              <a:gs pos="23000">
                <a:srgbClr val="FF0000"/>
              </a:gs>
              <a:gs pos="69000">
                <a:srgbClr val="C00000"/>
              </a:gs>
              <a:gs pos="97000">
                <a:srgbClr val="C0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10940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0EB98C-56CC-4A93-BFCA-A7F2AEAD122A}"/>
              </a:ext>
            </a:extLst>
          </p:cNvPr>
          <p:cNvSpPr/>
          <p:nvPr/>
        </p:nvSpPr>
        <p:spPr>
          <a:xfrm>
            <a:off x="4776151" y="-71120"/>
            <a:ext cx="46306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7200" b="1" cap="none" spc="0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DAY 4: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8CB89CE-07C6-4EF5-A033-5614AA4C7031}"/>
              </a:ext>
            </a:extLst>
          </p:cNvPr>
          <p:cNvSpPr txBox="1"/>
          <p:nvPr/>
        </p:nvSpPr>
        <p:spPr>
          <a:xfrm>
            <a:off x="5557520" y="1129209"/>
            <a:ext cx="628904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</a:rPr>
              <a:t>We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</a:rPr>
              <a:t>went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</a:rPr>
              <a:t> to the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</a:rPr>
              <a:t>heart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</a:rPr>
              <a:t> at the « point de vue » in Carbet and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</a:rPr>
              <a:t>took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</a:rPr>
              <a:t>pictures</a:t>
            </a:r>
            <a:endParaRPr lang="fr-FR" sz="3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</a:rPr>
              <a:t>We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</a:rPr>
              <a:t>went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</a:rPr>
              <a:t> to « La Savane des Esclaves »  and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</a:rPr>
              <a:t>learnt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</a:rPr>
              <a:t> about the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</a:rPr>
              <a:t>hardships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</a:rPr>
              <a:t> of the slaves’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</a:rPr>
              <a:t>lives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</a:rPr>
              <a:t> and how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</a:rPr>
              <a:t>they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</a:rPr>
              <a:t>lived</a:t>
            </a:r>
            <a:endParaRPr lang="fr-FR" sz="3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</a:rPr>
              <a:t>We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</a:rPr>
              <a:t>ate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</a:rPr>
              <a:t> in a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</a:rPr>
              <a:t>beautiful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</a:rPr>
              <a:t>forest</a:t>
            </a:r>
            <a:endParaRPr lang="fr-FR" sz="3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</a:rPr>
              <a:t>After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</a:rPr>
              <a:t>we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</a:rPr>
              <a:t>went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</a:rPr>
              <a:t> to the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</a:rPr>
              <a:t>beach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</a:rPr>
              <a:t> in Anse d’Arlet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6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6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6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1647E75-C960-44E6-BE56-DEF236FCC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720" y="-213360"/>
            <a:ext cx="5730240" cy="729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5115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22F2C1E9-2E28-4871-853D-0239BE17A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357" y="-12066"/>
            <a:ext cx="3857625" cy="685990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7057A4D-3401-462F-86BF-55FEE65B5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120"/>
            <a:ext cx="5598160" cy="418987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77483DC-0B7D-4827-A484-BE2E495CDE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9025"/>
            <a:ext cx="5610225" cy="322897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6BCE458-108B-46AC-B7B2-36D475DBD2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243" y="12065"/>
            <a:ext cx="4897757" cy="68580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F622487-B8B3-497B-88C4-61F69AD2C179}"/>
              </a:ext>
            </a:extLst>
          </p:cNvPr>
          <p:cNvSpPr txBox="1"/>
          <p:nvPr/>
        </p:nvSpPr>
        <p:spPr>
          <a:xfrm flipH="1">
            <a:off x="5777946" y="5340626"/>
            <a:ext cx="151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Tatie coco </a:t>
            </a:r>
          </a:p>
        </p:txBody>
      </p:sp>
      <p:sp>
        <p:nvSpPr>
          <p:cNvPr id="17" name="Cœur 16">
            <a:extLst>
              <a:ext uri="{FF2B5EF4-FFF2-40B4-BE49-F238E27FC236}">
                <a16:creationId xmlns:a16="http://schemas.microsoft.com/office/drawing/2014/main" id="{F45761FA-2B04-4460-A82B-5BDBBF397D37}"/>
              </a:ext>
            </a:extLst>
          </p:cNvPr>
          <p:cNvSpPr/>
          <p:nvPr/>
        </p:nvSpPr>
        <p:spPr>
          <a:xfrm>
            <a:off x="6096000" y="5950226"/>
            <a:ext cx="702365" cy="715617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15448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5733E7-067D-4D57-B7A0-0236D6943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8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RACISM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2394ED8-D3AE-4A89-AAE8-195D956509CE}"/>
              </a:ext>
            </a:extLst>
          </p:cNvPr>
          <p:cNvSpPr txBox="1"/>
          <p:nvPr/>
        </p:nvSpPr>
        <p:spPr>
          <a:xfrm>
            <a:off x="690769" y="1690688"/>
            <a:ext cx="108104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2060"/>
                </a:solidFill>
              </a:rPr>
              <a:t>A </a:t>
            </a:r>
            <a:r>
              <a:rPr lang="fr-FR" sz="4000" dirty="0" err="1">
                <a:solidFill>
                  <a:srgbClr val="002060"/>
                </a:solidFill>
              </a:rPr>
              <a:t>racist</a:t>
            </a:r>
            <a:r>
              <a:rPr lang="fr-FR" sz="4000" dirty="0">
                <a:solidFill>
                  <a:srgbClr val="002060"/>
                </a:solidFill>
              </a:rPr>
              <a:t> </a:t>
            </a:r>
            <a:r>
              <a:rPr lang="fr-FR" sz="4000" dirty="0" err="1">
                <a:solidFill>
                  <a:srgbClr val="002060"/>
                </a:solidFill>
              </a:rPr>
              <a:t>is</a:t>
            </a:r>
            <a:r>
              <a:rPr lang="fr-FR" sz="4000" dirty="0">
                <a:solidFill>
                  <a:srgbClr val="002060"/>
                </a:solidFill>
              </a:rPr>
              <a:t> </a:t>
            </a:r>
            <a:r>
              <a:rPr lang="fr-FR" sz="4000" dirty="0" err="1">
                <a:solidFill>
                  <a:srgbClr val="002060"/>
                </a:solidFill>
              </a:rPr>
              <a:t>somebody</a:t>
            </a:r>
            <a:r>
              <a:rPr lang="fr-FR" sz="4000" dirty="0">
                <a:solidFill>
                  <a:srgbClr val="002060"/>
                </a:solidFill>
              </a:rPr>
              <a:t> </a:t>
            </a:r>
            <a:r>
              <a:rPr lang="fr-FR" sz="4000" dirty="0" err="1">
                <a:solidFill>
                  <a:srgbClr val="002060"/>
                </a:solidFill>
              </a:rPr>
              <a:t>that</a:t>
            </a:r>
            <a:r>
              <a:rPr lang="fr-FR" sz="4000" dirty="0">
                <a:solidFill>
                  <a:srgbClr val="002060"/>
                </a:solidFill>
              </a:rPr>
              <a:t> </a:t>
            </a:r>
            <a:r>
              <a:rPr lang="fr-FR" sz="4000" dirty="0" err="1">
                <a:solidFill>
                  <a:srgbClr val="002060"/>
                </a:solidFill>
              </a:rPr>
              <a:t>hates</a:t>
            </a:r>
            <a:r>
              <a:rPr lang="fr-FR" sz="4000" dirty="0">
                <a:solidFill>
                  <a:srgbClr val="002060"/>
                </a:solidFill>
              </a:rPr>
              <a:t> </a:t>
            </a:r>
            <a:r>
              <a:rPr lang="fr-FR" sz="4000" dirty="0" err="1">
                <a:solidFill>
                  <a:srgbClr val="002060"/>
                </a:solidFill>
              </a:rPr>
              <a:t>somebody</a:t>
            </a:r>
            <a:r>
              <a:rPr lang="fr-FR" sz="4000" dirty="0">
                <a:solidFill>
                  <a:srgbClr val="002060"/>
                </a:solidFill>
              </a:rPr>
              <a:t> on the basis of </a:t>
            </a:r>
            <a:r>
              <a:rPr lang="fr-FR" sz="4000" dirty="0" err="1">
                <a:solidFill>
                  <a:srgbClr val="002060"/>
                </a:solidFill>
              </a:rPr>
              <a:t>their</a:t>
            </a:r>
            <a:r>
              <a:rPr lang="fr-FR" sz="4000" dirty="0">
                <a:solidFill>
                  <a:srgbClr val="002060"/>
                </a:solidFill>
              </a:rPr>
              <a:t> </a:t>
            </a:r>
            <a:r>
              <a:rPr lang="fr-FR" sz="4000" dirty="0" err="1">
                <a:solidFill>
                  <a:srgbClr val="002060"/>
                </a:solidFill>
              </a:rPr>
              <a:t>differences</a:t>
            </a:r>
            <a:endParaRPr lang="fr-FR" sz="4000" dirty="0">
              <a:solidFill>
                <a:srgbClr val="002060"/>
              </a:solidFill>
            </a:endParaRPr>
          </a:p>
          <a:p>
            <a:r>
              <a:rPr lang="fr-FR" sz="4000" dirty="0" err="1">
                <a:solidFill>
                  <a:srgbClr val="002060"/>
                </a:solidFill>
              </a:rPr>
              <a:t>During</a:t>
            </a:r>
            <a:r>
              <a:rPr lang="fr-FR" sz="4000" dirty="0">
                <a:solidFill>
                  <a:srgbClr val="002060"/>
                </a:solidFill>
              </a:rPr>
              <a:t> </a:t>
            </a:r>
            <a:r>
              <a:rPr lang="fr-FR" sz="4000" dirty="0" err="1">
                <a:solidFill>
                  <a:srgbClr val="002060"/>
                </a:solidFill>
              </a:rPr>
              <a:t>this</a:t>
            </a:r>
            <a:r>
              <a:rPr lang="fr-FR" sz="4000" dirty="0">
                <a:solidFill>
                  <a:srgbClr val="002060"/>
                </a:solidFill>
              </a:rPr>
              <a:t> </a:t>
            </a:r>
            <a:r>
              <a:rPr lang="fr-FR" sz="4000" dirty="0" err="1">
                <a:solidFill>
                  <a:srgbClr val="002060"/>
                </a:solidFill>
              </a:rPr>
              <a:t>week</a:t>
            </a:r>
            <a:r>
              <a:rPr lang="fr-FR" sz="4000" dirty="0">
                <a:solidFill>
                  <a:srgbClr val="002060"/>
                </a:solidFill>
              </a:rPr>
              <a:t> </a:t>
            </a:r>
            <a:r>
              <a:rPr lang="fr-FR" sz="4000" dirty="0" err="1">
                <a:solidFill>
                  <a:srgbClr val="002060"/>
                </a:solidFill>
              </a:rPr>
              <a:t>we</a:t>
            </a:r>
            <a:r>
              <a:rPr lang="fr-FR" sz="4000" dirty="0">
                <a:solidFill>
                  <a:srgbClr val="002060"/>
                </a:solidFill>
              </a:rPr>
              <a:t> </a:t>
            </a:r>
            <a:r>
              <a:rPr lang="fr-FR" sz="4000" dirty="0" err="1">
                <a:solidFill>
                  <a:srgbClr val="002060"/>
                </a:solidFill>
              </a:rPr>
              <a:t>accepted</a:t>
            </a:r>
            <a:r>
              <a:rPr lang="fr-FR" sz="4000" dirty="0">
                <a:solidFill>
                  <a:srgbClr val="002060"/>
                </a:solidFill>
              </a:rPr>
              <a:t> </a:t>
            </a:r>
            <a:r>
              <a:rPr lang="fr-FR" sz="4000" dirty="0" err="1">
                <a:solidFill>
                  <a:srgbClr val="002060"/>
                </a:solidFill>
              </a:rPr>
              <a:t>our</a:t>
            </a:r>
            <a:r>
              <a:rPr lang="fr-FR" sz="4000" dirty="0">
                <a:solidFill>
                  <a:srgbClr val="002060"/>
                </a:solidFill>
              </a:rPr>
              <a:t> </a:t>
            </a:r>
            <a:r>
              <a:rPr lang="fr-FR" sz="4000" dirty="0" err="1">
                <a:solidFill>
                  <a:srgbClr val="002060"/>
                </a:solidFill>
              </a:rPr>
              <a:t>differences</a:t>
            </a:r>
            <a:r>
              <a:rPr lang="fr-FR" sz="4000" dirty="0">
                <a:solidFill>
                  <a:srgbClr val="002060"/>
                </a:solidFill>
              </a:rPr>
              <a:t> – </a:t>
            </a:r>
            <a:r>
              <a:rPr lang="fr-FR" sz="4000" dirty="0" err="1">
                <a:solidFill>
                  <a:srgbClr val="002060"/>
                </a:solidFill>
              </a:rPr>
              <a:t>our</a:t>
            </a:r>
            <a:r>
              <a:rPr lang="fr-FR" sz="4000" dirty="0">
                <a:solidFill>
                  <a:srgbClr val="002060"/>
                </a:solidFill>
              </a:rPr>
              <a:t> </a:t>
            </a:r>
            <a:r>
              <a:rPr lang="fr-FR" sz="4000" dirty="0" err="1">
                <a:solidFill>
                  <a:srgbClr val="002060"/>
                </a:solidFill>
              </a:rPr>
              <a:t>colour</a:t>
            </a:r>
            <a:r>
              <a:rPr lang="fr-FR" sz="4000" dirty="0">
                <a:solidFill>
                  <a:srgbClr val="002060"/>
                </a:solidFill>
              </a:rPr>
              <a:t>, </a:t>
            </a:r>
            <a:r>
              <a:rPr lang="fr-FR" sz="4000" dirty="0" err="1">
                <a:solidFill>
                  <a:srgbClr val="002060"/>
                </a:solidFill>
              </a:rPr>
              <a:t>origins</a:t>
            </a:r>
            <a:r>
              <a:rPr lang="fr-FR" sz="4000" dirty="0">
                <a:solidFill>
                  <a:srgbClr val="002060"/>
                </a:solidFill>
              </a:rPr>
              <a:t>, </a:t>
            </a:r>
            <a:r>
              <a:rPr lang="fr-FR" sz="4000" dirty="0" err="1">
                <a:solidFill>
                  <a:srgbClr val="002060"/>
                </a:solidFill>
              </a:rPr>
              <a:t>languages</a:t>
            </a:r>
            <a:r>
              <a:rPr lang="fr-FR" sz="4000" dirty="0">
                <a:solidFill>
                  <a:srgbClr val="002060"/>
                </a:solidFill>
              </a:rPr>
              <a:t> – and </a:t>
            </a:r>
            <a:r>
              <a:rPr lang="fr-FR" sz="4000" dirty="0" err="1">
                <a:solidFill>
                  <a:srgbClr val="002060"/>
                </a:solidFill>
              </a:rPr>
              <a:t>worked</a:t>
            </a:r>
            <a:r>
              <a:rPr lang="fr-FR" sz="4000" dirty="0">
                <a:solidFill>
                  <a:srgbClr val="002060"/>
                </a:solidFill>
              </a:rPr>
              <a:t> </a:t>
            </a:r>
            <a:r>
              <a:rPr lang="fr-FR" sz="4000" dirty="0" err="1">
                <a:solidFill>
                  <a:srgbClr val="002060"/>
                </a:solidFill>
              </a:rPr>
              <a:t>together</a:t>
            </a:r>
            <a:endParaRPr lang="fr-FR" sz="4000" dirty="0">
              <a:solidFill>
                <a:srgbClr val="002060"/>
              </a:solidFill>
            </a:endParaRPr>
          </a:p>
          <a:p>
            <a:r>
              <a:rPr lang="fr-FR" sz="4000" dirty="0">
                <a:solidFill>
                  <a:srgbClr val="002060"/>
                </a:solidFill>
              </a:rPr>
              <a:t>For </a:t>
            </a:r>
            <a:r>
              <a:rPr lang="fr-FR" sz="4000" dirty="0" err="1">
                <a:solidFill>
                  <a:srgbClr val="002060"/>
                </a:solidFill>
              </a:rPr>
              <a:t>example</a:t>
            </a:r>
            <a:r>
              <a:rPr lang="fr-FR" sz="4000" dirty="0">
                <a:solidFill>
                  <a:srgbClr val="002060"/>
                </a:solidFill>
              </a:rPr>
              <a:t>: In the Yole, </a:t>
            </a:r>
            <a:r>
              <a:rPr lang="fr-FR" sz="4000" dirty="0" err="1">
                <a:solidFill>
                  <a:srgbClr val="002060"/>
                </a:solidFill>
              </a:rPr>
              <a:t>we</a:t>
            </a:r>
            <a:r>
              <a:rPr lang="fr-FR" sz="4000" dirty="0">
                <a:solidFill>
                  <a:srgbClr val="002060"/>
                </a:solidFill>
              </a:rPr>
              <a:t> put </a:t>
            </a:r>
            <a:r>
              <a:rPr lang="fr-FR" sz="4000" dirty="0" err="1">
                <a:solidFill>
                  <a:srgbClr val="002060"/>
                </a:solidFill>
              </a:rPr>
              <a:t>our</a:t>
            </a:r>
            <a:r>
              <a:rPr lang="fr-FR" sz="4000" dirty="0">
                <a:solidFill>
                  <a:srgbClr val="002060"/>
                </a:solidFill>
              </a:rPr>
              <a:t> </a:t>
            </a:r>
            <a:r>
              <a:rPr lang="fr-FR" sz="4000" dirty="0" err="1">
                <a:solidFill>
                  <a:srgbClr val="002060"/>
                </a:solidFill>
              </a:rPr>
              <a:t>differences</a:t>
            </a:r>
            <a:r>
              <a:rPr lang="fr-FR" sz="4000" dirty="0">
                <a:solidFill>
                  <a:srgbClr val="002060"/>
                </a:solidFill>
              </a:rPr>
              <a:t> </a:t>
            </a:r>
            <a:r>
              <a:rPr lang="fr-FR" sz="4000" dirty="0" err="1">
                <a:solidFill>
                  <a:srgbClr val="002060"/>
                </a:solidFill>
              </a:rPr>
              <a:t>aside</a:t>
            </a:r>
            <a:r>
              <a:rPr lang="fr-FR" sz="4000" dirty="0">
                <a:solidFill>
                  <a:srgbClr val="002060"/>
                </a:solidFill>
              </a:rPr>
              <a:t> and </a:t>
            </a:r>
            <a:r>
              <a:rPr lang="fr-FR" sz="4000" dirty="0" err="1">
                <a:solidFill>
                  <a:srgbClr val="002060"/>
                </a:solidFill>
              </a:rPr>
              <a:t>worked</a:t>
            </a:r>
            <a:r>
              <a:rPr lang="fr-FR" sz="4000" dirty="0">
                <a:solidFill>
                  <a:srgbClr val="002060"/>
                </a:solidFill>
              </a:rPr>
              <a:t> as a team. </a:t>
            </a:r>
            <a:r>
              <a:rPr lang="fr-FR" sz="4000" dirty="0" err="1">
                <a:solidFill>
                  <a:srgbClr val="002060"/>
                </a:solidFill>
              </a:rPr>
              <a:t>We</a:t>
            </a:r>
            <a:r>
              <a:rPr lang="fr-FR" sz="4000" dirty="0">
                <a:solidFill>
                  <a:srgbClr val="002060"/>
                </a:solidFill>
              </a:rPr>
              <a:t> </a:t>
            </a:r>
            <a:r>
              <a:rPr lang="fr-FR" sz="4000" dirty="0" err="1">
                <a:solidFill>
                  <a:srgbClr val="002060"/>
                </a:solidFill>
              </a:rPr>
              <a:t>managed</a:t>
            </a:r>
            <a:r>
              <a:rPr lang="fr-FR" sz="4000" dirty="0">
                <a:solidFill>
                  <a:srgbClr val="002060"/>
                </a:solidFill>
              </a:rPr>
              <a:t> to </a:t>
            </a:r>
            <a:r>
              <a:rPr lang="fr-FR" sz="4000" dirty="0" err="1">
                <a:solidFill>
                  <a:srgbClr val="002060"/>
                </a:solidFill>
              </a:rPr>
              <a:t>sail</a:t>
            </a:r>
            <a:r>
              <a:rPr lang="fr-FR" sz="4000" dirty="0">
                <a:solidFill>
                  <a:srgbClr val="002060"/>
                </a:solidFill>
              </a:rPr>
              <a:t> far </a:t>
            </a:r>
          </a:p>
        </p:txBody>
      </p:sp>
    </p:spTree>
    <p:extLst>
      <p:ext uri="{BB962C8B-B14F-4D97-AF65-F5344CB8AC3E}">
        <p14:creationId xmlns:p14="http://schemas.microsoft.com/office/powerpoint/2010/main" val="402995186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340</Words>
  <Application>Microsoft Office PowerPoint</Application>
  <PresentationFormat>Grand écran</PresentationFormat>
  <Paragraphs>54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RACISM</vt:lpstr>
      <vt:lpstr>TO FIGHT RACISM WE NEED TO:</vt:lpstr>
      <vt:lpstr>Présentation PowerPoint</vt:lpstr>
      <vt:lpstr>Greek Poem: RACISM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C ANGEON</cp:lastModifiedBy>
  <cp:revision>23</cp:revision>
  <dcterms:created xsi:type="dcterms:W3CDTF">2022-02-18T12:29:53Z</dcterms:created>
  <dcterms:modified xsi:type="dcterms:W3CDTF">2022-05-17T10:44:15Z</dcterms:modified>
</cp:coreProperties>
</file>