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1" r:id="rId5"/>
    <p:sldId id="272" r:id="rId6"/>
    <p:sldId id="260" r:id="rId7"/>
    <p:sldId id="268" r:id="rId8"/>
    <p:sldId id="265" r:id="rId9"/>
    <p:sldId id="273" r:id="rId10"/>
    <p:sldId id="270" r:id="rId11"/>
    <p:sldId id="263" r:id="rId1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241"/>
    <a:srgbClr val="E89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1909-68AC-5EC1-42C5-5DF4E8D72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a16="http://schemas.microsoft.com/office/drawing/2014/main" id="{543010CA-885F-4A6A-540B-A27BE07C7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a16="http://schemas.microsoft.com/office/drawing/2014/main" id="{70F1731B-5D96-D082-BA58-897D0DB23923}"/>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5" name="Footer Placeholder 4">
            <a:extLst>
              <a:ext uri="{FF2B5EF4-FFF2-40B4-BE49-F238E27FC236}">
                <a16:creationId xmlns:a16="http://schemas.microsoft.com/office/drawing/2014/main" id="{A60E1C1F-5A2D-56F5-9C16-8E60748F26B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2CF5EE6-2964-F5FA-7B1E-F95CA4C7883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06875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0269-2E9B-8A34-E8BC-7E8CC62457AD}"/>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1AEEE72C-0CAC-A774-0C26-C462886B1D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E3FD4DAC-639F-1C8F-FA4F-A93B0EC6A1BF}"/>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5" name="Footer Placeholder 4">
            <a:extLst>
              <a:ext uri="{FF2B5EF4-FFF2-40B4-BE49-F238E27FC236}">
                <a16:creationId xmlns:a16="http://schemas.microsoft.com/office/drawing/2014/main" id="{10B99144-F645-B5A9-760E-8B7BACB07198}"/>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453D7AD-DBE2-07C3-85C4-59BD24E0D1F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5691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0CBFE-8191-38C6-EEAD-877BDBD64F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a16="http://schemas.microsoft.com/office/drawing/2014/main" id="{EED97B84-EEED-B933-F07C-349DA60504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477AC087-D3A0-CC4C-62FB-CDFA42B7DB00}"/>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5" name="Footer Placeholder 4">
            <a:extLst>
              <a:ext uri="{FF2B5EF4-FFF2-40B4-BE49-F238E27FC236}">
                <a16:creationId xmlns:a16="http://schemas.microsoft.com/office/drawing/2014/main" id="{EF00A5DA-0F17-E13D-4788-30B5C88C5735}"/>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536E67C9-2D1E-3CC5-DBB7-3F7A2C2D97A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34398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4018-631C-4EB1-25B1-6F8AE3A4A563}"/>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8B5CA7C-13EF-0974-3E68-635BC2855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295E0BE1-D946-893A-9067-611BB2055082}"/>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5" name="Footer Placeholder 4">
            <a:extLst>
              <a:ext uri="{FF2B5EF4-FFF2-40B4-BE49-F238E27FC236}">
                <a16:creationId xmlns:a16="http://schemas.microsoft.com/office/drawing/2014/main" id="{CCBE01EA-3891-7173-C9A7-39C2C6BFD01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DFEA8B57-F900-E890-CBBB-5DBFDBBA332D}"/>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17132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726A-9887-7F9E-9042-6ED07EA01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a16="http://schemas.microsoft.com/office/drawing/2014/main" id="{4772F396-CBE4-43E9-3764-09D0CFEDF2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EFD414-0EE1-C6C0-652B-2C69E91B3F0F}"/>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5" name="Footer Placeholder 4">
            <a:extLst>
              <a:ext uri="{FF2B5EF4-FFF2-40B4-BE49-F238E27FC236}">
                <a16:creationId xmlns:a16="http://schemas.microsoft.com/office/drawing/2014/main" id="{1B434031-19A7-9639-0728-607817199924}"/>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a16="http://schemas.microsoft.com/office/drawing/2014/main" id="{8856A444-CBCA-071B-66DB-BA0DE3C23B3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6047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E618-C075-9846-69B9-AF7688ACA17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a16="http://schemas.microsoft.com/office/drawing/2014/main" id="{D65A3705-5081-3ADE-4FD6-3AE654146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a16="http://schemas.microsoft.com/office/drawing/2014/main" id="{7551BA19-9341-9802-BABE-D582CD326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a16="http://schemas.microsoft.com/office/drawing/2014/main" id="{62AD09B8-7F82-010F-B200-6B634A22CC5F}"/>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6" name="Footer Placeholder 5">
            <a:extLst>
              <a:ext uri="{FF2B5EF4-FFF2-40B4-BE49-F238E27FC236}">
                <a16:creationId xmlns:a16="http://schemas.microsoft.com/office/drawing/2014/main" id="{AD190AF4-3091-F2D2-813F-756D3697B582}"/>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1482BD66-6F10-635D-4D5F-69A66A24A5AB}"/>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4241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09EE-7184-2190-BD00-966F4AACEBD6}"/>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a16="http://schemas.microsoft.com/office/drawing/2014/main" id="{FD9C4B17-3F97-1C2A-FDC0-DB80031FA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3DA623-3826-F537-9546-8A1E9488A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a16="http://schemas.microsoft.com/office/drawing/2014/main" id="{F97E6748-ECEB-7D25-51D8-5F52DC1D6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470F7A-A220-65DC-A41F-9226B4410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a16="http://schemas.microsoft.com/office/drawing/2014/main" id="{C6657A7D-F98C-F312-A1F0-4E9D6918F023}"/>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8" name="Footer Placeholder 7">
            <a:extLst>
              <a:ext uri="{FF2B5EF4-FFF2-40B4-BE49-F238E27FC236}">
                <a16:creationId xmlns:a16="http://schemas.microsoft.com/office/drawing/2014/main" id="{DD104649-2356-B904-CB6B-68FFC0BC0D06}"/>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a16="http://schemas.microsoft.com/office/drawing/2014/main" id="{1451B2B5-146B-703F-E182-7E3F4551AA8C}"/>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59172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42EF-CAB0-D8EF-2BF4-DBF223D1DD78}"/>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a16="http://schemas.microsoft.com/office/drawing/2014/main" id="{99E33AFF-033A-3B08-C8DB-B3D14E624349}"/>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4" name="Footer Placeholder 3">
            <a:extLst>
              <a:ext uri="{FF2B5EF4-FFF2-40B4-BE49-F238E27FC236}">
                <a16:creationId xmlns:a16="http://schemas.microsoft.com/office/drawing/2014/main" id="{C9B2AC35-E9F3-FB9D-6E63-0E6D6D8E7164}"/>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a16="http://schemas.microsoft.com/office/drawing/2014/main" id="{FC0C732D-1B12-178E-68B3-468820D41083}"/>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80958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CCD70-AB4C-26D8-1FBB-CE94D0F56DE2}"/>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3" name="Footer Placeholder 2">
            <a:extLst>
              <a:ext uri="{FF2B5EF4-FFF2-40B4-BE49-F238E27FC236}">
                <a16:creationId xmlns:a16="http://schemas.microsoft.com/office/drawing/2014/main" id="{FBEF6352-1A00-615C-0B48-C9B6878D5BD7}"/>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a16="http://schemas.microsoft.com/office/drawing/2014/main" id="{6C9B73B0-D5CB-75B2-81E3-B70662E062BF}"/>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49706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4D9F-C0EA-B049-3EAD-EE9D2E9F4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a16="http://schemas.microsoft.com/office/drawing/2014/main" id="{15DB9FE3-31FB-34EB-FBCD-F9BA1EFFC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a16="http://schemas.microsoft.com/office/drawing/2014/main" id="{C5233B16-8585-FA6B-3A2E-0AB81198C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212E2-E164-6B01-7D2E-87D7B10F3753}"/>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6" name="Footer Placeholder 5">
            <a:extLst>
              <a:ext uri="{FF2B5EF4-FFF2-40B4-BE49-F238E27FC236}">
                <a16:creationId xmlns:a16="http://schemas.microsoft.com/office/drawing/2014/main" id="{D7164641-BE7F-26B8-28AD-0E19615BF8E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48534A30-0806-3534-4695-ED3BDCBCCF04}"/>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23949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D2A6-98D2-F45A-F261-588F03630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a16="http://schemas.microsoft.com/office/drawing/2014/main" id="{D81BE11A-538D-AACB-CE84-DC2D3BFB5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a16="http://schemas.microsoft.com/office/drawing/2014/main" id="{0A03DE01-964E-023B-FFE1-374D43803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CF72D4-86BD-7A42-B4A3-786137D70B55}"/>
              </a:ext>
            </a:extLst>
          </p:cNvPr>
          <p:cNvSpPr>
            <a:spLocks noGrp="1"/>
          </p:cNvSpPr>
          <p:nvPr>
            <p:ph type="dt" sz="half" idx="10"/>
          </p:nvPr>
        </p:nvSpPr>
        <p:spPr/>
        <p:txBody>
          <a:bodyPr/>
          <a:lstStyle/>
          <a:p>
            <a:fld id="{3FEF3DAD-A55F-48B8-A042-C536AE14A0C4}" type="datetimeFigureOut">
              <a:rPr lang="bg-BG" smtClean="0"/>
              <a:t>9.12.2024 г.</a:t>
            </a:fld>
            <a:endParaRPr lang="bg-BG"/>
          </a:p>
        </p:txBody>
      </p:sp>
      <p:sp>
        <p:nvSpPr>
          <p:cNvPr id="6" name="Footer Placeholder 5">
            <a:extLst>
              <a:ext uri="{FF2B5EF4-FFF2-40B4-BE49-F238E27FC236}">
                <a16:creationId xmlns:a16="http://schemas.microsoft.com/office/drawing/2014/main" id="{454E18A8-0F07-AB5B-015E-3B9B2C8A3705}"/>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a16="http://schemas.microsoft.com/office/drawing/2014/main" id="{DA09EBD6-2D18-8CE9-0F17-E4BD65841B38}"/>
              </a:ext>
            </a:extLst>
          </p:cNvPr>
          <p:cNvSpPr>
            <a:spLocks noGrp="1"/>
          </p:cNvSpPr>
          <p:nvPr>
            <p:ph type="sldNum" sz="quarter" idx="12"/>
          </p:nvPr>
        </p:nvSpPr>
        <p:spPr/>
        <p:txBody>
          <a:bodyPr/>
          <a:lstStyle/>
          <a:p>
            <a:fld id="{F84DC4A4-6360-4566-89B2-59750B0DF059}" type="slidenum">
              <a:rPr lang="bg-BG" smtClean="0"/>
              <a:t>‹#›</a:t>
            </a:fld>
            <a:endParaRPr lang="bg-BG"/>
          </a:p>
        </p:txBody>
      </p:sp>
    </p:spTree>
    <p:extLst>
      <p:ext uri="{BB962C8B-B14F-4D97-AF65-F5344CB8AC3E}">
        <p14:creationId xmlns:p14="http://schemas.microsoft.com/office/powerpoint/2010/main" val="328060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D5EAD-45B4-0382-203F-265739BBE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a16="http://schemas.microsoft.com/office/drawing/2014/main" id="{CD695B23-0098-2873-229E-BCA7DDE8B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a16="http://schemas.microsoft.com/office/drawing/2014/main" id="{8AD469E4-2644-53BD-4730-2331FB45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F3DAD-A55F-48B8-A042-C536AE14A0C4}" type="datetimeFigureOut">
              <a:rPr lang="bg-BG" smtClean="0"/>
              <a:t>9.12.2024 г.</a:t>
            </a:fld>
            <a:endParaRPr lang="bg-BG"/>
          </a:p>
        </p:txBody>
      </p:sp>
      <p:sp>
        <p:nvSpPr>
          <p:cNvPr id="5" name="Footer Placeholder 4">
            <a:extLst>
              <a:ext uri="{FF2B5EF4-FFF2-40B4-BE49-F238E27FC236}">
                <a16:creationId xmlns:a16="http://schemas.microsoft.com/office/drawing/2014/main" id="{4335A749-BF9A-3041-280B-CACA38764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bg-BG"/>
          </a:p>
        </p:txBody>
      </p:sp>
      <p:sp>
        <p:nvSpPr>
          <p:cNvPr id="6" name="Slide Number Placeholder 5">
            <a:extLst>
              <a:ext uri="{FF2B5EF4-FFF2-40B4-BE49-F238E27FC236}">
                <a16:creationId xmlns:a16="http://schemas.microsoft.com/office/drawing/2014/main" id="{BF2427A6-B875-3BAE-F5DF-EB0792FC6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4DC4A4-6360-4566-89B2-59750B0DF059}" type="slidenum">
              <a:rPr lang="bg-BG" smtClean="0"/>
              <a:t>‹#›</a:t>
            </a:fld>
            <a:endParaRPr lang="bg-BG"/>
          </a:p>
        </p:txBody>
      </p:sp>
    </p:spTree>
    <p:extLst>
      <p:ext uri="{BB962C8B-B14F-4D97-AF65-F5344CB8AC3E}">
        <p14:creationId xmlns:p14="http://schemas.microsoft.com/office/powerpoint/2010/main" val="428398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H6YMqKMP9rs" TargetMode="External"/><Relationship Id="rId2" Type="http://schemas.openxmlformats.org/officeDocument/2006/relationships/hyperlink" Target="https://youtu.be/EVkqG6kTUfU?si=FpdqvG3hvEYxGeKD" TargetMode="External"/><Relationship Id="rId1" Type="http://schemas.openxmlformats.org/officeDocument/2006/relationships/slideLayout" Target="../slideLayouts/slideLayout2.xml"/><Relationship Id="rId4" Type="http://schemas.openxmlformats.org/officeDocument/2006/relationships/hyperlink" Target="https://www.youtube.com/live/BHomTF_TwXw?si=yqkfKPjEj4Ya2zw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400F3-1507-BEA3-C63C-AB39A68F7FB6}"/>
              </a:ext>
            </a:extLst>
          </p:cNvPr>
          <p:cNvSpPr>
            <a:spLocks noGrp="1"/>
          </p:cNvSpPr>
          <p:nvPr>
            <p:ph type="ctrTitle"/>
          </p:nvPr>
        </p:nvSpPr>
        <p:spPr>
          <a:xfrm>
            <a:off x="908454" y="1360481"/>
            <a:ext cx="4605340" cy="2387600"/>
          </a:xfrm>
        </p:spPr>
        <p:txBody>
          <a:bodyPr>
            <a:normAutofit/>
          </a:bodyPr>
          <a:lstStyle/>
          <a:p>
            <a:pPr algn="l"/>
            <a:r>
              <a:rPr lang="en-US" sz="5000" b="1" i="1" u="sng" dirty="0">
                <a:solidFill>
                  <a:srgbClr val="BF9241"/>
                </a:solidFill>
                <a:latin typeface="Agency FB" panose="020B0503020202020204" pitchFamily="34" charset="0"/>
              </a:rPr>
              <a:t>Petar </a:t>
            </a:r>
            <a:r>
              <a:rPr lang="en-US" sz="5000" b="1" i="1" u="sng" dirty="0" err="1">
                <a:solidFill>
                  <a:srgbClr val="BF9241"/>
                </a:solidFill>
                <a:latin typeface="Agency FB" panose="020B0503020202020204" pitchFamily="34" charset="0"/>
              </a:rPr>
              <a:t>Buchkov</a:t>
            </a:r>
            <a:endParaRPr lang="bg-BG" sz="5000" b="1" i="1" u="sng" dirty="0">
              <a:solidFill>
                <a:srgbClr val="BF9241"/>
              </a:solidFill>
            </a:endParaRPr>
          </a:p>
        </p:txBody>
      </p:sp>
      <p:sp>
        <p:nvSpPr>
          <p:cNvPr id="3" name="Subtitle 2">
            <a:extLst>
              <a:ext uri="{FF2B5EF4-FFF2-40B4-BE49-F238E27FC236}">
                <a16:creationId xmlns:a16="http://schemas.microsoft.com/office/drawing/2014/main" id="{0D1668AA-2205-3262-56C4-616023830F63}"/>
              </a:ext>
            </a:extLst>
          </p:cNvPr>
          <p:cNvSpPr>
            <a:spLocks noGrp="1"/>
          </p:cNvSpPr>
          <p:nvPr>
            <p:ph type="subTitle" idx="1"/>
          </p:nvPr>
        </p:nvSpPr>
        <p:spPr>
          <a:xfrm>
            <a:off x="908454" y="3840156"/>
            <a:ext cx="4605340" cy="1655762"/>
          </a:xfrm>
        </p:spPr>
        <p:txBody>
          <a:bodyPr>
            <a:normAutofit/>
          </a:bodyPr>
          <a:lstStyle/>
          <a:p>
            <a:pPr algn="l"/>
            <a:r>
              <a:rPr lang="en-US" sz="3200" dirty="0">
                <a:solidFill>
                  <a:srgbClr val="BF9241"/>
                </a:solidFill>
                <a:latin typeface="Algerian" panose="04020705040A02060702" pitchFamily="82" charset="0"/>
              </a:rPr>
              <a:t>Small forward, Guard</a:t>
            </a:r>
            <a:endParaRPr lang="bg-BG" sz="3200" dirty="0">
              <a:solidFill>
                <a:srgbClr val="BF9241"/>
              </a:solidFill>
            </a:endParaRPr>
          </a:p>
        </p:txBody>
      </p:sp>
      <p:pic>
        <p:nvPicPr>
          <p:cNvPr id="4" name="Picture 3" descr="A map of the united states&#10;&#10;Description automatically generated">
            <a:extLst>
              <a:ext uri="{FF2B5EF4-FFF2-40B4-BE49-F238E27FC236}">
                <a16:creationId xmlns:a16="http://schemas.microsoft.com/office/drawing/2014/main" id="{E240E6A0-EB77-2D87-7B18-9DEDBBB9F116}"/>
              </a:ext>
            </a:extLst>
          </p:cNvPr>
          <p:cNvPicPr>
            <a:picLocks noChangeAspect="1"/>
          </p:cNvPicPr>
          <p:nvPr/>
        </p:nvPicPr>
        <p:blipFill>
          <a:blip r:embed="rId2">
            <a:alphaModFix/>
          </a:blip>
          <a:srcRect r="3" b="114"/>
          <a:stretch/>
        </p:blipFill>
        <p:spPr>
          <a:xfrm>
            <a:off x="5819787" y="1057275"/>
            <a:ext cx="5917401" cy="4743450"/>
          </a:xfrm>
          <a:prstGeom prst="rect">
            <a:avLst/>
          </a:prstGeom>
        </p:spPr>
      </p:pic>
      <p:sp>
        <p:nvSpPr>
          <p:cNvPr id="16"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1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398306F-FDBA-2568-1DD5-E60A0DA6800F}"/>
              </a:ext>
            </a:extLst>
          </p:cNvPr>
          <p:cNvSpPr>
            <a:spLocks noGrp="1"/>
          </p:cNvSpPr>
          <p:nvPr>
            <p:ph type="title"/>
          </p:nvPr>
        </p:nvSpPr>
        <p:spPr>
          <a:xfrm>
            <a:off x="922635" y="1250575"/>
            <a:ext cx="4604274" cy="4163210"/>
          </a:xfrm>
        </p:spPr>
        <p:txBody>
          <a:bodyPr anchor="ctr">
            <a:normAutofit/>
          </a:bodyPr>
          <a:lstStyle/>
          <a:p>
            <a:r>
              <a:rPr lang="en-US" sz="5400" dirty="0">
                <a:solidFill>
                  <a:srgbClr val="BF9241"/>
                </a:solidFill>
                <a:latin typeface="Algerian" panose="04020705040A02060702" pitchFamily="82" charset="0"/>
                <a:cs typeface="Aldhabi" panose="020F0502020204030204" pitchFamily="2" charset="-78"/>
              </a:rPr>
              <a:t>Video Analysis</a:t>
            </a:r>
            <a:endParaRPr lang="bg-BG" sz="5400" dirty="0">
              <a:solidFill>
                <a:srgbClr val="BF9241"/>
              </a:solidFill>
              <a:cs typeface="Aldhabi" panose="020F0502020204030204" pitchFamily="2" charset="-78"/>
            </a:endParaRPr>
          </a:p>
        </p:txBody>
      </p:sp>
      <p:sp>
        <p:nvSpPr>
          <p:cNvPr id="19" name="Rectangle 18">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4642C7A8-D524-4DD0-2CA2-692FDD1DDB73}"/>
              </a:ext>
            </a:extLst>
          </p:cNvPr>
          <p:cNvSpPr>
            <a:spLocks noGrp="1"/>
          </p:cNvSpPr>
          <p:nvPr>
            <p:ph idx="1"/>
          </p:nvPr>
        </p:nvSpPr>
        <p:spPr>
          <a:xfrm>
            <a:off x="6293224" y="860612"/>
            <a:ext cx="4797909" cy="5023821"/>
          </a:xfrm>
        </p:spPr>
        <p:txBody>
          <a:bodyPr anchor="ctr">
            <a:normAutofit/>
          </a:bodyPr>
          <a:lstStyle/>
          <a:p>
            <a:pPr marL="0" indent="0">
              <a:buNone/>
            </a:pPr>
            <a:r>
              <a:rPr lang="en-US" sz="2400" dirty="0">
                <a:solidFill>
                  <a:srgbClr val="BF9241"/>
                </a:solidFill>
                <a:latin typeface="Agency FB" panose="020B0503020202020204" pitchFamily="34" charset="0"/>
              </a:rPr>
              <a:t>Highlight Videos:</a:t>
            </a:r>
          </a:p>
          <a:p>
            <a:pPr marL="0" indent="0">
              <a:buNone/>
            </a:pPr>
            <a:endParaRPr lang="en-US" sz="2400" dirty="0">
              <a:solidFill>
                <a:srgbClr val="BF9241"/>
              </a:solidFill>
              <a:latin typeface="Agency FB" panose="020B0503020202020204" pitchFamily="34" charset="0"/>
            </a:endParaRPr>
          </a:p>
          <a:p>
            <a:pPr marL="0" indent="0">
              <a:buNone/>
            </a:pPr>
            <a:r>
              <a:rPr lang="en-US" sz="1800" u="sng" dirty="0">
                <a:solidFill>
                  <a:srgbClr val="000000"/>
                </a:solidFill>
                <a:effectLst/>
                <a:latin typeface="Times New Roman" panose="02020603050405020304" pitchFamily="18" charset="0"/>
                <a:ea typeface="Times New Roman" panose="02020603050405020304" pitchFamily="18" charset="0"/>
                <a:cs typeface="Symbol" panose="05050102010706020507" pitchFamily="18" charset="2"/>
                <a:hlinkClick r:id="rId2"/>
              </a:rPr>
              <a:t>https://youtu.be/EVkqG6kTUfU?si=FpdqvG3hvEYxGeKD</a:t>
            </a:r>
            <a:endParaRPr lang="en-US" sz="1800" u="sng" dirty="0">
              <a:solidFill>
                <a:srgbClr val="000000"/>
              </a:solidFill>
              <a:effectLst/>
              <a:latin typeface="Times New Roman" panose="02020603050405020304" pitchFamily="18" charset="0"/>
              <a:ea typeface="Times New Roman" panose="02020603050405020304" pitchFamily="18" charset="0"/>
              <a:cs typeface="Symbol" panose="05050102010706020507" pitchFamily="18" charset="2"/>
            </a:endParaRPr>
          </a:p>
          <a:p>
            <a:pPr marL="0" indent="0">
              <a:buNone/>
            </a:pPr>
            <a:endParaRPr lang="en-US" sz="1800" u="sng" dirty="0">
              <a:solidFill>
                <a:srgbClr val="000000"/>
              </a:solidFill>
              <a:latin typeface="Times New Roman" panose="02020603050405020304" pitchFamily="18" charset="0"/>
              <a:ea typeface="Calibri" panose="020F0502020204030204" pitchFamily="34" charset="0"/>
              <a:cs typeface="Symbol" panose="05050102010706020507" pitchFamily="18" charset="2"/>
            </a:endParaRPr>
          </a:p>
          <a:p>
            <a:pPr marL="0" indent="0">
              <a:buNone/>
            </a:pPr>
            <a:r>
              <a:rPr lang="en-US" sz="1800" dirty="0">
                <a:effectLst/>
                <a:latin typeface="Calibri" panose="020F0502020204030204" pitchFamily="34" charset="0"/>
                <a:ea typeface="Calibri" panose="020F0502020204030204" pitchFamily="34" charset="0"/>
                <a:cs typeface="Symbol" panose="05050102010706020507" pitchFamily="18" charset="2"/>
                <a:hlinkClick r:id="rId3"/>
              </a:rPr>
              <a:t>https://youtu.be/H6YMqKMP9rs</a:t>
            </a:r>
            <a:endParaRPr lang="en-US" sz="1800" u="sng" dirty="0">
              <a:solidFill>
                <a:srgbClr val="000000"/>
              </a:solidFill>
              <a:latin typeface="Times New Roman" panose="02020603050405020304" pitchFamily="18" charset="0"/>
              <a:ea typeface="Calibri" panose="020F0502020204030204" pitchFamily="34" charset="0"/>
              <a:cs typeface="Symbol" panose="05050102010706020507" pitchFamily="18" charset="2"/>
            </a:endParaRPr>
          </a:p>
          <a:p>
            <a:pPr marL="0" indent="0">
              <a:buNone/>
            </a:pPr>
            <a:endParaRPr lang="en-US" sz="2400" dirty="0">
              <a:solidFill>
                <a:srgbClr val="BF9241"/>
              </a:solidFill>
              <a:latin typeface="Agency FB" panose="020B0503020202020204" pitchFamily="34" charset="0"/>
            </a:endParaRPr>
          </a:p>
          <a:p>
            <a:pPr marL="0" indent="0">
              <a:buNone/>
            </a:pPr>
            <a:r>
              <a:rPr lang="en-US" sz="2400" dirty="0">
                <a:solidFill>
                  <a:srgbClr val="BF9241"/>
                </a:solidFill>
                <a:latin typeface="Agency FB" panose="020B0503020202020204" pitchFamily="34" charset="0"/>
              </a:rPr>
              <a:t>Full match:</a:t>
            </a:r>
          </a:p>
          <a:p>
            <a:pPr marL="0" indent="0">
              <a:buNone/>
            </a:pPr>
            <a:r>
              <a:rPr lang="en-US" sz="2400" dirty="0">
                <a:solidFill>
                  <a:srgbClr val="BF9241"/>
                </a:solidFill>
                <a:latin typeface="Agency FB" panose="020B0503020202020204" pitchFamily="34" charset="0"/>
                <a:hlinkClick r:id="rId4"/>
              </a:rPr>
              <a:t>https://www.youtube.com/live/BHomTF_TwXw?si=yqkfKPjEj4Ya2zwH</a:t>
            </a:r>
            <a:endParaRPr lang="en-US" sz="2400" dirty="0">
              <a:solidFill>
                <a:srgbClr val="BF9241"/>
              </a:solidFill>
              <a:latin typeface="Agency FB" panose="020B0503020202020204" pitchFamily="34" charset="0"/>
            </a:endParaRPr>
          </a:p>
          <a:p>
            <a:pPr marL="0" indent="0">
              <a:buNone/>
            </a:pPr>
            <a:r>
              <a:rPr lang="en-US" sz="2400" dirty="0">
                <a:solidFill>
                  <a:srgbClr val="BF9241"/>
                </a:solidFill>
                <a:latin typeface="Agency FB" panose="020B0503020202020204" pitchFamily="34" charset="0"/>
              </a:rPr>
              <a:t> (number #55)</a:t>
            </a:r>
          </a:p>
          <a:p>
            <a:pPr marL="0" indent="0">
              <a:buNone/>
            </a:pPr>
            <a:endParaRPr lang="en-US" sz="2400" dirty="0">
              <a:solidFill>
                <a:srgbClr val="BF9241"/>
              </a:solidFill>
              <a:latin typeface="Agency FB" panose="020B0503020202020204" pitchFamily="34" charset="0"/>
            </a:endParaRPr>
          </a:p>
        </p:txBody>
      </p:sp>
    </p:spTree>
    <p:extLst>
      <p:ext uri="{BB962C8B-B14F-4D97-AF65-F5344CB8AC3E}">
        <p14:creationId xmlns:p14="http://schemas.microsoft.com/office/powerpoint/2010/main" val="229975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1052-46C3-567E-92C2-3A21B4D5DBA9}"/>
              </a:ext>
            </a:extLst>
          </p:cNvPr>
          <p:cNvSpPr>
            <a:spLocks noGrp="1"/>
          </p:cNvSpPr>
          <p:nvPr>
            <p:ph type="title"/>
          </p:nvPr>
        </p:nvSpPr>
        <p:spPr/>
        <p:txBody>
          <a:bodyPr/>
          <a:lstStyle/>
          <a:p>
            <a:endParaRPr lang="bg-BG"/>
          </a:p>
        </p:txBody>
      </p:sp>
      <p:pic>
        <p:nvPicPr>
          <p:cNvPr id="4" name="Content Placeholder 3">
            <a:extLst>
              <a:ext uri="{FF2B5EF4-FFF2-40B4-BE49-F238E27FC236}">
                <a16:creationId xmlns:a16="http://schemas.microsoft.com/office/drawing/2014/main" id="{A60B2EEC-BD5E-2FA7-D77E-C54BD683EB4A}"/>
              </a:ext>
            </a:extLst>
          </p:cNvPr>
          <p:cNvPicPr>
            <a:picLocks noGrp="1" noChangeAspect="1"/>
          </p:cNvPicPr>
          <p:nvPr>
            <p:ph idx="1"/>
          </p:nvPr>
        </p:nvPicPr>
        <p:blipFill>
          <a:blip r:embed="rId2"/>
          <a:stretch>
            <a:fillRect/>
          </a:stretch>
        </p:blipFill>
        <p:spPr>
          <a:xfrm>
            <a:off x="1532178" y="0"/>
            <a:ext cx="9127643" cy="6858000"/>
          </a:xfrm>
          <a:prstGeom prst="rect">
            <a:avLst/>
          </a:prstGeom>
        </p:spPr>
      </p:pic>
    </p:spTree>
    <p:extLst>
      <p:ext uri="{BB962C8B-B14F-4D97-AF65-F5344CB8AC3E}">
        <p14:creationId xmlns:p14="http://schemas.microsoft.com/office/powerpoint/2010/main" val="32316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9428"/>
            <a:ext cx="3932030" cy="3957913"/>
          </a:xfrm>
        </p:spPr>
        <p:txBody>
          <a:bodyPr anchor="ctr">
            <a:normAutofit fontScale="90000"/>
          </a:bodyPr>
          <a:lstStyle/>
          <a:p>
            <a:pPr algn="ctr"/>
            <a:r>
              <a:rPr lang="en-US" sz="2400" b="1" dirty="0">
                <a:solidFill>
                  <a:srgbClr val="BF9241"/>
                </a:solidFill>
              </a:rPr>
              <a:t>Status: </a:t>
            </a:r>
            <a:r>
              <a:rPr lang="en-US" sz="2400" i="1" dirty="0">
                <a:solidFill>
                  <a:srgbClr val="BF9241"/>
                </a:solidFill>
                <a:latin typeface="Agency FB" panose="020B0503020202020204" pitchFamily="34" charset="0"/>
              </a:rPr>
              <a:t>Available</a:t>
            </a:r>
            <a:br>
              <a:rPr lang="en-US" sz="2400" dirty="0">
                <a:solidFill>
                  <a:srgbClr val="BF9241"/>
                </a:solidFill>
              </a:rPr>
            </a:br>
            <a:br>
              <a:rPr lang="en-US" sz="2400" dirty="0">
                <a:solidFill>
                  <a:srgbClr val="BF9241"/>
                </a:solidFill>
              </a:rPr>
            </a:br>
            <a:r>
              <a:rPr lang="en-US" sz="2400" b="1" dirty="0">
                <a:solidFill>
                  <a:srgbClr val="BF9241"/>
                </a:solidFill>
              </a:rPr>
              <a:t>Gender: </a:t>
            </a:r>
            <a:r>
              <a:rPr lang="en-US" sz="2400" i="1" dirty="0">
                <a:solidFill>
                  <a:srgbClr val="BF9241"/>
                </a:solidFill>
                <a:latin typeface="Agency FB" panose="020B0503020202020204" pitchFamily="34" charset="0"/>
              </a:rPr>
              <a:t>Male</a:t>
            </a:r>
            <a:br>
              <a:rPr lang="en-US" sz="2400" dirty="0">
                <a:solidFill>
                  <a:srgbClr val="BF9241"/>
                </a:solidFill>
              </a:rPr>
            </a:br>
            <a:br>
              <a:rPr lang="en-US" sz="2400" dirty="0">
                <a:solidFill>
                  <a:srgbClr val="BF9241"/>
                </a:solidFill>
              </a:rPr>
            </a:br>
            <a:r>
              <a:rPr lang="en-US" sz="2400" b="1" dirty="0">
                <a:solidFill>
                  <a:srgbClr val="BF9241"/>
                </a:solidFill>
              </a:rPr>
              <a:t>Position: </a:t>
            </a:r>
            <a:r>
              <a:rPr lang="en-US" sz="2400" i="1" dirty="0">
                <a:solidFill>
                  <a:srgbClr val="BF9241"/>
                </a:solidFill>
                <a:latin typeface="Agency FB" panose="020B0503020202020204" pitchFamily="34" charset="0"/>
              </a:rPr>
              <a:t>Guard/Small Forward</a:t>
            </a:r>
            <a:br>
              <a:rPr lang="en-US" sz="2400" dirty="0">
                <a:solidFill>
                  <a:srgbClr val="BF9241"/>
                </a:solidFill>
              </a:rPr>
            </a:br>
            <a:br>
              <a:rPr lang="en-US" sz="2400" dirty="0">
                <a:solidFill>
                  <a:srgbClr val="BF9241"/>
                </a:solidFill>
              </a:rPr>
            </a:br>
            <a:r>
              <a:rPr lang="en-US" sz="2400" b="1" dirty="0">
                <a:solidFill>
                  <a:srgbClr val="BF9241"/>
                </a:solidFill>
              </a:rPr>
              <a:t>Date of Birth: </a:t>
            </a:r>
            <a:r>
              <a:rPr lang="en-US" sz="2400" i="1" dirty="0">
                <a:solidFill>
                  <a:srgbClr val="BF9241"/>
                </a:solidFill>
                <a:latin typeface="Agency FB" panose="020B0503020202020204" pitchFamily="34" charset="0"/>
              </a:rPr>
              <a:t>08. 04. 2006</a:t>
            </a:r>
            <a:br>
              <a:rPr lang="en-US" sz="2400" dirty="0">
                <a:solidFill>
                  <a:srgbClr val="BF9241"/>
                </a:solidFill>
              </a:rPr>
            </a:br>
            <a:br>
              <a:rPr lang="en-US" sz="2400" dirty="0">
                <a:solidFill>
                  <a:srgbClr val="BF9241"/>
                </a:solidFill>
              </a:rPr>
            </a:br>
            <a:r>
              <a:rPr lang="en-US" sz="2400" b="1" dirty="0">
                <a:solidFill>
                  <a:srgbClr val="BF9241"/>
                </a:solidFill>
              </a:rPr>
              <a:t>Graduation Date: </a:t>
            </a:r>
            <a:r>
              <a:rPr lang="en-US" sz="2400" i="1" dirty="0">
                <a:solidFill>
                  <a:srgbClr val="BF9241"/>
                </a:solidFill>
                <a:latin typeface="Agency FB" panose="020B0503020202020204" pitchFamily="34" charset="0"/>
              </a:rPr>
              <a:t>June 2025</a:t>
            </a:r>
            <a:br>
              <a:rPr lang="en-US" sz="2400" dirty="0">
                <a:solidFill>
                  <a:srgbClr val="BF9241"/>
                </a:solidFill>
              </a:rPr>
            </a:br>
            <a:br>
              <a:rPr lang="en-US" sz="2400" dirty="0">
                <a:solidFill>
                  <a:srgbClr val="BF9241"/>
                </a:solidFill>
              </a:rPr>
            </a:br>
            <a:r>
              <a:rPr lang="en-US" sz="2400" b="1" dirty="0">
                <a:solidFill>
                  <a:srgbClr val="BF9241"/>
                </a:solidFill>
              </a:rPr>
              <a:t>Club Team: </a:t>
            </a:r>
            <a:r>
              <a:rPr lang="en-US" sz="2400" i="1" dirty="0">
                <a:solidFill>
                  <a:srgbClr val="BF9241"/>
                </a:solidFill>
              </a:rPr>
              <a:t>Basketball</a:t>
            </a:r>
            <a:r>
              <a:rPr lang="en-US" sz="2400" i="1" dirty="0">
                <a:solidFill>
                  <a:srgbClr val="BF9241"/>
                </a:solidFill>
                <a:latin typeface="Agency FB" panose="020B0503020202020204" pitchFamily="34" charset="0"/>
              </a:rPr>
              <a:t> Club Slavia Sofia</a:t>
            </a:r>
            <a:endParaRPr lang="bg-BG" sz="2400" i="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erson in a white jersey&#10;&#10;Description automatically generated">
            <a:extLst>
              <a:ext uri="{FF2B5EF4-FFF2-40B4-BE49-F238E27FC236}">
                <a16:creationId xmlns:a16="http://schemas.microsoft.com/office/drawing/2014/main" id="{C8BC4AA3-95AF-E00C-6491-3E8DB9FF8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920" y="0"/>
            <a:ext cx="6279080" cy="5918885"/>
          </a:xfrm>
          <a:prstGeom prst="rect">
            <a:avLst/>
          </a:prstGeom>
        </p:spPr>
      </p:pic>
    </p:spTree>
    <p:extLst>
      <p:ext uri="{BB962C8B-B14F-4D97-AF65-F5344CB8AC3E}">
        <p14:creationId xmlns:p14="http://schemas.microsoft.com/office/powerpoint/2010/main" val="184525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BC00A6F8-C434-AFAE-2824-BB72A508C33A}"/>
              </a:ext>
            </a:extLst>
          </p:cNvPr>
          <p:cNvSpPr>
            <a:spLocks noGrp="1"/>
          </p:cNvSpPr>
          <p:nvPr>
            <p:ph type="title"/>
          </p:nvPr>
        </p:nvSpPr>
        <p:spPr>
          <a:xfrm>
            <a:off x="1014141" y="1449428"/>
            <a:ext cx="3932030" cy="3957917"/>
          </a:xfrm>
        </p:spPr>
        <p:txBody>
          <a:bodyPr anchor="ctr">
            <a:noAutofit/>
          </a:bodyPr>
          <a:lstStyle/>
          <a:p>
            <a:pPr algn="ctr"/>
            <a:r>
              <a:rPr lang="en-US" sz="1800" b="1" dirty="0">
                <a:solidFill>
                  <a:srgbClr val="BF9241"/>
                </a:solidFill>
              </a:rPr>
              <a:t>Height: </a:t>
            </a:r>
            <a:r>
              <a:rPr lang="en-US" sz="1800" i="1" dirty="0">
                <a:solidFill>
                  <a:srgbClr val="BF9241"/>
                </a:solidFill>
                <a:latin typeface="Agency FB" panose="020B0503020202020204" pitchFamily="34" charset="0"/>
              </a:rPr>
              <a:t>190cm.</a:t>
            </a:r>
            <a:br>
              <a:rPr lang="en-US" sz="1800" i="1" dirty="0">
                <a:solidFill>
                  <a:srgbClr val="BF9241"/>
                </a:solidFill>
              </a:rPr>
            </a:br>
            <a:br>
              <a:rPr lang="en-US" sz="1800" i="1" dirty="0">
                <a:solidFill>
                  <a:srgbClr val="BF9241"/>
                </a:solidFill>
              </a:rPr>
            </a:br>
            <a:r>
              <a:rPr lang="en-US" sz="1800" b="1" dirty="0">
                <a:solidFill>
                  <a:srgbClr val="BF9241"/>
                </a:solidFill>
              </a:rPr>
              <a:t>Weight: </a:t>
            </a:r>
            <a:r>
              <a:rPr lang="en-US" sz="1800" i="1" dirty="0">
                <a:solidFill>
                  <a:srgbClr val="BF9241"/>
                </a:solidFill>
                <a:latin typeface="Agency FB" panose="020B0503020202020204" pitchFamily="34" charset="0"/>
              </a:rPr>
              <a:t>85kg.</a:t>
            </a:r>
            <a:br>
              <a:rPr lang="en-US" sz="1800" i="1" dirty="0">
                <a:solidFill>
                  <a:srgbClr val="BF9241"/>
                </a:solidFill>
                <a:latin typeface="Agency FB" panose="020B0503020202020204" pitchFamily="34" charset="0"/>
              </a:rPr>
            </a:br>
            <a:br>
              <a:rPr lang="en-US" sz="1800" i="1" dirty="0">
                <a:solidFill>
                  <a:srgbClr val="BF9241"/>
                </a:solidFill>
                <a:latin typeface="Agency FB" panose="020B0503020202020204" pitchFamily="34" charset="0"/>
              </a:rPr>
            </a:br>
            <a:r>
              <a:rPr lang="en-US" sz="1800" b="1" dirty="0">
                <a:solidFill>
                  <a:srgbClr val="BF9241"/>
                </a:solidFill>
              </a:rPr>
              <a:t>Approach High Jump: </a:t>
            </a:r>
            <a:r>
              <a:rPr lang="en-US" sz="1800" i="1" dirty="0">
                <a:solidFill>
                  <a:srgbClr val="BF9241"/>
                </a:solidFill>
              </a:rPr>
              <a:t>320 cm.</a:t>
            </a:r>
            <a:br>
              <a:rPr lang="en-US" sz="1800" i="1" dirty="0">
                <a:solidFill>
                  <a:srgbClr val="BF9241"/>
                </a:solidFill>
              </a:rPr>
            </a:br>
            <a:br>
              <a:rPr lang="en-US" sz="1800" i="1" dirty="0">
                <a:solidFill>
                  <a:srgbClr val="BF9241"/>
                </a:solidFill>
              </a:rPr>
            </a:br>
            <a:r>
              <a:rPr lang="en-US" sz="1800" b="1" dirty="0">
                <a:solidFill>
                  <a:srgbClr val="BF9241"/>
                </a:solidFill>
              </a:rPr>
              <a:t>Standing High Jump: </a:t>
            </a:r>
            <a:r>
              <a:rPr lang="en-US" sz="1800" i="1" dirty="0">
                <a:solidFill>
                  <a:srgbClr val="BF9241"/>
                </a:solidFill>
              </a:rPr>
              <a:t>310 cm.</a:t>
            </a:r>
            <a:br>
              <a:rPr lang="en-US" sz="1800" i="1" dirty="0">
                <a:solidFill>
                  <a:srgbClr val="BF9241"/>
                </a:solidFill>
              </a:rPr>
            </a:br>
            <a:br>
              <a:rPr lang="en-US" sz="1800" i="1" dirty="0">
                <a:solidFill>
                  <a:srgbClr val="BF9241"/>
                </a:solidFill>
              </a:rPr>
            </a:br>
            <a:r>
              <a:rPr lang="en-US" sz="1800" b="1" dirty="0">
                <a:solidFill>
                  <a:srgbClr val="BF9241"/>
                </a:solidFill>
              </a:rPr>
              <a:t>Languages: </a:t>
            </a:r>
            <a:r>
              <a:rPr lang="en-US" sz="1800" i="1" dirty="0">
                <a:solidFill>
                  <a:srgbClr val="BF9241"/>
                </a:solidFill>
                <a:latin typeface="Agency FB" panose="020B0503020202020204" pitchFamily="34" charset="0"/>
              </a:rPr>
              <a:t>English, Bulgarian, Hebrew, Spanish, Japanese </a:t>
            </a:r>
            <a:br>
              <a:rPr lang="en-US" sz="1800" i="1" dirty="0">
                <a:solidFill>
                  <a:srgbClr val="BF9241"/>
                </a:solidFill>
              </a:rPr>
            </a:br>
            <a:br>
              <a:rPr lang="en-US" sz="1800" i="1" dirty="0">
                <a:solidFill>
                  <a:srgbClr val="BF9241"/>
                </a:solidFill>
              </a:rPr>
            </a:br>
            <a:r>
              <a:rPr lang="en-US" sz="1800" b="1" dirty="0">
                <a:solidFill>
                  <a:srgbClr val="BF9241"/>
                </a:solidFill>
              </a:rPr>
              <a:t>Desired Degree: </a:t>
            </a:r>
            <a:r>
              <a:rPr lang="en-US" sz="1800" i="1" dirty="0">
                <a:solidFill>
                  <a:srgbClr val="BF9241"/>
                </a:solidFill>
              </a:rPr>
              <a:t>Business Management</a:t>
            </a:r>
            <a:br>
              <a:rPr lang="en-US" sz="1800" i="1" dirty="0">
                <a:solidFill>
                  <a:srgbClr val="BF9241"/>
                </a:solidFill>
              </a:rPr>
            </a:br>
            <a:br>
              <a:rPr lang="en-US" sz="1800" b="1" dirty="0">
                <a:solidFill>
                  <a:srgbClr val="BF9241"/>
                </a:solidFill>
              </a:rPr>
            </a:br>
            <a:r>
              <a:rPr lang="en-US" sz="1800" b="1" dirty="0">
                <a:solidFill>
                  <a:srgbClr val="BF9241"/>
                </a:solidFill>
              </a:rPr>
              <a:t>SAT: </a:t>
            </a:r>
            <a:r>
              <a:rPr lang="en-US" sz="1800" i="1" dirty="0">
                <a:solidFill>
                  <a:srgbClr val="BF9241"/>
                </a:solidFill>
              </a:rPr>
              <a:t>1010</a:t>
            </a:r>
            <a:endParaRPr lang="bg-BG" sz="1800" i="1" dirty="0">
              <a:solidFill>
                <a:srgbClr val="BF9241"/>
              </a:solidFill>
            </a:endParaRPr>
          </a:p>
        </p:txBody>
      </p:sp>
      <p:cxnSp>
        <p:nvCxnSpPr>
          <p:cNvPr id="19" name="Straight Connector 18">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D28D80-A673-2EB1-0571-2ACE92D03B32}"/>
              </a:ext>
            </a:extLst>
          </p:cNvPr>
          <p:cNvSpPr txBox="1"/>
          <p:nvPr/>
        </p:nvSpPr>
        <p:spPr>
          <a:xfrm>
            <a:off x="-45" y="248484"/>
            <a:ext cx="5960401" cy="1200329"/>
          </a:xfrm>
          <a:prstGeom prst="rect">
            <a:avLst/>
          </a:prstGeom>
          <a:noFill/>
        </p:spPr>
        <p:txBody>
          <a:bodyPr wrap="square" rtlCol="0">
            <a:spAutoFit/>
          </a:bodyPr>
          <a:lstStyle/>
          <a:p>
            <a:pPr algn="ctr"/>
            <a:r>
              <a:rPr lang="en-US" sz="3600" b="1" dirty="0">
                <a:solidFill>
                  <a:srgbClr val="BF9241"/>
                </a:solidFill>
                <a:latin typeface="Batang" panose="02030600000101010101" pitchFamily="18" charset="-127"/>
                <a:ea typeface="Batang" panose="02030600000101010101" pitchFamily="18" charset="-127"/>
              </a:rPr>
              <a:t>ADDITIONAL INFORMATION</a:t>
            </a:r>
            <a:endParaRPr lang="bg-BG" sz="3600" b="1" dirty="0">
              <a:solidFill>
                <a:srgbClr val="BF9241"/>
              </a:solidFill>
              <a:latin typeface="Batang" panose="02030600000101010101" pitchFamily="18" charset="-127"/>
              <a:ea typeface="Batang" panose="02030600000101010101" pitchFamily="18" charset="-127"/>
            </a:endParaRPr>
          </a:p>
        </p:txBody>
      </p:sp>
      <p:pic>
        <p:nvPicPr>
          <p:cNvPr id="5" name="Picture 4" descr="A group of men playing basketball&#10;&#10;Description automatically generated">
            <a:extLst>
              <a:ext uri="{FF2B5EF4-FFF2-40B4-BE49-F238E27FC236}">
                <a16:creationId xmlns:a16="http://schemas.microsoft.com/office/drawing/2014/main" id="{AF92EB2E-F296-581E-D0F5-48C729B73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4497" y="-614"/>
            <a:ext cx="4569143" cy="6858000"/>
          </a:xfrm>
          <a:prstGeom prst="rect">
            <a:avLst/>
          </a:prstGeom>
        </p:spPr>
      </p:pic>
    </p:spTree>
    <p:extLst>
      <p:ext uri="{BB962C8B-B14F-4D97-AF65-F5344CB8AC3E}">
        <p14:creationId xmlns:p14="http://schemas.microsoft.com/office/powerpoint/2010/main" val="98660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CC8342-B238-E04A-EE21-FB27B2D022C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A089AA3-45F8-5CD6-6BAA-50EF4974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AC3D2012-F547-B775-176C-9DACCB25AF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D993318-B475-F9FB-BF5A-78D6BC29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asketball player jumping to shoot a basketball&#10;&#10;Description automatically generated">
            <a:extLst>
              <a:ext uri="{FF2B5EF4-FFF2-40B4-BE49-F238E27FC236}">
                <a16:creationId xmlns:a16="http://schemas.microsoft.com/office/drawing/2014/main" id="{2C35EDB6-AF96-11CB-27A0-7B776D6BA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78" y="0"/>
            <a:ext cx="4569143" cy="6858000"/>
          </a:xfrm>
          <a:prstGeom prst="rect">
            <a:avLst/>
          </a:prstGeom>
        </p:spPr>
      </p:pic>
      <p:pic>
        <p:nvPicPr>
          <p:cNvPr id="5" name="Picture 4" descr="A group of men playing basketball&#10;&#10;Description automatically generated">
            <a:extLst>
              <a:ext uri="{FF2B5EF4-FFF2-40B4-BE49-F238E27FC236}">
                <a16:creationId xmlns:a16="http://schemas.microsoft.com/office/drawing/2014/main" id="{4DDDB967-5DC6-24FE-B2C0-FAAA4A4DC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728" y="0"/>
            <a:ext cx="4569143" cy="6858000"/>
          </a:xfrm>
          <a:prstGeom prst="rect">
            <a:avLst/>
          </a:prstGeom>
        </p:spPr>
      </p:pic>
    </p:spTree>
    <p:extLst>
      <p:ext uri="{BB962C8B-B14F-4D97-AF65-F5344CB8AC3E}">
        <p14:creationId xmlns:p14="http://schemas.microsoft.com/office/powerpoint/2010/main" val="285113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E15C2B-E2A6-32DD-8677-EC7AA80023C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DE8EEDA-02A1-E29D-CC06-A5C9F89B9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9" name="Straight Connector 18">
            <a:extLst>
              <a:ext uri="{FF2B5EF4-FFF2-40B4-BE49-F238E27FC236}">
                <a16:creationId xmlns:a16="http://schemas.microsoft.com/office/drawing/2014/main" id="{6F3A6011-D6B2-7A52-AFA3-B9D05BCC21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5F7324-CF0A-284F-4C5E-2B2D8D912E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person in a red uniform dribbling a basketball&#10;&#10;Description automatically generated">
            <a:extLst>
              <a:ext uri="{FF2B5EF4-FFF2-40B4-BE49-F238E27FC236}">
                <a16:creationId xmlns:a16="http://schemas.microsoft.com/office/drawing/2014/main" id="{5BB82640-47BF-1F17-4889-066107E53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28" y="0"/>
            <a:ext cx="4569143" cy="6858000"/>
          </a:xfrm>
          <a:prstGeom prst="rect">
            <a:avLst/>
          </a:prstGeom>
        </p:spPr>
      </p:pic>
      <p:pic>
        <p:nvPicPr>
          <p:cNvPr id="7" name="Picture 6" descr="A person playing basketball on a court&#10;&#10;Description automatically generated">
            <a:extLst>
              <a:ext uri="{FF2B5EF4-FFF2-40B4-BE49-F238E27FC236}">
                <a16:creationId xmlns:a16="http://schemas.microsoft.com/office/drawing/2014/main" id="{3B570F36-E0B5-68D5-BDAC-D4663AF02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028" y="0"/>
            <a:ext cx="4569143" cy="6858000"/>
          </a:xfrm>
          <a:prstGeom prst="rect">
            <a:avLst/>
          </a:prstGeom>
        </p:spPr>
      </p:pic>
    </p:spTree>
    <p:extLst>
      <p:ext uri="{BB962C8B-B14F-4D97-AF65-F5344CB8AC3E}">
        <p14:creationId xmlns:p14="http://schemas.microsoft.com/office/powerpoint/2010/main" val="198396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BB850C55-73AE-2059-A317-D4CBEDDA827F}"/>
              </a:ext>
            </a:extLst>
          </p:cNvPr>
          <p:cNvSpPr>
            <a:spLocks noGrp="1"/>
          </p:cNvSpPr>
          <p:nvPr>
            <p:ph type="title"/>
          </p:nvPr>
        </p:nvSpPr>
        <p:spPr>
          <a:xfrm>
            <a:off x="2060147" y="-888439"/>
            <a:ext cx="8071706" cy="2387600"/>
          </a:xfrm>
        </p:spPr>
        <p:txBody>
          <a:bodyPr vert="horz" lIns="91440" tIns="45720" rIns="91440" bIns="45720" rtlCol="0" anchor="b">
            <a:normAutofit/>
          </a:bodyPr>
          <a:lstStyle/>
          <a:p>
            <a:r>
              <a:rPr lang="en-US" sz="6600" b="1" kern="1200" dirty="0">
                <a:solidFill>
                  <a:srgbClr val="BF9241"/>
                </a:solidFill>
                <a:latin typeface="Baskerville Old Face" panose="02020602080505020303" pitchFamily="18" charset="0"/>
              </a:rPr>
              <a:t>Athletic Achievements:</a:t>
            </a:r>
          </a:p>
        </p:txBody>
      </p:sp>
      <p:cxnSp>
        <p:nvCxnSpPr>
          <p:cNvPr id="204" name="Straight Connector 203">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681175C-D502-B39B-E811-163E6B89B374}"/>
              </a:ext>
            </a:extLst>
          </p:cNvPr>
          <p:cNvSpPr txBox="1"/>
          <p:nvPr/>
        </p:nvSpPr>
        <p:spPr>
          <a:xfrm>
            <a:off x="2150662" y="1874728"/>
            <a:ext cx="7890675" cy="3108543"/>
          </a:xfrm>
          <a:prstGeom prst="rect">
            <a:avLst/>
          </a:prstGeom>
          <a:noFill/>
        </p:spPr>
        <p:txBody>
          <a:bodyPr wrap="square" rtlCol="0">
            <a:spAutoFit/>
          </a:bodyPr>
          <a:lstStyle/>
          <a:p>
            <a:pPr algn="ctr"/>
            <a:r>
              <a:rPr lang="en-US" sz="2800" dirty="0">
                <a:solidFill>
                  <a:srgbClr val="BF9241"/>
                </a:solidFill>
                <a:latin typeface="Algerian" panose="04020705040A02060702" pitchFamily="82" charset="0"/>
              </a:rPr>
              <a:t>Club Team:</a:t>
            </a:r>
          </a:p>
          <a:p>
            <a:pPr algn="ctr"/>
            <a:endParaRPr lang="en-US" sz="2800" dirty="0">
              <a:solidFill>
                <a:srgbClr val="BF9241"/>
              </a:solidFill>
              <a:latin typeface="Algerian" panose="04020705040A02060702" pitchFamily="82" charset="0"/>
            </a:endParaRPr>
          </a:p>
          <a:p>
            <a:pPr algn="ctr"/>
            <a:r>
              <a:rPr lang="en-US" sz="2800" dirty="0">
                <a:solidFill>
                  <a:srgbClr val="BF9241"/>
                </a:solidFill>
                <a:latin typeface="Agency FB" panose="020B0503020202020204" pitchFamily="34" charset="0"/>
              </a:rPr>
              <a:t>Participated in the Bulgarian Republican championship and won 5th place,  attended Future Stars Basketball Camp (FSB) 2022 in </a:t>
            </a:r>
            <a:r>
              <a:rPr lang="en-US" sz="2800" dirty="0" err="1">
                <a:solidFill>
                  <a:srgbClr val="BF9241"/>
                </a:solidFill>
                <a:latin typeface="Agency FB" panose="020B0503020202020204" pitchFamily="34" charset="0"/>
              </a:rPr>
              <a:t>Panagyurishte</a:t>
            </a:r>
            <a:r>
              <a:rPr lang="en-US" sz="2800" dirty="0">
                <a:solidFill>
                  <a:srgbClr val="BF9241"/>
                </a:solidFill>
                <a:latin typeface="Agency FB" panose="020B0503020202020204" pitchFamily="34" charset="0"/>
              </a:rPr>
              <a:t>, Bulgaria featuring Veselin </a:t>
            </a:r>
            <a:r>
              <a:rPr lang="en-US" sz="2800" dirty="0" err="1">
                <a:solidFill>
                  <a:srgbClr val="BF9241"/>
                </a:solidFill>
                <a:latin typeface="Agency FB" panose="020B0503020202020204" pitchFamily="34" charset="0"/>
              </a:rPr>
              <a:t>Veselinov</a:t>
            </a:r>
            <a:r>
              <a:rPr lang="en-US" sz="2800" dirty="0">
                <a:solidFill>
                  <a:srgbClr val="BF9241"/>
                </a:solidFill>
                <a:latin typeface="Agency FB" panose="020B0503020202020204" pitchFamily="34" charset="0"/>
              </a:rPr>
              <a:t>, Hoop Talents Camp 2024 in Belgrade, Serbia featuring Deyan </a:t>
            </a:r>
            <a:r>
              <a:rPr lang="en-US" sz="2800" dirty="0" err="1">
                <a:solidFill>
                  <a:srgbClr val="BF9241"/>
                </a:solidFill>
                <a:latin typeface="Agency FB" panose="020B0503020202020204" pitchFamily="34" charset="0"/>
              </a:rPr>
              <a:t>Srzic</a:t>
            </a:r>
            <a:r>
              <a:rPr lang="en-US" sz="2800" dirty="0">
                <a:solidFill>
                  <a:srgbClr val="BF9241"/>
                </a:solidFill>
                <a:latin typeface="Agency FB" panose="020B0503020202020204" pitchFamily="34" charset="0"/>
              </a:rPr>
              <a:t> "</a:t>
            </a:r>
            <a:r>
              <a:rPr lang="en-US" sz="2800" dirty="0" err="1">
                <a:solidFill>
                  <a:srgbClr val="BF9241"/>
                </a:solidFill>
                <a:latin typeface="Agency FB" panose="020B0503020202020204" pitchFamily="34" charset="0"/>
              </a:rPr>
              <a:t>Susla</a:t>
            </a:r>
            <a:r>
              <a:rPr lang="en-US" sz="2800" dirty="0">
                <a:solidFill>
                  <a:srgbClr val="BF9241"/>
                </a:solidFill>
                <a:latin typeface="Agency FB" panose="020B0503020202020204" pitchFamily="34" charset="0"/>
              </a:rPr>
              <a:t>" and Josko </a:t>
            </a:r>
            <a:r>
              <a:rPr lang="en-US" sz="2800" dirty="0" err="1">
                <a:solidFill>
                  <a:srgbClr val="BF9241"/>
                </a:solidFill>
                <a:latin typeface="Agency FB" panose="020B0503020202020204" pitchFamily="34" charset="0"/>
              </a:rPr>
              <a:t>Srzic</a:t>
            </a:r>
            <a:r>
              <a:rPr lang="en-US" sz="2800" dirty="0">
                <a:solidFill>
                  <a:srgbClr val="BF9241"/>
                </a:solidFill>
                <a:latin typeface="Agency FB" panose="020B0503020202020204" pitchFamily="34" charset="0"/>
              </a:rPr>
              <a:t> </a:t>
            </a:r>
            <a:endParaRPr lang="bg-BG" sz="2800" dirty="0">
              <a:solidFill>
                <a:srgbClr val="BF9241"/>
              </a:solidFill>
            </a:endParaRPr>
          </a:p>
        </p:txBody>
      </p:sp>
    </p:spTree>
    <p:extLst>
      <p:ext uri="{BB962C8B-B14F-4D97-AF65-F5344CB8AC3E}">
        <p14:creationId xmlns:p14="http://schemas.microsoft.com/office/powerpoint/2010/main" val="80500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36" name="Freeform: Shape 35">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38">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40" name="Freeform: Shape 39">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3" name="Group 42">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4" name="Freeform: Shape 43">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7" name="Group 46">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48" name="Freeform: Shape 47">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descr="A person playing basketball on a court&#10;&#10;Description automatically generated">
            <a:extLst>
              <a:ext uri="{FF2B5EF4-FFF2-40B4-BE49-F238E27FC236}">
                <a16:creationId xmlns:a16="http://schemas.microsoft.com/office/drawing/2014/main" id="{7D161E2C-282B-4DA7-F6EE-CA6A3A153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2677" y="-4"/>
            <a:ext cx="4570884" cy="6858000"/>
          </a:xfrm>
          <a:prstGeom prst="rect">
            <a:avLst/>
          </a:prstGeom>
        </p:spPr>
      </p:pic>
      <p:pic>
        <p:nvPicPr>
          <p:cNvPr id="7" name="Picture 6" descr="A person in a basketball uniform holding a basketball&#10;&#10;Description automatically generated">
            <a:extLst>
              <a:ext uri="{FF2B5EF4-FFF2-40B4-BE49-F238E27FC236}">
                <a16:creationId xmlns:a16="http://schemas.microsoft.com/office/drawing/2014/main" id="{0EF5887B-74CF-39B2-56D1-EC49D824A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03" y="0"/>
            <a:ext cx="4569143" cy="6858000"/>
          </a:xfrm>
          <a:prstGeom prst="rect">
            <a:avLst/>
          </a:prstGeom>
        </p:spPr>
      </p:pic>
    </p:spTree>
    <p:extLst>
      <p:ext uri="{BB962C8B-B14F-4D97-AF65-F5344CB8AC3E}">
        <p14:creationId xmlns:p14="http://schemas.microsoft.com/office/powerpoint/2010/main" val="318432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8293D81-677D-607F-18B1-81D507EEAE83}"/>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 	Questions:</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2ABF68-CEFF-0FA9-D313-ADD11A4D97A4}"/>
              </a:ext>
            </a:extLst>
          </p:cNvPr>
          <p:cNvSpPr>
            <a:spLocks noGrp="1"/>
          </p:cNvSpPr>
          <p:nvPr>
            <p:ph idx="1"/>
          </p:nvPr>
        </p:nvSpPr>
        <p:spPr>
          <a:xfrm>
            <a:off x="777386" y="2428574"/>
            <a:ext cx="11050819" cy="3961956"/>
          </a:xfrm>
        </p:spPr>
        <p:txBody>
          <a:bodyPr>
            <a:normAutofit fontScale="32500" lnSpcReduction="20000"/>
          </a:bodyPr>
          <a:lstStyle/>
          <a:p>
            <a:pPr marL="0" indent="0">
              <a:buNone/>
            </a:pPr>
            <a:r>
              <a:rPr lang="en-US" sz="8000" b="1" dirty="0">
                <a:solidFill>
                  <a:srgbClr val="BF9241"/>
                </a:solidFill>
                <a:latin typeface="Times New Roman" panose="02020603050405020304" pitchFamily="18" charset="0"/>
                <a:cs typeface="Times New Roman" panose="02020603050405020304" pitchFamily="18" charset="0"/>
              </a:rPr>
              <a:t>Describe yourself with a few sentences.</a:t>
            </a:r>
          </a:p>
          <a:p>
            <a:r>
              <a:rPr lang="en-US" sz="7200" b="1" dirty="0">
                <a:solidFill>
                  <a:srgbClr val="BF9241"/>
                </a:solidFill>
                <a:latin typeface="Agency FB" panose="020B0503020202020204" pitchFamily="34" charset="0"/>
                <a:cs typeface="Times New Roman" panose="02020603050405020304" pitchFamily="18" charset="0"/>
              </a:rPr>
              <a:t>My name is Petar, and I consider myself disciplined, focused, hard-working and ambitious. My dream since I was a kid is to become professional basketball player. I have always had special connection with the game so much that it has become my lifestyle. I love movement in general. I train in the gym as well. I cannot imagine myself without the game of basketball. Since I was just a little boy, I always knew that one day I will make my dream come true and I will be a professional. </a:t>
            </a:r>
          </a:p>
          <a:p>
            <a:pPr marL="0" indent="0">
              <a:buNone/>
            </a:pPr>
            <a:r>
              <a:rPr lang="en-US" sz="8000" b="1" dirty="0">
                <a:solidFill>
                  <a:srgbClr val="BF9241"/>
                </a:solidFill>
                <a:latin typeface="Times New Roman" panose="02020603050405020304" pitchFamily="18" charset="0"/>
                <a:cs typeface="Times New Roman" panose="02020603050405020304" pitchFamily="18" charset="0"/>
              </a:rPr>
              <a:t>What does volleyball mean to you? </a:t>
            </a:r>
          </a:p>
          <a:p>
            <a:r>
              <a:rPr lang="en-US" sz="7200" b="1" dirty="0">
                <a:solidFill>
                  <a:srgbClr val="BF9241"/>
                </a:solidFill>
                <a:latin typeface="Agency FB" panose="020B0503020202020204" pitchFamily="34" charset="0"/>
                <a:cs typeface="Times New Roman" panose="02020603050405020304" pitchFamily="18" charset="0"/>
              </a:rPr>
              <a:t> It is a way of living. Sport is not only a physical activity, but a way I look at the world. It teaches me discipline, patience and perseverance. Through sport I learn to set goals and not give up, even when the challenges seem impossible. It motivates me to be a better person – healthier, stronger and more responsible. Every training process reminds me that success comes with effort and dedication, and this makes me not only a better athlete, but also a better person in everyday life. </a:t>
            </a: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78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FF40D-6F6D-2224-F48C-4F9362C8ACB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559ED53-0735-CABC-80CE-12696273E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32169D1-24D8-50E3-1A86-11A5E9B8B4E7}"/>
              </a:ext>
            </a:extLst>
          </p:cNvPr>
          <p:cNvSpPr>
            <a:spLocks noGrp="1"/>
          </p:cNvSpPr>
          <p:nvPr>
            <p:ph type="title"/>
          </p:nvPr>
        </p:nvSpPr>
        <p:spPr>
          <a:xfrm>
            <a:off x="838199" y="669925"/>
            <a:ext cx="5220935" cy="1325563"/>
          </a:xfrm>
        </p:spPr>
        <p:txBody>
          <a:bodyPr anchor="b">
            <a:normAutofit/>
          </a:bodyPr>
          <a:lstStyle/>
          <a:p>
            <a:r>
              <a:rPr lang="en-US" sz="4000" dirty="0">
                <a:solidFill>
                  <a:srgbClr val="BF9241"/>
                </a:solidFill>
                <a:latin typeface="Algerian" panose="04020705040A02060702" pitchFamily="82" charset="0"/>
              </a:rPr>
              <a:t>Interview 	Questions:</a:t>
            </a:r>
            <a:endParaRPr lang="bg-BG" sz="4000" dirty="0">
              <a:solidFill>
                <a:srgbClr val="BF9241"/>
              </a:solidFill>
            </a:endParaRPr>
          </a:p>
        </p:txBody>
      </p:sp>
      <p:cxnSp>
        <p:nvCxnSpPr>
          <p:cNvPr id="15" name="Straight Connector 14">
            <a:extLst>
              <a:ext uri="{FF2B5EF4-FFF2-40B4-BE49-F238E27FC236}">
                <a16:creationId xmlns:a16="http://schemas.microsoft.com/office/drawing/2014/main" id="{6D03DE3D-AE97-0BD2-7434-446B4B5470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60E473-FCBB-AA4B-3987-EED9D74E91E2}"/>
              </a:ext>
            </a:extLst>
          </p:cNvPr>
          <p:cNvSpPr>
            <a:spLocks noGrp="1"/>
          </p:cNvSpPr>
          <p:nvPr>
            <p:ph idx="1"/>
          </p:nvPr>
        </p:nvSpPr>
        <p:spPr>
          <a:xfrm>
            <a:off x="777386" y="2428574"/>
            <a:ext cx="11050819" cy="3961956"/>
          </a:xfrm>
        </p:spPr>
        <p:txBody>
          <a:bodyPr>
            <a:normAutofit fontScale="32500" lnSpcReduction="20000"/>
          </a:bodyPr>
          <a:lstStyle/>
          <a:p>
            <a:pPr marL="0" indent="0">
              <a:buNone/>
            </a:pPr>
            <a:r>
              <a:rPr lang="en-US" sz="8800" b="1" dirty="0">
                <a:solidFill>
                  <a:srgbClr val="BF9241"/>
                </a:solidFill>
                <a:latin typeface="Times New Roman" panose="02020603050405020304" pitchFamily="18" charset="0"/>
                <a:cs typeface="Times New Roman" panose="02020603050405020304" pitchFamily="18" charset="0"/>
              </a:rPr>
              <a:t>What does your education mean to you?</a:t>
            </a:r>
          </a:p>
          <a:p>
            <a:r>
              <a:rPr lang="en-US" sz="8000" b="1" dirty="0">
                <a:solidFill>
                  <a:srgbClr val="BF9241"/>
                </a:solidFill>
                <a:latin typeface="Agency FB" panose="020B0503020202020204" pitchFamily="34" charset="0"/>
                <a:cs typeface="Times New Roman" panose="02020603050405020304" pitchFamily="18" charset="0"/>
              </a:rPr>
              <a:t>Education for me is the foundation for personal and professional development. It not only provides knowledge but also builds thinking and communication skills. It is important for a person to be able to clearly express their thoughts, because only in this way can they defend ideas, influence others and solve problems effectively. Through education we broaden our worldview and learn how to be responsible and informed citizens. It is the key to success and a better understanding of the world around us.</a:t>
            </a:r>
          </a:p>
          <a:p>
            <a:pPr marL="0" indent="0">
              <a:buNone/>
            </a:pPr>
            <a:r>
              <a:rPr lang="en-US" sz="8800" b="1" dirty="0">
                <a:solidFill>
                  <a:srgbClr val="BF9241"/>
                </a:solidFill>
                <a:latin typeface="Times New Roman" panose="02020603050405020304" pitchFamily="18" charset="0"/>
                <a:cs typeface="Times New Roman" panose="02020603050405020304" pitchFamily="18" charset="0"/>
              </a:rPr>
              <a:t>What are your main goals as a student-athlete in the USA?</a:t>
            </a:r>
          </a:p>
          <a:p>
            <a:r>
              <a:rPr lang="en-US" sz="8000" b="1" dirty="0">
                <a:solidFill>
                  <a:srgbClr val="BF9241"/>
                </a:solidFill>
                <a:latin typeface="Agency FB" panose="020B0503020202020204" pitchFamily="34" charset="0"/>
                <a:cs typeface="Times New Roman" panose="02020603050405020304" pitchFamily="18" charset="0"/>
              </a:rPr>
              <a:t>My main goals in short as a student-athlete in the USA are to make my dream of becoming a professional basketball player come true and to be independent. Also I want to the develop skills in the field of business. </a:t>
            </a:r>
            <a:endParaRPr lang="en-US" sz="2000" b="1" dirty="0">
              <a:solidFill>
                <a:srgbClr val="BF924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
        <p:nvSpPr>
          <p:cNvPr id="16" name="Rectangle 15">
            <a:extLst>
              <a:ext uri="{FF2B5EF4-FFF2-40B4-BE49-F238E27FC236}">
                <a16:creationId xmlns:a16="http://schemas.microsoft.com/office/drawing/2014/main" id="{C6A36612-2FC9-FE8D-273F-EEAF846B3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9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4080</TotalTime>
  <Words>579</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Batang</vt:lpstr>
      <vt:lpstr>Agency FB</vt:lpstr>
      <vt:lpstr>Aldhabi</vt:lpstr>
      <vt:lpstr>Algerian</vt:lpstr>
      <vt:lpstr>Aptos</vt:lpstr>
      <vt:lpstr>Aptos Display</vt:lpstr>
      <vt:lpstr>Arial</vt:lpstr>
      <vt:lpstr>Baskerville Old Face</vt:lpstr>
      <vt:lpstr>Calibri</vt:lpstr>
      <vt:lpstr>Times New Roman</vt:lpstr>
      <vt:lpstr>Office Theme</vt:lpstr>
      <vt:lpstr>Petar Buchkov</vt:lpstr>
      <vt:lpstr>Status: Available  Gender: Male  Position: Guard/Small Forward  Date of Birth: 08. 04. 2006  Graduation Date: June 2025  Club Team: Basketball Club Slavia Sofia</vt:lpstr>
      <vt:lpstr>Height: 190cm.  Weight: 85kg.  Approach High Jump: 320 cm.  Standing High Jump: 310 cm.  Languages: English, Bulgarian, Hebrew, Spanish, Japanese   Desired Degree: Business Management  SAT: 1010</vt:lpstr>
      <vt:lpstr>PowerPoint Presentation</vt:lpstr>
      <vt:lpstr>PowerPoint Presentation</vt:lpstr>
      <vt:lpstr>Athletic Achievements:</vt:lpstr>
      <vt:lpstr>PowerPoint Presentation</vt:lpstr>
      <vt:lpstr>Interview  Questions:</vt:lpstr>
      <vt:lpstr>Interview  Questions:</vt:lpstr>
      <vt:lpstr>Video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Пресиан Г. Кръстанов</dc:creator>
  <cp:lastModifiedBy>Radoslav Popov</cp:lastModifiedBy>
  <cp:revision>33</cp:revision>
  <dcterms:created xsi:type="dcterms:W3CDTF">2024-08-04T14:18:10Z</dcterms:created>
  <dcterms:modified xsi:type="dcterms:W3CDTF">2024-12-09T10:45:43Z</dcterms:modified>
</cp:coreProperties>
</file>