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348" r:id="rId3"/>
    <p:sldId id="376" r:id="rId4"/>
    <p:sldId id="379" r:id="rId5"/>
    <p:sldId id="378" r:id="rId6"/>
    <p:sldId id="384" r:id="rId7"/>
    <p:sldId id="388" r:id="rId8"/>
    <p:sldId id="385"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533" autoAdjust="0"/>
    <p:restoredTop sz="94660"/>
  </p:normalViewPr>
  <p:slideViewPr>
    <p:cSldViewPr snapToGrid="0">
      <p:cViewPr varScale="1">
        <p:scale>
          <a:sx n="119" d="100"/>
          <a:sy n="119" d="100"/>
        </p:scale>
        <p:origin x="21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21A75-A161-44BF-A469-F2E80BD3ECE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3D427B0-06D2-4D69-B8EE-3AE1EDF3A6E8}">
      <dgm:prSet/>
      <dgm:spPr/>
      <dgm:t>
        <a:bodyPr/>
        <a:lstStyle/>
        <a:p>
          <a:pPr marL="0" marR="0" lvl="0" indent="0" defTabSz="914400" eaLnBrk="1" fontAlgn="auto" latinLnBrk="0" hangingPunct="1">
            <a:spcBef>
              <a:spcPts val="0"/>
            </a:spcBef>
            <a:spcAft>
              <a:spcPts val="0"/>
            </a:spcAft>
            <a:buClrTx/>
            <a:buSzTx/>
            <a:buFontTx/>
            <a:buNone/>
            <a:tabLst/>
            <a:defRPr/>
          </a:pPr>
          <a:r>
            <a:rPr lang="de-DE" dirty="0"/>
            <a:t>Dem </a:t>
          </a:r>
          <a:r>
            <a:rPr lang="de-DE" b="1" dirty="0"/>
            <a:t>Ich</a:t>
          </a:r>
          <a:r>
            <a:rPr lang="de-DE" dirty="0"/>
            <a:t> im Wir Gehör zu verschaffen</a:t>
          </a:r>
          <a:endParaRPr lang="en-US" dirty="0"/>
        </a:p>
      </dgm:t>
    </dgm:pt>
    <dgm:pt modelId="{A6205600-DACC-4587-B8D9-4979B1BCE540}" type="parTrans" cxnId="{17968B9B-672D-4DE8-B3D4-1CAB6C7D2A05}">
      <dgm:prSet/>
      <dgm:spPr/>
      <dgm:t>
        <a:bodyPr/>
        <a:lstStyle/>
        <a:p>
          <a:endParaRPr lang="en-US"/>
        </a:p>
      </dgm:t>
    </dgm:pt>
    <dgm:pt modelId="{182DA6F7-0D8B-4E53-A205-9C8498D2EBBD}" type="sibTrans" cxnId="{17968B9B-672D-4DE8-B3D4-1CAB6C7D2A05}">
      <dgm:prSet/>
      <dgm:spPr/>
      <dgm:t>
        <a:bodyPr/>
        <a:lstStyle/>
        <a:p>
          <a:endParaRPr lang="en-US"/>
        </a:p>
      </dgm:t>
    </dgm:pt>
    <dgm:pt modelId="{FEABDFE3-CA28-0540-B6DC-688EE449F026}">
      <dgm:prSet/>
      <dgm:spPr/>
      <dgm:t>
        <a:bodyPr/>
        <a:lstStyle/>
        <a:p>
          <a:r>
            <a:rPr lang="de-DE" dirty="0"/>
            <a:t>Respektvoller </a:t>
          </a:r>
          <a:r>
            <a:rPr lang="de-DE" b="1" dirty="0"/>
            <a:t>Dialog</a:t>
          </a:r>
          <a:r>
            <a:rPr lang="de-DE" dirty="0"/>
            <a:t> auf Augenhöhe</a:t>
          </a:r>
          <a:endParaRPr lang="en-US" dirty="0"/>
        </a:p>
      </dgm:t>
    </dgm:pt>
    <dgm:pt modelId="{EBABA494-E6E6-5C4C-ACCF-BE47DC2886DC}" type="parTrans" cxnId="{596EED50-1AA1-EB42-ADFD-27CB3841974B}">
      <dgm:prSet/>
      <dgm:spPr/>
      <dgm:t>
        <a:bodyPr/>
        <a:lstStyle/>
        <a:p>
          <a:endParaRPr lang="de-DE"/>
        </a:p>
      </dgm:t>
    </dgm:pt>
    <dgm:pt modelId="{A928FE0E-E9F6-4948-9572-7D371D11E32F}" type="sibTrans" cxnId="{596EED50-1AA1-EB42-ADFD-27CB3841974B}">
      <dgm:prSet/>
      <dgm:spPr/>
      <dgm:t>
        <a:bodyPr/>
        <a:lstStyle/>
        <a:p>
          <a:endParaRPr lang="de-DE"/>
        </a:p>
      </dgm:t>
    </dgm:pt>
    <dgm:pt modelId="{D349B523-F952-4F6C-932F-76ADF728FE0B}">
      <dgm:prSet/>
      <dgm:spPr/>
      <dgm:t>
        <a:bodyPr/>
        <a:lstStyle/>
        <a:p>
          <a:r>
            <a:rPr lang="de-DE" dirty="0"/>
            <a:t>Freiheit, Wahrheit, soziale Verantwortung</a:t>
          </a:r>
          <a:endParaRPr lang="en-US" dirty="0"/>
        </a:p>
      </dgm:t>
    </dgm:pt>
    <dgm:pt modelId="{1D6C0183-903D-4B0D-A5DC-BC673C42F1BE}" type="sibTrans" cxnId="{81D1C7E3-A0B3-4F7F-B836-F079E1CFF2E8}">
      <dgm:prSet/>
      <dgm:spPr/>
      <dgm:t>
        <a:bodyPr/>
        <a:lstStyle/>
        <a:p>
          <a:endParaRPr lang="en-US"/>
        </a:p>
      </dgm:t>
    </dgm:pt>
    <dgm:pt modelId="{2EBB8E45-2B65-4402-A0C1-47DF4C5E56C1}" type="parTrans" cxnId="{81D1C7E3-A0B3-4F7F-B836-F079E1CFF2E8}">
      <dgm:prSet/>
      <dgm:spPr/>
      <dgm:t>
        <a:bodyPr/>
        <a:lstStyle/>
        <a:p>
          <a:endParaRPr lang="en-US"/>
        </a:p>
      </dgm:t>
    </dgm:pt>
    <dgm:pt modelId="{6B44AA9E-1704-468F-B50D-3B3ACB265852}">
      <dgm:prSet/>
      <dgm:spPr/>
      <dgm:t>
        <a:bodyPr/>
        <a:lstStyle/>
        <a:p>
          <a:r>
            <a:rPr lang="de-DE" dirty="0"/>
            <a:t>Austausch über wissenschaftliche Erkenntnisse</a:t>
          </a:r>
          <a:endParaRPr lang="en-US" dirty="0"/>
        </a:p>
      </dgm:t>
    </dgm:pt>
    <dgm:pt modelId="{9B92BD68-30ED-4EFB-9438-7121DA83796E}" type="sibTrans" cxnId="{A6601DAC-AE2F-49CB-BF2A-66A21568898B}">
      <dgm:prSet/>
      <dgm:spPr/>
      <dgm:t>
        <a:bodyPr/>
        <a:lstStyle/>
        <a:p>
          <a:endParaRPr lang="en-US"/>
        </a:p>
      </dgm:t>
    </dgm:pt>
    <dgm:pt modelId="{D58B4483-27A5-4F3A-AA7C-4741D5BF68F9}" type="parTrans" cxnId="{A6601DAC-AE2F-49CB-BF2A-66A21568898B}">
      <dgm:prSet/>
      <dgm:spPr/>
      <dgm:t>
        <a:bodyPr/>
        <a:lstStyle/>
        <a:p>
          <a:endParaRPr lang="en-US"/>
        </a:p>
      </dgm:t>
    </dgm:pt>
    <dgm:pt modelId="{FEC4F348-DECE-4542-A89A-9368CC779897}" type="pres">
      <dgm:prSet presAssocID="{AE121A75-A161-44BF-A469-F2E80BD3ECE1}" presName="diagram" presStyleCnt="0">
        <dgm:presLayoutVars>
          <dgm:dir/>
          <dgm:resizeHandles val="exact"/>
        </dgm:presLayoutVars>
      </dgm:prSet>
      <dgm:spPr/>
    </dgm:pt>
    <dgm:pt modelId="{9141FF88-E50C-4D40-B18B-8A3ACD88E7E8}" type="pres">
      <dgm:prSet presAssocID="{93D427B0-06D2-4D69-B8EE-3AE1EDF3A6E8}" presName="node" presStyleLbl="node1" presStyleIdx="0" presStyleCnt="4">
        <dgm:presLayoutVars>
          <dgm:bulletEnabled val="1"/>
        </dgm:presLayoutVars>
      </dgm:prSet>
      <dgm:spPr/>
    </dgm:pt>
    <dgm:pt modelId="{2F4B420F-7329-954E-AA38-EE72C203F6B1}" type="pres">
      <dgm:prSet presAssocID="{182DA6F7-0D8B-4E53-A205-9C8498D2EBBD}" presName="sibTrans" presStyleCnt="0"/>
      <dgm:spPr/>
    </dgm:pt>
    <dgm:pt modelId="{7193EFFF-25AE-3941-BA30-1C13820C94EA}" type="pres">
      <dgm:prSet presAssocID="{FEABDFE3-CA28-0540-B6DC-688EE449F026}" presName="node" presStyleLbl="node1" presStyleIdx="1" presStyleCnt="4">
        <dgm:presLayoutVars>
          <dgm:bulletEnabled val="1"/>
        </dgm:presLayoutVars>
      </dgm:prSet>
      <dgm:spPr/>
    </dgm:pt>
    <dgm:pt modelId="{ABC1EB41-8145-EC4D-9F60-D686C43F37D7}" type="pres">
      <dgm:prSet presAssocID="{A928FE0E-E9F6-4948-9572-7D371D11E32F}" presName="sibTrans" presStyleCnt="0"/>
      <dgm:spPr/>
    </dgm:pt>
    <dgm:pt modelId="{5170246F-0CAB-4D49-ABB8-8C0154730CA2}" type="pres">
      <dgm:prSet presAssocID="{D349B523-F952-4F6C-932F-76ADF728FE0B}" presName="node" presStyleLbl="node1" presStyleIdx="2" presStyleCnt="4">
        <dgm:presLayoutVars>
          <dgm:bulletEnabled val="1"/>
        </dgm:presLayoutVars>
      </dgm:prSet>
      <dgm:spPr/>
    </dgm:pt>
    <dgm:pt modelId="{1ADF135D-01F9-AC4C-83AD-1887D3F42D85}" type="pres">
      <dgm:prSet presAssocID="{1D6C0183-903D-4B0D-A5DC-BC673C42F1BE}" presName="sibTrans" presStyleCnt="0"/>
      <dgm:spPr/>
    </dgm:pt>
    <dgm:pt modelId="{C8BE0E04-4A6B-4745-8C4C-52A038F29DBA}" type="pres">
      <dgm:prSet presAssocID="{6B44AA9E-1704-468F-B50D-3B3ACB265852}" presName="node" presStyleLbl="node1" presStyleIdx="3" presStyleCnt="4">
        <dgm:presLayoutVars>
          <dgm:bulletEnabled val="1"/>
        </dgm:presLayoutVars>
      </dgm:prSet>
      <dgm:spPr/>
    </dgm:pt>
  </dgm:ptLst>
  <dgm:cxnLst>
    <dgm:cxn modelId="{1D43A804-D66C-3446-93B1-95B0E6065529}" type="presOf" srcId="{AE121A75-A161-44BF-A469-F2E80BD3ECE1}" destId="{FEC4F348-DECE-4542-A89A-9368CC779897}" srcOrd="0" destOrd="0" presId="urn:microsoft.com/office/officeart/2005/8/layout/default"/>
    <dgm:cxn modelId="{9D418840-96B0-2744-9B98-EEFBC5784F78}" type="presOf" srcId="{6B44AA9E-1704-468F-B50D-3B3ACB265852}" destId="{C8BE0E04-4A6B-4745-8C4C-52A038F29DBA}" srcOrd="0" destOrd="0" presId="urn:microsoft.com/office/officeart/2005/8/layout/default"/>
    <dgm:cxn modelId="{E02AA744-AB91-934C-B0CF-230C16C55D05}" type="presOf" srcId="{93D427B0-06D2-4D69-B8EE-3AE1EDF3A6E8}" destId="{9141FF88-E50C-4D40-B18B-8A3ACD88E7E8}" srcOrd="0" destOrd="0" presId="urn:microsoft.com/office/officeart/2005/8/layout/default"/>
    <dgm:cxn modelId="{596EED50-1AA1-EB42-ADFD-27CB3841974B}" srcId="{AE121A75-A161-44BF-A469-F2E80BD3ECE1}" destId="{FEABDFE3-CA28-0540-B6DC-688EE449F026}" srcOrd="1" destOrd="0" parTransId="{EBABA494-E6E6-5C4C-ACCF-BE47DC2886DC}" sibTransId="{A928FE0E-E9F6-4948-9572-7D371D11E32F}"/>
    <dgm:cxn modelId="{1246F05C-C528-284A-A213-7329F6813434}" type="presOf" srcId="{D349B523-F952-4F6C-932F-76ADF728FE0B}" destId="{5170246F-0CAB-4D49-ABB8-8C0154730CA2}" srcOrd="0" destOrd="0" presId="urn:microsoft.com/office/officeart/2005/8/layout/default"/>
    <dgm:cxn modelId="{BF97EF82-91EE-B844-A1F8-479B47377C7B}" type="presOf" srcId="{FEABDFE3-CA28-0540-B6DC-688EE449F026}" destId="{7193EFFF-25AE-3941-BA30-1C13820C94EA}" srcOrd="0" destOrd="0" presId="urn:microsoft.com/office/officeart/2005/8/layout/default"/>
    <dgm:cxn modelId="{17968B9B-672D-4DE8-B3D4-1CAB6C7D2A05}" srcId="{AE121A75-A161-44BF-A469-F2E80BD3ECE1}" destId="{93D427B0-06D2-4D69-B8EE-3AE1EDF3A6E8}" srcOrd="0" destOrd="0" parTransId="{A6205600-DACC-4587-B8D9-4979B1BCE540}" sibTransId="{182DA6F7-0D8B-4E53-A205-9C8498D2EBBD}"/>
    <dgm:cxn modelId="{A6601DAC-AE2F-49CB-BF2A-66A21568898B}" srcId="{AE121A75-A161-44BF-A469-F2E80BD3ECE1}" destId="{6B44AA9E-1704-468F-B50D-3B3ACB265852}" srcOrd="3" destOrd="0" parTransId="{D58B4483-27A5-4F3A-AA7C-4741D5BF68F9}" sibTransId="{9B92BD68-30ED-4EFB-9438-7121DA83796E}"/>
    <dgm:cxn modelId="{81D1C7E3-A0B3-4F7F-B836-F079E1CFF2E8}" srcId="{AE121A75-A161-44BF-A469-F2E80BD3ECE1}" destId="{D349B523-F952-4F6C-932F-76ADF728FE0B}" srcOrd="2" destOrd="0" parTransId="{2EBB8E45-2B65-4402-A0C1-47DF4C5E56C1}" sibTransId="{1D6C0183-903D-4B0D-A5DC-BC673C42F1BE}"/>
    <dgm:cxn modelId="{0F6B83E4-2068-AC41-B845-C1A3C740FE5C}" type="presParOf" srcId="{FEC4F348-DECE-4542-A89A-9368CC779897}" destId="{9141FF88-E50C-4D40-B18B-8A3ACD88E7E8}" srcOrd="0" destOrd="0" presId="urn:microsoft.com/office/officeart/2005/8/layout/default"/>
    <dgm:cxn modelId="{BDE48EEA-30A0-3645-90CE-7F35D50FBC32}" type="presParOf" srcId="{FEC4F348-DECE-4542-A89A-9368CC779897}" destId="{2F4B420F-7329-954E-AA38-EE72C203F6B1}" srcOrd="1" destOrd="0" presId="urn:microsoft.com/office/officeart/2005/8/layout/default"/>
    <dgm:cxn modelId="{90A45917-3EAE-6343-B3AF-840C1C9EFF59}" type="presParOf" srcId="{FEC4F348-DECE-4542-A89A-9368CC779897}" destId="{7193EFFF-25AE-3941-BA30-1C13820C94EA}" srcOrd="2" destOrd="0" presId="urn:microsoft.com/office/officeart/2005/8/layout/default"/>
    <dgm:cxn modelId="{8CD453D4-8E5E-CE4D-85E8-056712FC4AC7}" type="presParOf" srcId="{FEC4F348-DECE-4542-A89A-9368CC779897}" destId="{ABC1EB41-8145-EC4D-9F60-D686C43F37D7}" srcOrd="3" destOrd="0" presId="urn:microsoft.com/office/officeart/2005/8/layout/default"/>
    <dgm:cxn modelId="{14BF2BF4-6176-B448-99B4-64DDD7A7A67B}" type="presParOf" srcId="{FEC4F348-DECE-4542-A89A-9368CC779897}" destId="{5170246F-0CAB-4D49-ABB8-8C0154730CA2}" srcOrd="4" destOrd="0" presId="urn:microsoft.com/office/officeart/2005/8/layout/default"/>
    <dgm:cxn modelId="{C9ECE153-64EA-D342-9F34-AEB4917B043A}" type="presParOf" srcId="{FEC4F348-DECE-4542-A89A-9368CC779897}" destId="{1ADF135D-01F9-AC4C-83AD-1887D3F42D85}" srcOrd="5" destOrd="0" presId="urn:microsoft.com/office/officeart/2005/8/layout/default"/>
    <dgm:cxn modelId="{0D543D8C-880F-D643-9007-05A44FBB15B9}" type="presParOf" srcId="{FEC4F348-DECE-4542-A89A-9368CC779897}" destId="{C8BE0E04-4A6B-4745-8C4C-52A038F29DB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1FF88-E50C-4D40-B18B-8A3ACD88E7E8}">
      <dsp:nvSpPr>
        <dsp:cNvPr id="0" name=""/>
        <dsp:cNvSpPr/>
      </dsp:nvSpPr>
      <dsp:spPr>
        <a:xfrm>
          <a:off x="1742673" y="241"/>
          <a:ext cx="3347739" cy="20086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de-DE" sz="3400" kern="1200" dirty="0"/>
            <a:t>Dem </a:t>
          </a:r>
          <a:r>
            <a:rPr lang="de-DE" sz="3400" b="1" kern="1200" dirty="0"/>
            <a:t>Ich</a:t>
          </a:r>
          <a:r>
            <a:rPr lang="de-DE" sz="3400" kern="1200" dirty="0"/>
            <a:t> im Wir Gehör zu verschaffen</a:t>
          </a:r>
          <a:endParaRPr lang="en-US" sz="3400" kern="1200" dirty="0"/>
        </a:p>
      </dsp:txBody>
      <dsp:txXfrm>
        <a:off x="1742673" y="241"/>
        <a:ext cx="3347739" cy="2008643"/>
      </dsp:txXfrm>
    </dsp:sp>
    <dsp:sp modelId="{7193EFFF-25AE-3941-BA30-1C13820C94EA}">
      <dsp:nvSpPr>
        <dsp:cNvPr id="0" name=""/>
        <dsp:cNvSpPr/>
      </dsp:nvSpPr>
      <dsp:spPr>
        <a:xfrm>
          <a:off x="5425186" y="241"/>
          <a:ext cx="3347739" cy="20086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e-DE" sz="3400" kern="1200" dirty="0"/>
            <a:t>Respektvoller </a:t>
          </a:r>
          <a:r>
            <a:rPr lang="de-DE" sz="3400" b="1" kern="1200" dirty="0"/>
            <a:t>Dialog</a:t>
          </a:r>
          <a:r>
            <a:rPr lang="de-DE" sz="3400" kern="1200" dirty="0"/>
            <a:t> auf Augenhöhe</a:t>
          </a:r>
          <a:endParaRPr lang="en-US" sz="3400" kern="1200" dirty="0"/>
        </a:p>
      </dsp:txBody>
      <dsp:txXfrm>
        <a:off x="5425186" y="241"/>
        <a:ext cx="3347739" cy="2008643"/>
      </dsp:txXfrm>
    </dsp:sp>
    <dsp:sp modelId="{5170246F-0CAB-4D49-ABB8-8C0154730CA2}">
      <dsp:nvSpPr>
        <dsp:cNvPr id="0" name=""/>
        <dsp:cNvSpPr/>
      </dsp:nvSpPr>
      <dsp:spPr>
        <a:xfrm>
          <a:off x="1742673" y="2343658"/>
          <a:ext cx="3347739" cy="20086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e-DE" sz="3400" kern="1200" dirty="0"/>
            <a:t>Freiheit, Wahrheit, soziale Verantwortung</a:t>
          </a:r>
          <a:endParaRPr lang="en-US" sz="3400" kern="1200" dirty="0"/>
        </a:p>
      </dsp:txBody>
      <dsp:txXfrm>
        <a:off x="1742673" y="2343658"/>
        <a:ext cx="3347739" cy="2008643"/>
      </dsp:txXfrm>
    </dsp:sp>
    <dsp:sp modelId="{C8BE0E04-4A6B-4745-8C4C-52A038F29DBA}">
      <dsp:nvSpPr>
        <dsp:cNvPr id="0" name=""/>
        <dsp:cNvSpPr/>
      </dsp:nvSpPr>
      <dsp:spPr>
        <a:xfrm>
          <a:off x="5425186" y="2343658"/>
          <a:ext cx="3347739" cy="20086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e-DE" sz="3400" kern="1200" dirty="0"/>
            <a:t>Austausch über wissenschaftliche Erkenntnisse</a:t>
          </a:r>
          <a:endParaRPr lang="en-US" sz="3400" kern="1200" dirty="0"/>
        </a:p>
      </dsp:txBody>
      <dsp:txXfrm>
        <a:off x="5425186" y="2343658"/>
        <a:ext cx="3347739" cy="20086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21AFECB-7C45-40EB-B9D2-223849465DA0}" type="datetimeFigureOut">
              <a:rPr lang="de-DE" smtClean="0"/>
              <a:t>02.06.22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F98FAC1-D771-4CBF-9F4C-51977BD323F0}" type="slidenum">
              <a:rPr lang="de-DE" smtClean="0"/>
              <a:t>‹Nr.›</a:t>
            </a:fld>
            <a:endParaRPr lang="de-DE"/>
          </a:p>
        </p:txBody>
      </p:sp>
    </p:spTree>
    <p:extLst>
      <p:ext uri="{BB962C8B-B14F-4D97-AF65-F5344CB8AC3E}">
        <p14:creationId xmlns:p14="http://schemas.microsoft.com/office/powerpoint/2010/main" val="402548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21AFECB-7C45-40EB-B9D2-223849465DA0}" type="datetimeFigureOut">
              <a:rPr lang="de-DE" smtClean="0"/>
              <a:t>02.06.22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F98FAC1-D771-4CBF-9F4C-51977BD323F0}" type="slidenum">
              <a:rPr lang="de-DE" smtClean="0"/>
              <a:t>‹Nr.›</a:t>
            </a:fld>
            <a:endParaRPr lang="de-DE"/>
          </a:p>
        </p:txBody>
      </p:sp>
    </p:spTree>
    <p:extLst>
      <p:ext uri="{BB962C8B-B14F-4D97-AF65-F5344CB8AC3E}">
        <p14:creationId xmlns:p14="http://schemas.microsoft.com/office/powerpoint/2010/main" val="68982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21AFECB-7C45-40EB-B9D2-223849465DA0}" type="datetimeFigureOut">
              <a:rPr lang="de-DE" smtClean="0"/>
              <a:t>02.06.22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F98FAC1-D771-4CBF-9F4C-51977BD323F0}" type="slidenum">
              <a:rPr lang="de-DE" smtClean="0"/>
              <a:t>‹Nr.›</a:t>
            </a:fld>
            <a:endParaRPr lang="de-DE"/>
          </a:p>
        </p:txBody>
      </p:sp>
    </p:spTree>
    <p:extLst>
      <p:ext uri="{BB962C8B-B14F-4D97-AF65-F5344CB8AC3E}">
        <p14:creationId xmlns:p14="http://schemas.microsoft.com/office/powerpoint/2010/main" val="403626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21AFECB-7C45-40EB-B9D2-223849465DA0}" type="datetimeFigureOut">
              <a:rPr lang="de-DE" smtClean="0"/>
              <a:t>02.06.22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F98FAC1-D771-4CBF-9F4C-51977BD323F0}" type="slidenum">
              <a:rPr lang="de-DE" smtClean="0"/>
              <a:t>‹Nr.›</a:t>
            </a:fld>
            <a:endParaRPr lang="de-DE"/>
          </a:p>
        </p:txBody>
      </p:sp>
    </p:spTree>
    <p:extLst>
      <p:ext uri="{BB962C8B-B14F-4D97-AF65-F5344CB8AC3E}">
        <p14:creationId xmlns:p14="http://schemas.microsoft.com/office/powerpoint/2010/main" val="169010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021AFECB-7C45-40EB-B9D2-223849465DA0}" type="datetimeFigureOut">
              <a:rPr lang="de-DE" smtClean="0"/>
              <a:t>02.06.22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F98FAC1-D771-4CBF-9F4C-51977BD323F0}" type="slidenum">
              <a:rPr lang="de-DE" smtClean="0"/>
              <a:t>‹Nr.›</a:t>
            </a:fld>
            <a:endParaRPr lang="de-DE"/>
          </a:p>
        </p:txBody>
      </p:sp>
    </p:spTree>
    <p:extLst>
      <p:ext uri="{BB962C8B-B14F-4D97-AF65-F5344CB8AC3E}">
        <p14:creationId xmlns:p14="http://schemas.microsoft.com/office/powerpoint/2010/main" val="287501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21AFECB-7C45-40EB-B9D2-223849465DA0}" type="datetimeFigureOut">
              <a:rPr lang="de-DE" smtClean="0"/>
              <a:t>02.06.22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F98FAC1-D771-4CBF-9F4C-51977BD323F0}" type="slidenum">
              <a:rPr lang="de-DE" smtClean="0"/>
              <a:t>‹Nr.›</a:t>
            </a:fld>
            <a:endParaRPr lang="de-DE"/>
          </a:p>
        </p:txBody>
      </p:sp>
    </p:spTree>
    <p:extLst>
      <p:ext uri="{BB962C8B-B14F-4D97-AF65-F5344CB8AC3E}">
        <p14:creationId xmlns:p14="http://schemas.microsoft.com/office/powerpoint/2010/main" val="184449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21AFECB-7C45-40EB-B9D2-223849465DA0}" type="datetimeFigureOut">
              <a:rPr lang="de-DE" smtClean="0"/>
              <a:t>02.06.22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F98FAC1-D771-4CBF-9F4C-51977BD323F0}" type="slidenum">
              <a:rPr lang="de-DE" smtClean="0"/>
              <a:t>‹Nr.›</a:t>
            </a:fld>
            <a:endParaRPr lang="de-DE"/>
          </a:p>
        </p:txBody>
      </p:sp>
    </p:spTree>
    <p:extLst>
      <p:ext uri="{BB962C8B-B14F-4D97-AF65-F5344CB8AC3E}">
        <p14:creationId xmlns:p14="http://schemas.microsoft.com/office/powerpoint/2010/main" val="94081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21AFECB-7C45-40EB-B9D2-223849465DA0}" type="datetimeFigureOut">
              <a:rPr lang="de-DE" smtClean="0"/>
              <a:t>02.06.22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F98FAC1-D771-4CBF-9F4C-51977BD323F0}" type="slidenum">
              <a:rPr lang="de-DE" smtClean="0"/>
              <a:t>‹Nr.›</a:t>
            </a:fld>
            <a:endParaRPr lang="de-DE"/>
          </a:p>
        </p:txBody>
      </p:sp>
    </p:spTree>
    <p:extLst>
      <p:ext uri="{BB962C8B-B14F-4D97-AF65-F5344CB8AC3E}">
        <p14:creationId xmlns:p14="http://schemas.microsoft.com/office/powerpoint/2010/main" val="18233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21AFECB-7C45-40EB-B9D2-223849465DA0}" type="datetimeFigureOut">
              <a:rPr lang="de-DE" smtClean="0"/>
              <a:t>02.06.22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F98FAC1-D771-4CBF-9F4C-51977BD323F0}" type="slidenum">
              <a:rPr lang="de-DE" smtClean="0"/>
              <a:t>‹Nr.›</a:t>
            </a:fld>
            <a:endParaRPr lang="de-DE"/>
          </a:p>
        </p:txBody>
      </p:sp>
    </p:spTree>
    <p:extLst>
      <p:ext uri="{BB962C8B-B14F-4D97-AF65-F5344CB8AC3E}">
        <p14:creationId xmlns:p14="http://schemas.microsoft.com/office/powerpoint/2010/main" val="153315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021AFECB-7C45-40EB-B9D2-223849465DA0}" type="datetimeFigureOut">
              <a:rPr lang="de-DE" smtClean="0"/>
              <a:t>02.06.22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F98FAC1-D771-4CBF-9F4C-51977BD323F0}" type="slidenum">
              <a:rPr lang="de-DE" smtClean="0"/>
              <a:t>‹Nr.›</a:t>
            </a:fld>
            <a:endParaRPr lang="de-DE"/>
          </a:p>
        </p:txBody>
      </p:sp>
    </p:spTree>
    <p:extLst>
      <p:ext uri="{BB962C8B-B14F-4D97-AF65-F5344CB8AC3E}">
        <p14:creationId xmlns:p14="http://schemas.microsoft.com/office/powerpoint/2010/main" val="119972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021AFECB-7C45-40EB-B9D2-223849465DA0}" type="datetimeFigureOut">
              <a:rPr lang="de-DE" smtClean="0"/>
              <a:t>02.06.22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F98FAC1-D771-4CBF-9F4C-51977BD323F0}" type="slidenum">
              <a:rPr lang="de-DE" smtClean="0"/>
              <a:t>‹Nr.›</a:t>
            </a:fld>
            <a:endParaRPr lang="de-DE"/>
          </a:p>
        </p:txBody>
      </p:sp>
    </p:spTree>
    <p:extLst>
      <p:ext uri="{BB962C8B-B14F-4D97-AF65-F5344CB8AC3E}">
        <p14:creationId xmlns:p14="http://schemas.microsoft.com/office/powerpoint/2010/main" val="18763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AFECB-7C45-40EB-B9D2-223849465DA0}" type="datetimeFigureOut">
              <a:rPr lang="de-DE" smtClean="0"/>
              <a:t>02.06.22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8FAC1-D771-4CBF-9F4C-51977BD323F0}" type="slidenum">
              <a:rPr lang="de-DE" smtClean="0"/>
              <a:t>‹Nr.›</a:t>
            </a:fld>
            <a:endParaRPr lang="de-DE"/>
          </a:p>
        </p:txBody>
      </p:sp>
    </p:spTree>
    <p:extLst>
      <p:ext uri="{BB962C8B-B14F-4D97-AF65-F5344CB8AC3E}">
        <p14:creationId xmlns:p14="http://schemas.microsoft.com/office/powerpoint/2010/main" val="2929785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A5D1475-8B00-0E4E-A64F-DEEF032F8CFE}"/>
              </a:ext>
            </a:extLst>
          </p:cNvPr>
          <p:cNvSpPr txBox="1"/>
          <p:nvPr/>
        </p:nvSpPr>
        <p:spPr>
          <a:xfrm>
            <a:off x="516674" y="1200584"/>
            <a:ext cx="11000390" cy="4801314"/>
          </a:xfrm>
          <a:prstGeom prst="rect">
            <a:avLst/>
          </a:prstGeom>
          <a:noFill/>
        </p:spPr>
        <p:txBody>
          <a:bodyPr wrap="square">
            <a:spAutoFit/>
          </a:bodyPr>
          <a:lstStyle/>
          <a:p>
            <a:pPr algn="ctr"/>
            <a:r>
              <a:rPr lang="de-DE" sz="13800" dirty="0">
                <a:solidFill>
                  <a:schemeClr val="bg1"/>
                </a:solidFill>
                <a:latin typeface="+mj-lt"/>
              </a:rPr>
              <a:t>Das </a:t>
            </a:r>
            <a:r>
              <a:rPr lang="de-DE" sz="13800" dirty="0">
                <a:solidFill>
                  <a:srgbClr val="C00000"/>
                </a:solidFill>
                <a:latin typeface="+mj-lt"/>
              </a:rPr>
              <a:t>Ich</a:t>
            </a:r>
            <a:r>
              <a:rPr lang="de-DE" sz="13800" dirty="0">
                <a:solidFill>
                  <a:schemeClr val="bg1"/>
                </a:solidFill>
                <a:latin typeface="+mj-lt"/>
              </a:rPr>
              <a:t> im Wir</a:t>
            </a:r>
          </a:p>
          <a:p>
            <a:pPr algn="ctr"/>
            <a:r>
              <a:rPr lang="de-DE" sz="4400" dirty="0">
                <a:solidFill>
                  <a:schemeClr val="bg1"/>
                </a:solidFill>
                <a:latin typeface="+mj-lt"/>
              </a:rPr>
              <a:t>Corona und die eigene Existenz</a:t>
            </a:r>
          </a:p>
          <a:p>
            <a:pPr algn="ctr"/>
            <a:endParaRPr lang="de-DE" sz="4400" dirty="0">
              <a:solidFill>
                <a:schemeClr val="bg1"/>
              </a:solidFill>
              <a:latin typeface="+mj-lt"/>
            </a:endParaRPr>
          </a:p>
          <a:p>
            <a:pPr algn="ctr"/>
            <a:endParaRPr lang="de-DE" sz="4400" dirty="0">
              <a:solidFill>
                <a:schemeClr val="bg1"/>
              </a:solidFill>
              <a:latin typeface="+mj-lt"/>
            </a:endParaRPr>
          </a:p>
          <a:p>
            <a:pPr algn="ctr"/>
            <a:r>
              <a:rPr lang="de-DE" sz="3200" dirty="0">
                <a:solidFill>
                  <a:schemeClr val="bg1"/>
                </a:solidFill>
                <a:latin typeface="+mj-lt"/>
              </a:rPr>
              <a:t>2. Juni 2022</a:t>
            </a:r>
          </a:p>
        </p:txBody>
      </p:sp>
    </p:spTree>
    <p:extLst>
      <p:ext uri="{BB962C8B-B14F-4D97-AF65-F5344CB8AC3E}">
        <p14:creationId xmlns:p14="http://schemas.microsoft.com/office/powerpoint/2010/main" val="422322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12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125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anim calcmode="lin" valueType="num">
                                      <p:cBhvr>
                                        <p:cTn id="18"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19" dur="2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100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1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1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6" dur="15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7" dur="1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100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1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3" dur="1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4" dur="15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5" dur="1500"/>
                                        <p:tgtEl>
                                          <p:spTgt spid="4">
                                            <p:txEl>
                                              <p:pRg st="1" end="1"/>
                                            </p:txEl>
                                          </p:spTgt>
                                        </p:tgtEl>
                                      </p:cBhvr>
                                    </p:animEffect>
                                  </p:childTnLst>
                                </p:cTn>
                              </p:par>
                              <p:par>
                                <p:cTn id="36" presetID="31" presetClass="entr" presetSubtype="0" fill="hold" grpId="0" nodeType="withEffect">
                                  <p:stCondLst>
                                    <p:cond delay="100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p:cTn id="38" dur="1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9" dur="1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0" dur="15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1" dur="1500"/>
                                        <p:tgtEl>
                                          <p:spTgt spid="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fade">
                                      <p:cBhvr>
                                        <p:cTn id="46" dur="1000"/>
                                        <p:tgtEl>
                                          <p:spTgt spid="4">
                                            <p:txEl>
                                              <p:pRg st="1" end="1"/>
                                            </p:txEl>
                                          </p:spTgt>
                                        </p:tgtEl>
                                      </p:cBhvr>
                                    </p:animEffect>
                                    <p:anim calcmode="lin" valueType="num">
                                      <p:cBhvr>
                                        <p:cTn id="4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fade">
                                      <p:cBhvr>
                                        <p:cTn id="53" dur="1000"/>
                                        <p:tgtEl>
                                          <p:spTgt spid="4">
                                            <p:txEl>
                                              <p:pRg st="4" end="4"/>
                                            </p:txEl>
                                          </p:spTgt>
                                        </p:tgtEl>
                                      </p:cBhvr>
                                    </p:animEffect>
                                    <p:anim calcmode="lin" valueType="num">
                                      <p:cBhvr>
                                        <p:cTn id="5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el 1">
            <a:extLst>
              <a:ext uri="{FF2B5EF4-FFF2-40B4-BE49-F238E27FC236}">
                <a16:creationId xmlns:a16="http://schemas.microsoft.com/office/drawing/2014/main" id="{72B7252C-A3C6-204D-AE70-44775A1EEFCE}"/>
              </a:ext>
            </a:extLst>
          </p:cNvPr>
          <p:cNvSpPr>
            <a:spLocks noGrp="1"/>
          </p:cNvSpPr>
          <p:nvPr>
            <p:ph type="title"/>
          </p:nvPr>
        </p:nvSpPr>
        <p:spPr>
          <a:xfrm>
            <a:off x="838200" y="557188"/>
            <a:ext cx="10515600" cy="1133499"/>
          </a:xfrm>
        </p:spPr>
        <p:txBody>
          <a:bodyPr>
            <a:normAutofit/>
          </a:bodyPr>
          <a:lstStyle/>
          <a:p>
            <a:pPr algn="ctr"/>
            <a:r>
              <a:rPr lang="de-DE" sz="5200"/>
              <a:t>Was uns am Herzen liegt:</a:t>
            </a:r>
          </a:p>
        </p:txBody>
      </p:sp>
      <p:graphicFrame>
        <p:nvGraphicFramePr>
          <p:cNvPr id="7" name="Inhaltsplatzhalter 2">
            <a:extLst>
              <a:ext uri="{FF2B5EF4-FFF2-40B4-BE49-F238E27FC236}">
                <a16:creationId xmlns:a16="http://schemas.microsoft.com/office/drawing/2014/main" id="{593FD891-2273-0E4D-8810-FAF82792ED67}"/>
              </a:ext>
            </a:extLst>
          </p:cNvPr>
          <p:cNvGraphicFramePr>
            <a:graphicFrameLocks/>
          </p:cNvGraphicFramePr>
          <p:nvPr>
            <p:extLst>
              <p:ext uri="{D42A27DB-BD31-4B8C-83A1-F6EECF244321}">
                <p14:modId xmlns:p14="http://schemas.microsoft.com/office/powerpoint/2010/main" val="393515528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19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echteck 3"/>
          <p:cNvSpPr/>
          <p:nvPr/>
        </p:nvSpPr>
        <p:spPr>
          <a:xfrm>
            <a:off x="623454" y="2509035"/>
            <a:ext cx="11413374" cy="1569660"/>
          </a:xfrm>
          <a:prstGeom prst="rect">
            <a:avLst/>
          </a:prstGeom>
        </p:spPr>
        <p:txBody>
          <a:bodyPr wrap="square">
            <a:spAutoFit/>
          </a:bodyPr>
          <a:lstStyle/>
          <a:p>
            <a:pPr>
              <a:spcAft>
                <a:spcPts val="0"/>
              </a:spcAft>
            </a:pPr>
            <a:r>
              <a:rPr lang="de-DE" sz="32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Worin liegt die Würde des Menschen begründet? </a:t>
            </a:r>
          </a:p>
          <a:p>
            <a:pPr>
              <a:spcAft>
                <a:spcPts val="0"/>
              </a:spcAft>
            </a:pPr>
            <a:endParaRPr lang="de-DE" sz="3200"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spcAft>
                <a:spcPts val="0"/>
              </a:spcAft>
            </a:pPr>
            <a:r>
              <a:rPr lang="de-DE" sz="32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Welche Bedingungen braucht es, damit sie zum Vorschein kommt? </a:t>
            </a:r>
          </a:p>
        </p:txBody>
      </p:sp>
    </p:spTree>
    <p:extLst>
      <p:ext uri="{BB962C8B-B14F-4D97-AF65-F5344CB8AC3E}">
        <p14:creationId xmlns:p14="http://schemas.microsoft.com/office/powerpoint/2010/main" val="258339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5240" y="-157942"/>
            <a:ext cx="12176760" cy="6858000"/>
          </a:xfrm>
          <a:prstGeom prst="rect">
            <a:avLst/>
          </a:prstGeom>
        </p:spPr>
      </p:pic>
      <p:sp>
        <p:nvSpPr>
          <p:cNvPr id="2" name="Rechteck 1"/>
          <p:cNvSpPr/>
          <p:nvPr/>
        </p:nvSpPr>
        <p:spPr>
          <a:xfrm>
            <a:off x="376381" y="1548276"/>
            <a:ext cx="4353561" cy="3077766"/>
          </a:xfrm>
          <a:prstGeom prst="rect">
            <a:avLst/>
          </a:prstGeom>
        </p:spPr>
        <p:txBody>
          <a:bodyPr wrap="square">
            <a:spAutoFit/>
          </a:bodyPr>
          <a:lstStyle/>
          <a:p>
            <a:r>
              <a:rPr lang="de-DE" sz="2800" dirty="0">
                <a:solidFill>
                  <a:schemeClr val="bg1"/>
                </a:solidFill>
              </a:rPr>
              <a:t>„Die Würde </a:t>
            </a:r>
            <a:r>
              <a:rPr lang="de-DE" sz="2800" b="1" dirty="0">
                <a:solidFill>
                  <a:schemeClr val="bg1"/>
                </a:solidFill>
              </a:rPr>
              <a:t>des Menschen</a:t>
            </a:r>
            <a:r>
              <a:rPr lang="de-DE" sz="2800" dirty="0">
                <a:solidFill>
                  <a:schemeClr val="bg1"/>
                </a:solidFill>
              </a:rPr>
              <a:t> ist unantastbar. Sie zu achten und zu schützen ist Verpflichtung aller staatlichen Gewalt.“</a:t>
            </a:r>
          </a:p>
          <a:p>
            <a:endParaRPr lang="de-DE" dirty="0">
              <a:solidFill>
                <a:schemeClr val="bg1"/>
              </a:solidFill>
            </a:endParaRPr>
          </a:p>
          <a:p>
            <a:pPr algn="r"/>
            <a:r>
              <a:rPr lang="de-DE" dirty="0">
                <a:solidFill>
                  <a:schemeClr val="bg1"/>
                </a:solidFill>
              </a:rPr>
              <a:t>Grundgesetz der Bundesrepublik Deutschland, Artikel 1, Absatz 1</a:t>
            </a:r>
          </a:p>
        </p:txBody>
      </p:sp>
    </p:spTree>
    <p:extLst>
      <p:ext uri="{BB962C8B-B14F-4D97-AF65-F5344CB8AC3E}">
        <p14:creationId xmlns:p14="http://schemas.microsoft.com/office/powerpoint/2010/main" val="215608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p:cNvPicPr>
            <a:picLocks noChangeAspect="1"/>
          </p:cNvPicPr>
          <p:nvPr/>
        </p:nvPicPr>
        <p:blipFill rotWithShape="1">
          <a:blip r:embed="rId2"/>
          <a:srcRect t="13361" b="32383"/>
          <a:stretch/>
        </p:blipFill>
        <p:spPr>
          <a:xfrm>
            <a:off x="2522356" y="10"/>
            <a:ext cx="9669642" cy="6857990"/>
          </a:xfrm>
          <a:prstGeom prst="rect">
            <a:avLst/>
          </a:prstGeom>
        </p:spPr>
      </p:pic>
      <p:sp>
        <p:nvSpPr>
          <p:cNvPr id="36"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hteck 3"/>
          <p:cNvSpPr/>
          <p:nvPr/>
        </p:nvSpPr>
        <p:spPr>
          <a:xfrm>
            <a:off x="542568" y="776896"/>
            <a:ext cx="3355664" cy="5180061"/>
          </a:xfrm>
          <a:prstGeom prst="rect">
            <a:avLst/>
          </a:prstGeom>
        </p:spPr>
        <p:txBody>
          <a:bodyPr vert="horz" lIns="91440" tIns="45720" rIns="91440" bIns="45720" rtlCol="0">
            <a:normAutofit fontScale="92500"/>
          </a:bodyPr>
          <a:lstStyle/>
          <a:p>
            <a:pPr>
              <a:lnSpc>
                <a:spcPct val="150000"/>
              </a:lnSpc>
              <a:spcAft>
                <a:spcPts val="600"/>
              </a:spcAft>
            </a:pPr>
            <a:r>
              <a:rPr lang="de-DE" sz="1400" dirty="0">
                <a:latin typeface="+mj-lt"/>
              </a:rPr>
              <a:t>„Keinen bestimmten Platz habe ich dir zugewiesen, auch keine bestimmte äußere Erscheinung und auch nicht irgendeine besondere Gabe habe ich dir verliehen, Adam, damit du den Platz, das Aussehen und alle die Gaben, die du dir selber wünschst, nach deinem eigenen Willen und Entschluss erhalten und besitzen kannst. Die fest umrissene Natur der übrigen Geschöpfe entfaltet sich nur innerhalb der von mir vorgeschriebenen Gesetze. Du wirst von allen Einschränkungen frei nach deinem eigenen freien Willen, dem ich dich überlassen habe, dir selbst deine Natur bestimmen.“ </a:t>
            </a:r>
          </a:p>
          <a:p>
            <a:pPr indent="-228600">
              <a:lnSpc>
                <a:spcPct val="90000"/>
              </a:lnSpc>
              <a:spcAft>
                <a:spcPts val="600"/>
              </a:spcAft>
              <a:buFont typeface="Arial" panose="020B0604020202020204" pitchFamily="34" charset="0"/>
              <a:buChar char="•"/>
            </a:pPr>
            <a:endParaRPr lang="de-DE" sz="1400" dirty="0">
              <a:latin typeface="+mj-lt"/>
            </a:endParaRPr>
          </a:p>
          <a:p>
            <a:pPr>
              <a:lnSpc>
                <a:spcPct val="90000"/>
              </a:lnSpc>
              <a:spcAft>
                <a:spcPts val="600"/>
              </a:spcAft>
            </a:pPr>
            <a:r>
              <a:rPr lang="de-DE" sz="1400" dirty="0">
                <a:latin typeface="+mj-lt"/>
              </a:rPr>
              <a:t>Giovanni Pico della </a:t>
            </a:r>
            <a:r>
              <a:rPr lang="de-DE" sz="1400" dirty="0" err="1">
                <a:latin typeface="+mj-lt"/>
              </a:rPr>
              <a:t>Mirandola</a:t>
            </a:r>
            <a:r>
              <a:rPr lang="de-DE" sz="1400" dirty="0">
                <a:latin typeface="+mj-lt"/>
              </a:rPr>
              <a:t> (1463-1494), </a:t>
            </a:r>
          </a:p>
          <a:p>
            <a:pPr>
              <a:lnSpc>
                <a:spcPct val="90000"/>
              </a:lnSpc>
              <a:spcAft>
                <a:spcPts val="600"/>
              </a:spcAft>
            </a:pPr>
            <a:r>
              <a:rPr lang="de-DE" sz="1400" dirty="0">
                <a:latin typeface="+mj-lt"/>
              </a:rPr>
              <a:t>Über die Würde des Menschen, 1486</a:t>
            </a:r>
          </a:p>
        </p:txBody>
      </p:sp>
    </p:spTree>
    <p:extLst>
      <p:ext uri="{BB962C8B-B14F-4D97-AF65-F5344CB8AC3E}">
        <p14:creationId xmlns:p14="http://schemas.microsoft.com/office/powerpoint/2010/main" val="398336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p:cNvPicPr>
            <a:picLocks noChangeAspect="1"/>
          </p:cNvPicPr>
          <p:nvPr/>
        </p:nvPicPr>
        <p:blipFill rotWithShape="1">
          <a:blip r:embed="rId2"/>
          <a:srcRect t="13848" b="17889"/>
          <a:stretch/>
        </p:blipFill>
        <p:spPr>
          <a:xfrm>
            <a:off x="2519309"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hteck 4"/>
          <p:cNvSpPr/>
          <p:nvPr/>
        </p:nvSpPr>
        <p:spPr>
          <a:xfrm>
            <a:off x="573222" y="1595044"/>
            <a:ext cx="2823121" cy="5056307"/>
          </a:xfrm>
          <a:prstGeom prst="rect">
            <a:avLst/>
          </a:prstGeom>
        </p:spPr>
        <p:txBody>
          <a:bodyPr vert="horz" lIns="91440" tIns="45720" rIns="91440" bIns="45720" rtlCol="0">
            <a:normAutofit/>
          </a:bodyPr>
          <a:lstStyle/>
          <a:p>
            <a:pPr>
              <a:lnSpc>
                <a:spcPct val="90000"/>
              </a:lnSpc>
              <a:spcAft>
                <a:spcPts val="600"/>
              </a:spcAft>
            </a:pPr>
            <a:r>
              <a:rPr lang="en-US" sz="2000" dirty="0">
                <a:latin typeface="+mj-lt"/>
              </a:rPr>
              <a:t>„In der </a:t>
            </a:r>
            <a:r>
              <a:rPr lang="en-US" sz="2000" dirty="0" err="1">
                <a:latin typeface="+mj-lt"/>
              </a:rPr>
              <a:t>ganzen</a:t>
            </a:r>
            <a:r>
              <a:rPr lang="en-US" sz="2000" dirty="0">
                <a:latin typeface="+mj-lt"/>
              </a:rPr>
              <a:t> </a:t>
            </a:r>
            <a:r>
              <a:rPr lang="en-US" sz="2000" dirty="0" err="1">
                <a:latin typeface="+mj-lt"/>
              </a:rPr>
              <a:t>Schöpfung</a:t>
            </a:r>
            <a:r>
              <a:rPr lang="en-US" sz="2000" dirty="0">
                <a:latin typeface="+mj-lt"/>
              </a:rPr>
              <a:t> </a:t>
            </a:r>
            <a:r>
              <a:rPr lang="en-US" sz="2000" dirty="0" err="1">
                <a:latin typeface="+mj-lt"/>
              </a:rPr>
              <a:t>kann</a:t>
            </a:r>
            <a:r>
              <a:rPr lang="en-US" sz="2000" dirty="0">
                <a:latin typeface="+mj-lt"/>
              </a:rPr>
              <a:t> </a:t>
            </a:r>
            <a:r>
              <a:rPr lang="en-US" sz="2000" dirty="0" err="1">
                <a:latin typeface="+mj-lt"/>
              </a:rPr>
              <a:t>alles</a:t>
            </a:r>
            <a:r>
              <a:rPr lang="en-US" sz="2000" dirty="0">
                <a:latin typeface="+mj-lt"/>
              </a:rPr>
              <a:t>, was man will und </a:t>
            </a:r>
            <a:r>
              <a:rPr lang="en-US" sz="2000" dirty="0" err="1">
                <a:latin typeface="+mj-lt"/>
              </a:rPr>
              <a:t>worüber</a:t>
            </a:r>
            <a:r>
              <a:rPr lang="en-US" sz="2000" dirty="0">
                <a:latin typeface="+mj-lt"/>
              </a:rPr>
              <a:t> man </a:t>
            </a:r>
            <a:r>
              <a:rPr lang="en-US" sz="2000" dirty="0" err="1">
                <a:latin typeface="+mj-lt"/>
              </a:rPr>
              <a:t>etwas</a:t>
            </a:r>
            <a:r>
              <a:rPr lang="en-US" sz="2000" dirty="0">
                <a:latin typeface="+mj-lt"/>
              </a:rPr>
              <a:t> </a:t>
            </a:r>
            <a:r>
              <a:rPr lang="en-US" sz="2000" dirty="0" err="1">
                <a:latin typeface="+mj-lt"/>
              </a:rPr>
              <a:t>vermag</a:t>
            </a:r>
            <a:r>
              <a:rPr lang="en-US" sz="2000" dirty="0">
                <a:latin typeface="+mj-lt"/>
              </a:rPr>
              <a:t>, </a:t>
            </a:r>
            <a:r>
              <a:rPr lang="en-US" sz="2000" dirty="0" err="1">
                <a:latin typeface="+mj-lt"/>
              </a:rPr>
              <a:t>auch</a:t>
            </a:r>
            <a:r>
              <a:rPr lang="en-US" sz="2000" dirty="0">
                <a:latin typeface="+mj-lt"/>
              </a:rPr>
              <a:t> </a:t>
            </a:r>
            <a:r>
              <a:rPr lang="en-US" sz="2000" dirty="0" err="1">
                <a:latin typeface="+mj-lt"/>
              </a:rPr>
              <a:t>bloß</a:t>
            </a:r>
            <a:r>
              <a:rPr lang="en-US" sz="2000" dirty="0">
                <a:latin typeface="+mj-lt"/>
              </a:rPr>
              <a:t> </a:t>
            </a:r>
            <a:r>
              <a:rPr lang="en-US" sz="2000" dirty="0" err="1">
                <a:latin typeface="+mj-lt"/>
              </a:rPr>
              <a:t>als</a:t>
            </a:r>
            <a:r>
              <a:rPr lang="en-US" sz="2000" dirty="0">
                <a:latin typeface="+mj-lt"/>
              </a:rPr>
              <a:t> Mittel </a:t>
            </a:r>
            <a:r>
              <a:rPr lang="en-US" sz="2000" dirty="0" err="1">
                <a:latin typeface="+mj-lt"/>
              </a:rPr>
              <a:t>gebraucht</a:t>
            </a:r>
            <a:r>
              <a:rPr lang="en-US" sz="2000" dirty="0">
                <a:latin typeface="+mj-lt"/>
              </a:rPr>
              <a:t> </a:t>
            </a:r>
            <a:r>
              <a:rPr lang="en-US" sz="2000" dirty="0" err="1">
                <a:latin typeface="+mj-lt"/>
              </a:rPr>
              <a:t>werden</a:t>
            </a:r>
            <a:r>
              <a:rPr lang="en-US" sz="2000" dirty="0">
                <a:latin typeface="+mj-lt"/>
              </a:rPr>
              <a:t>. Nur der Mensch und </a:t>
            </a:r>
            <a:r>
              <a:rPr lang="en-US" sz="2000" dirty="0" err="1">
                <a:latin typeface="+mj-lt"/>
              </a:rPr>
              <a:t>mit</a:t>
            </a:r>
            <a:r>
              <a:rPr lang="en-US" sz="2000" dirty="0">
                <a:latin typeface="+mj-lt"/>
              </a:rPr>
              <a:t> </a:t>
            </a:r>
            <a:r>
              <a:rPr lang="en-US" sz="2000" dirty="0" err="1">
                <a:latin typeface="+mj-lt"/>
              </a:rPr>
              <a:t>ihm</a:t>
            </a:r>
            <a:r>
              <a:rPr lang="en-US" sz="2000" dirty="0">
                <a:latin typeface="+mj-lt"/>
              </a:rPr>
              <a:t> </a:t>
            </a:r>
            <a:r>
              <a:rPr lang="en-US" sz="2000" dirty="0" err="1">
                <a:latin typeface="+mj-lt"/>
              </a:rPr>
              <a:t>jedes</a:t>
            </a:r>
            <a:r>
              <a:rPr lang="en-US" sz="2000" dirty="0">
                <a:latin typeface="+mj-lt"/>
              </a:rPr>
              <a:t> </a:t>
            </a:r>
            <a:r>
              <a:rPr lang="en-US" sz="2000" dirty="0" err="1">
                <a:latin typeface="+mj-lt"/>
              </a:rPr>
              <a:t>vernünftige</a:t>
            </a:r>
            <a:r>
              <a:rPr lang="en-US" sz="2000" dirty="0">
                <a:latin typeface="+mj-lt"/>
              </a:rPr>
              <a:t> </a:t>
            </a:r>
            <a:r>
              <a:rPr lang="en-US" sz="2000" dirty="0" err="1">
                <a:latin typeface="+mj-lt"/>
              </a:rPr>
              <a:t>Wesen</a:t>
            </a:r>
            <a:r>
              <a:rPr lang="en-US" sz="2000" dirty="0">
                <a:latin typeface="+mj-lt"/>
              </a:rPr>
              <a:t> </a:t>
            </a:r>
            <a:r>
              <a:rPr lang="en-US" sz="2000" dirty="0" err="1">
                <a:latin typeface="+mj-lt"/>
              </a:rPr>
              <a:t>ist</a:t>
            </a:r>
            <a:r>
              <a:rPr lang="en-US" sz="2000" dirty="0">
                <a:latin typeface="+mj-lt"/>
              </a:rPr>
              <a:t> </a:t>
            </a:r>
            <a:r>
              <a:rPr lang="en-US" sz="2000" dirty="0" err="1">
                <a:latin typeface="+mj-lt"/>
              </a:rPr>
              <a:t>Zweck</a:t>
            </a:r>
            <a:r>
              <a:rPr lang="en-US" sz="2000" dirty="0">
                <a:latin typeface="+mj-lt"/>
              </a:rPr>
              <a:t> an </a:t>
            </a:r>
            <a:r>
              <a:rPr lang="en-US" sz="2000" dirty="0" err="1">
                <a:latin typeface="+mj-lt"/>
              </a:rPr>
              <a:t>sich</a:t>
            </a:r>
            <a:r>
              <a:rPr lang="en-US" sz="2000" dirty="0">
                <a:latin typeface="+mj-lt"/>
              </a:rPr>
              <a:t> </a:t>
            </a:r>
            <a:r>
              <a:rPr lang="en-US" sz="2000" dirty="0" err="1">
                <a:latin typeface="+mj-lt"/>
              </a:rPr>
              <a:t>selbst</a:t>
            </a:r>
            <a:r>
              <a:rPr lang="en-US" sz="2000" dirty="0">
                <a:latin typeface="+mj-lt"/>
              </a:rPr>
              <a:t>.“</a:t>
            </a:r>
          </a:p>
          <a:p>
            <a:pPr indent="-228600">
              <a:lnSpc>
                <a:spcPct val="90000"/>
              </a:lnSpc>
              <a:spcAft>
                <a:spcPts val="600"/>
              </a:spcAft>
              <a:buFont typeface="Arial" panose="020B0604020202020204" pitchFamily="34" charset="0"/>
              <a:buChar char="•"/>
            </a:pPr>
            <a:endParaRPr lang="en-US" sz="2000" dirty="0">
              <a:latin typeface="+mj-lt"/>
            </a:endParaRPr>
          </a:p>
          <a:p>
            <a:pPr>
              <a:lnSpc>
                <a:spcPct val="90000"/>
              </a:lnSpc>
              <a:spcAft>
                <a:spcPts val="600"/>
              </a:spcAft>
            </a:pPr>
            <a:r>
              <a:rPr lang="en-US" sz="2000" dirty="0">
                <a:latin typeface="+mj-lt"/>
              </a:rPr>
              <a:t>Immanuel Kant, </a:t>
            </a:r>
            <a:r>
              <a:rPr lang="en-US" sz="2000" dirty="0" err="1">
                <a:latin typeface="+mj-lt"/>
              </a:rPr>
              <a:t>Grundlegung</a:t>
            </a:r>
            <a:r>
              <a:rPr lang="en-US" sz="2000" dirty="0">
                <a:latin typeface="+mj-lt"/>
              </a:rPr>
              <a:t> </a:t>
            </a:r>
            <a:r>
              <a:rPr lang="en-US" sz="2000" dirty="0" err="1">
                <a:latin typeface="+mj-lt"/>
              </a:rPr>
              <a:t>zur</a:t>
            </a:r>
            <a:r>
              <a:rPr lang="en-US" sz="2000" dirty="0">
                <a:latin typeface="+mj-lt"/>
              </a:rPr>
              <a:t> </a:t>
            </a:r>
            <a:r>
              <a:rPr lang="en-US" sz="2000" dirty="0" err="1">
                <a:latin typeface="+mj-lt"/>
              </a:rPr>
              <a:t>Metaphysik</a:t>
            </a:r>
            <a:r>
              <a:rPr lang="en-US" sz="2000" dirty="0">
                <a:latin typeface="+mj-lt"/>
              </a:rPr>
              <a:t> der </a:t>
            </a:r>
            <a:r>
              <a:rPr lang="en-US" sz="2000" dirty="0" err="1">
                <a:latin typeface="+mj-lt"/>
              </a:rPr>
              <a:t>Sitten</a:t>
            </a:r>
            <a:r>
              <a:rPr lang="en-US" sz="2000" dirty="0">
                <a:latin typeface="+mj-lt"/>
              </a:rPr>
              <a:t>, 1785</a:t>
            </a:r>
          </a:p>
        </p:txBody>
      </p:sp>
    </p:spTree>
    <p:extLst>
      <p:ext uri="{BB962C8B-B14F-4D97-AF65-F5344CB8AC3E}">
        <p14:creationId xmlns:p14="http://schemas.microsoft.com/office/powerpoint/2010/main" val="275115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hteck 3"/>
          <p:cNvSpPr>
            <a:spLocks noChangeArrowheads="1"/>
          </p:cNvSpPr>
          <p:nvPr/>
        </p:nvSpPr>
        <p:spPr bwMode="auto">
          <a:xfrm>
            <a:off x="6383338" y="1808163"/>
            <a:ext cx="4392612"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de-DE" altLang="de-DE" sz="2400" i="1" dirty="0">
                <a:latin typeface="Avenir 45" panose="00000300000000000000" pitchFamily="2" charset="0"/>
                <a:cs typeface="Times New Roman" panose="02020603050405020304" pitchFamily="18" charset="0"/>
              </a:rPr>
              <a:t>„Der dogmatische Lehrer […] zwingt uns seine Begriffe auf, der sokratische lockt sie aus uns heraus, der Redner und Dichter gibt uns Gelegenheit sie mit […] Freiheit aus uns selbst zu erzeugen.“</a:t>
            </a:r>
            <a:r>
              <a:rPr lang="de-DE" altLang="de-DE" sz="2400" dirty="0">
                <a:latin typeface="Avenir 45" panose="00000300000000000000" pitchFamily="2" charset="0"/>
              </a:rPr>
              <a:t> </a:t>
            </a:r>
          </a:p>
          <a:p>
            <a:pPr algn="r">
              <a:spcBef>
                <a:spcPct val="0"/>
              </a:spcBef>
              <a:buFontTx/>
              <a:buNone/>
            </a:pPr>
            <a:endParaRPr lang="de-DE" altLang="de-DE" sz="1800" dirty="0">
              <a:latin typeface="Avenir 45" panose="00000300000000000000" pitchFamily="2" charset="0"/>
            </a:endParaRPr>
          </a:p>
          <a:p>
            <a:pPr algn="r">
              <a:spcBef>
                <a:spcPct val="0"/>
              </a:spcBef>
              <a:buFontTx/>
              <a:buNone/>
            </a:pPr>
            <a:endParaRPr lang="de-DE" altLang="de-DE" sz="1800" dirty="0">
              <a:latin typeface="Avenir 45" panose="00000300000000000000" pitchFamily="2" charset="0"/>
            </a:endParaRPr>
          </a:p>
          <a:p>
            <a:pPr algn="r">
              <a:spcBef>
                <a:spcPct val="0"/>
              </a:spcBef>
              <a:buFontTx/>
              <a:buNone/>
            </a:pPr>
            <a:endParaRPr lang="de-DE" altLang="de-DE" sz="1800" dirty="0">
              <a:latin typeface="Avenir 45" panose="00000300000000000000" pitchFamily="2" charset="0"/>
            </a:endParaRPr>
          </a:p>
          <a:p>
            <a:pPr algn="r">
              <a:spcBef>
                <a:spcPct val="0"/>
              </a:spcBef>
              <a:buFontTx/>
              <a:buNone/>
            </a:pPr>
            <a:endParaRPr lang="de-DE" altLang="de-DE" sz="1800" dirty="0">
              <a:latin typeface="Avenir 45" panose="00000300000000000000" pitchFamily="2" charset="0"/>
            </a:endParaRPr>
          </a:p>
          <a:p>
            <a:pPr algn="r">
              <a:spcBef>
                <a:spcPct val="0"/>
              </a:spcBef>
              <a:buFontTx/>
              <a:buNone/>
            </a:pPr>
            <a:r>
              <a:rPr lang="de-DE" altLang="de-DE" sz="1800" dirty="0">
                <a:latin typeface="Avenir 45" panose="00000300000000000000" pitchFamily="2" charset="0"/>
              </a:rPr>
              <a:t>Friedrich Schiller, </a:t>
            </a:r>
            <a:r>
              <a:rPr lang="de-DE" altLang="de-DE" sz="1600" dirty="0">
                <a:latin typeface="Avenir 45" panose="00000300000000000000" pitchFamily="2" charset="0"/>
                <a:cs typeface="Times New Roman" panose="02020603050405020304" pitchFamily="18" charset="0"/>
              </a:rPr>
              <a:t>Brief vom 21.11.1793</a:t>
            </a:r>
            <a:endParaRPr lang="de-DE" altLang="de-DE" sz="1800" dirty="0">
              <a:latin typeface="Avenir 45" panose="00000300000000000000" pitchFamily="2" charset="0"/>
              <a:cs typeface="Times New Roman" panose="02020603050405020304" pitchFamily="18" charset="0"/>
            </a:endParaRPr>
          </a:p>
        </p:txBody>
      </p:sp>
      <p:pic>
        <p:nvPicPr>
          <p:cNvPr id="9219" name="Grafik 5"/>
          <p:cNvPicPr>
            <a:picLocks noChangeAspect="1"/>
          </p:cNvPicPr>
          <p:nvPr/>
        </p:nvPicPr>
        <p:blipFill rotWithShape="1">
          <a:blip r:embed="rId2">
            <a:extLst>
              <a:ext uri="{28A0092B-C50C-407E-A947-70E740481C1C}">
                <a14:useLocalDpi xmlns:a14="http://schemas.microsoft.com/office/drawing/2010/main" val="0"/>
              </a:ext>
            </a:extLst>
          </a:blip>
          <a:srcRect r="1164"/>
          <a:stretch/>
        </p:blipFill>
        <p:spPr bwMode="auto">
          <a:xfrm>
            <a:off x="155575" y="80963"/>
            <a:ext cx="5078898"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6383338" y="914400"/>
            <a:ext cx="1156088" cy="461665"/>
          </a:xfrm>
          <a:prstGeom prst="rect">
            <a:avLst/>
          </a:prstGeom>
          <a:noFill/>
        </p:spPr>
        <p:txBody>
          <a:bodyPr wrap="square" rtlCol="0">
            <a:spAutoFit/>
          </a:bodyPr>
          <a:lstStyle/>
          <a:p>
            <a:r>
              <a:rPr lang="de-DE" sz="2400" dirty="0">
                <a:latin typeface="Avenir 45" panose="00000300000000000000" pitchFamily="2" charset="0"/>
              </a:rPr>
              <a:t>Motto:</a:t>
            </a:r>
          </a:p>
        </p:txBody>
      </p:sp>
    </p:spTree>
    <p:extLst>
      <p:ext uri="{BB962C8B-B14F-4D97-AF65-F5344CB8AC3E}">
        <p14:creationId xmlns:p14="http://schemas.microsoft.com/office/powerpoint/2010/main" val="620368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echteck 3"/>
          <p:cNvSpPr/>
          <p:nvPr/>
        </p:nvSpPr>
        <p:spPr>
          <a:xfrm>
            <a:off x="623454" y="2509035"/>
            <a:ext cx="11413374" cy="1569660"/>
          </a:xfrm>
          <a:prstGeom prst="rect">
            <a:avLst/>
          </a:prstGeom>
        </p:spPr>
        <p:txBody>
          <a:bodyPr wrap="square">
            <a:spAutoFit/>
          </a:bodyPr>
          <a:lstStyle/>
          <a:p>
            <a:pPr>
              <a:spcAft>
                <a:spcPts val="0"/>
              </a:spcAft>
            </a:pPr>
            <a:r>
              <a:rPr lang="de-DE" sz="32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Worin liegt die Würde des Menschen begründet? </a:t>
            </a:r>
          </a:p>
          <a:p>
            <a:pPr>
              <a:spcAft>
                <a:spcPts val="0"/>
              </a:spcAft>
            </a:pPr>
            <a:endParaRPr lang="de-DE" sz="3200" dirty="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a:p>
            <a:pPr>
              <a:spcAft>
                <a:spcPts val="0"/>
              </a:spcAft>
            </a:pPr>
            <a:r>
              <a:rPr lang="de-DE" sz="32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Welche Bedingungen braucht es, damit sie zum Vorschein kommt? </a:t>
            </a:r>
          </a:p>
        </p:txBody>
      </p:sp>
    </p:spTree>
    <p:extLst>
      <p:ext uri="{BB962C8B-B14F-4D97-AF65-F5344CB8AC3E}">
        <p14:creationId xmlns:p14="http://schemas.microsoft.com/office/powerpoint/2010/main" val="322065286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Words>
  <Application>Microsoft Macintosh PowerPoint</Application>
  <PresentationFormat>Breitbild</PresentationFormat>
  <Paragraphs>33</Paragraphs>
  <Slides>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Avenir 45</vt:lpstr>
      <vt:lpstr>Calibri</vt:lpstr>
      <vt:lpstr>Calibri Light</vt:lpstr>
      <vt:lpstr>Office</vt:lpstr>
      <vt:lpstr>PowerPoint-Präsentation</vt:lpstr>
      <vt:lpstr>Was uns am Herzen liegt:</vt:lpstr>
      <vt:lpstr>PowerPoint-Präsentation</vt:lpstr>
      <vt:lpstr>PowerPoint-Präsentation</vt:lpstr>
      <vt:lpstr>PowerPoint-Präsentation</vt:lpstr>
      <vt:lpstr>PowerPoint-Präsentation</vt:lpstr>
      <vt:lpstr>PowerPoint-Präsentation</vt:lpstr>
      <vt:lpstr>PowerPoint-Präsentation</vt:lpstr>
    </vt:vector>
  </TitlesOfParts>
  <Company>Universität Witten/Herdecke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Hornemann von, David</dc:creator>
  <cp:lastModifiedBy>Hornemann, David</cp:lastModifiedBy>
  <cp:revision>20</cp:revision>
  <dcterms:created xsi:type="dcterms:W3CDTF">2022-04-06T10:16:14Z</dcterms:created>
  <dcterms:modified xsi:type="dcterms:W3CDTF">2022-06-05T15:23:50Z</dcterms:modified>
</cp:coreProperties>
</file>